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7" r:id="rId2"/>
  </p:sldMasterIdLst>
  <p:notesMasterIdLst>
    <p:notesMasterId r:id="rId30"/>
  </p:notesMasterIdLst>
  <p:sldIdLst>
    <p:sldId id="257" r:id="rId3"/>
    <p:sldId id="259" r:id="rId4"/>
    <p:sldId id="256" r:id="rId5"/>
    <p:sldId id="260" r:id="rId6"/>
    <p:sldId id="261" r:id="rId7"/>
    <p:sldId id="263" r:id="rId8"/>
    <p:sldId id="265" r:id="rId9"/>
    <p:sldId id="264" r:id="rId10"/>
    <p:sldId id="267" r:id="rId11"/>
    <p:sldId id="269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90" r:id="rId28"/>
    <p:sldId id="292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CC"/>
    <a:srgbClr val="FF0000"/>
    <a:srgbClr val="800080"/>
    <a:srgbClr val="FF0066"/>
    <a:srgbClr val="990033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D63989-8F3B-44C7-A539-225AAE342C07}" type="datetimeFigureOut">
              <a:rPr lang="it-IT" smtClean="0"/>
              <a:t>27/05/2016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58FDA-16BF-4A14-8F34-4254F9F846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306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CC4E9F-9C1B-4045-83DD-E5702D495285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9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644387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0B644C-7408-4245-B871-25ADA6ED3685}" type="slidenum">
              <a:rPr lang="it-IT" altLang="it-IT"/>
              <a:pPr/>
              <a:t>19</a:t>
            </a:fld>
            <a:endParaRPr lang="it-IT" altLang="it-IT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7845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371A0C-F3DD-4708-B3DF-544E80E8CD7D}" type="slidenum">
              <a:rPr lang="it-IT" altLang="it-IT"/>
              <a:pPr/>
              <a:t>20</a:t>
            </a:fld>
            <a:endParaRPr lang="it-IT" altLang="it-IT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222135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9390E1-9784-4097-BB6B-D9D463E76A00}" type="slidenum">
              <a:rPr lang="it-IT" altLang="it-IT"/>
              <a:pPr/>
              <a:t>21</a:t>
            </a:fld>
            <a:endParaRPr lang="it-IT" altLang="it-IT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02802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F8455E-857E-4AEA-85AC-DCCD60D5FE81}" type="slidenum">
              <a:rPr lang="it-IT" altLang="it-IT"/>
              <a:pPr/>
              <a:t>22</a:t>
            </a:fld>
            <a:endParaRPr lang="it-IT" altLang="it-IT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438897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5CC8F3-DD13-4FC5-8529-EF070CE48CD7}" type="slidenum">
              <a:rPr lang="it-IT" altLang="it-IT"/>
              <a:pPr/>
              <a:t>23</a:t>
            </a:fld>
            <a:endParaRPr lang="it-IT" altLang="it-IT"/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53729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A04134-CB3C-4990-9981-3C4AF13B9153}" type="slidenum">
              <a:rPr lang="it-IT" altLang="it-IT"/>
              <a:pPr/>
              <a:t>24</a:t>
            </a:fld>
            <a:endParaRPr lang="it-IT" altLang="it-IT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046429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F5CD77-611B-46DC-8ED7-C4AD9403383E}" type="slidenum">
              <a:rPr lang="it-IT" altLang="it-IT"/>
              <a:pPr/>
              <a:t>25</a:t>
            </a:fld>
            <a:endParaRPr lang="it-IT" altLang="it-IT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030810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46FDBF-A031-4FF6-9068-1A5D9D3269E7}" type="slidenum">
              <a:rPr lang="it-IT" altLang="it-IT"/>
              <a:pPr/>
              <a:t>26</a:t>
            </a:fld>
            <a:endParaRPr lang="it-IT" altLang="it-IT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718931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3503CA-14E8-4526-9B8A-3601C19D75E3}" type="slidenum">
              <a:rPr lang="it-IT" altLang="it-IT"/>
              <a:pPr/>
              <a:t>27</a:t>
            </a:fld>
            <a:endParaRPr lang="it-IT" altLang="it-IT"/>
          </a:p>
        </p:txBody>
      </p:sp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75568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D8392-8579-4126-8447-33BEBF2FB803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6277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5657C0-0AF0-4DD8-93CA-4AD48A7A283F}" type="slidenum">
              <a:rPr lang="it-IT" altLang="it-IT"/>
              <a:pPr/>
              <a:t>12</a:t>
            </a:fld>
            <a:endParaRPr lang="it-IT" altLang="it-IT"/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52883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2F3DC0-8C0B-4031-87E4-5A118252F3DD}" type="slidenum">
              <a:rPr lang="it-IT" altLang="it-IT"/>
              <a:pPr/>
              <a:t>13</a:t>
            </a:fld>
            <a:endParaRPr lang="it-IT" altLang="it-IT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33115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573FB5-D944-4A55-BCD3-263A5E518D80}" type="slidenum">
              <a:rPr lang="it-IT" altLang="it-IT"/>
              <a:pPr/>
              <a:t>14</a:t>
            </a:fld>
            <a:endParaRPr lang="it-IT" altLang="it-IT"/>
          </a:p>
        </p:txBody>
      </p:sp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3614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758D7C-42BB-4EA0-B47B-757036149251}" type="slidenum">
              <a:rPr lang="it-IT" altLang="it-IT"/>
              <a:pPr/>
              <a:t>15</a:t>
            </a:fld>
            <a:endParaRPr lang="it-IT" altLang="it-IT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75221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66C161-4808-4DDB-A8A7-3928C6552E4C}" type="slidenum">
              <a:rPr lang="it-IT" altLang="it-IT"/>
              <a:pPr/>
              <a:t>16</a:t>
            </a:fld>
            <a:endParaRPr lang="it-IT" altLang="it-IT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89030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0199EC-8E3C-4B27-8F0A-F0D720EFB7DF}" type="slidenum">
              <a:rPr lang="it-IT" altLang="it-IT"/>
              <a:pPr/>
              <a:t>17</a:t>
            </a:fld>
            <a:endParaRPr lang="it-IT" altLang="it-IT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71453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0566F5-BA87-44D6-B2CC-A3B277F43994}" type="slidenum">
              <a:rPr lang="it-IT" altLang="it-IT"/>
              <a:pPr/>
              <a:t>18</a:t>
            </a:fld>
            <a:endParaRPr lang="it-IT" altLang="it-IT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97110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44AB0-B522-4DC4-9E5E-8D352987601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81690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4E63B-0F4C-4E2E-8028-B1759648678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53536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0EDDA-5E56-4551-94E2-D7198FAF55D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55536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51844AB0-B522-4DC4-9E5E-8D352987601A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88412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BA68C-D7DB-4749-8619-B4EB34D23AD2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67617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8767F17-05AF-4CC3-AA2F-F3BABED6DCA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37487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BC0DCA-8A09-4E67-81AB-694C58E9C486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75973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4E95F4-8D61-40D8-9C41-2A3E95D2202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64594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668F-40E3-4DC4-B221-98389F8718E6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06026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284D-96C7-4F7B-A617-EA3ED1331A60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422936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E95C-0EC4-407E-9051-E4483FB3CF25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91503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BA68C-D7DB-4749-8619-B4EB34D23AD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79515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F238087-E950-423E-ACD9-239D463A6382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996489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B7E6571-4478-4AC2-9101-AC4ABCFE637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871686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B7E6571-4478-4AC2-9101-AC4ABCFE6377}" type="slidenum">
              <a:rPr lang="it-IT" altLang="it-IT" smtClean="0"/>
              <a:pPr/>
              <a:t>‹N›</a:t>
            </a:fld>
            <a:endParaRPr lang="it-IT" altLang="it-IT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93842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B7E6571-4478-4AC2-9101-AC4ABCFE637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455505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B7E6571-4478-4AC2-9101-AC4ABCFE6377}" type="slidenum">
              <a:rPr lang="it-IT" altLang="it-IT" smtClean="0"/>
              <a:pPr/>
              <a:t>‹N›</a:t>
            </a:fld>
            <a:endParaRPr lang="it-IT" altLang="it-IT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07802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B7E6571-4478-4AC2-9101-AC4ABCFE637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662843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E63B-0F4C-4E2E-8028-B1759648678C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41224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0EDDA-5E56-4551-94E2-D7198FAF55D1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06555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67F17-05AF-4CC3-AA2F-F3BABED6DCA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52253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C0DCA-8A09-4E67-81AB-694C58E9C48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13905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4E95F4-8D61-40D8-9C41-2A3E95D2202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58067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D7668F-40E3-4DC4-B221-98389F8718E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82293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B284D-96C7-4F7B-A617-EA3ED1331A6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33957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2E95C-0EC4-407E-9051-E4483FB3CF2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2621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38087-E950-423E-ACD9-239D463A638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59455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B7E6571-4478-4AC2-9101-AC4ABCFE6377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alt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B7E6571-4478-4AC2-9101-AC4ABCFE637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6741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319338" y="476250"/>
            <a:ext cx="44465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it-IT" altLang="zh-CN"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ea typeface="宋体" panose="02010600030101010101" pitchFamily="2" charset="-122"/>
              </a:rPr>
              <a:t>LA COSTITUZIONE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079500" y="1641475"/>
            <a:ext cx="694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zh-CN" sz="3200" b="1">
                <a:latin typeface="Palatino Linotype" panose="02040502050505030304" pitchFamily="18" charset="0"/>
                <a:ea typeface="宋体" panose="02010600030101010101" pitchFamily="2" charset="-122"/>
              </a:rPr>
              <a:t>è la</a:t>
            </a:r>
            <a:r>
              <a:rPr lang="it-IT" altLang="zh-CN" sz="3200">
                <a:latin typeface="Palatino Linotype" panose="02040502050505030304" pitchFamily="18" charset="0"/>
                <a:ea typeface="宋体" panose="02010600030101010101" pitchFamily="2" charset="-122"/>
              </a:rPr>
              <a:t> </a:t>
            </a:r>
            <a:r>
              <a:rPr lang="it-IT" altLang="zh-CN" sz="3200" b="1">
                <a:latin typeface="Palatino Linotype" panose="02040502050505030304" pitchFamily="18" charset="0"/>
                <a:ea typeface="宋体" panose="02010600030101010101" pitchFamily="2" charset="-122"/>
              </a:rPr>
              <a:t>legge fondamentale di uno Stato</a:t>
            </a:r>
            <a:endParaRPr lang="it-IT" altLang="it-IT" sz="3200" b="1">
              <a:latin typeface="Palatino Linotype" panose="02040502050505030304" pitchFamily="18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84463" y="3213100"/>
            <a:ext cx="3706812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it-IT" altLang="zh-CN" sz="2800">
                <a:latin typeface="Palatino Linotype" panose="02040502050505030304" pitchFamily="18" charset="0"/>
                <a:ea typeface="宋体" panose="02010600030101010101" pitchFamily="2" charset="-122"/>
              </a:rPr>
              <a:t>stabilisce i </a:t>
            </a:r>
            <a:r>
              <a:rPr lang="it-IT" altLang="zh-CN" sz="2800" b="1" u="sng">
                <a:effectLst>
                  <a:outerShdw blurRad="38100" dist="38100" dir="2700000" algn="tl">
                    <a:srgbClr val="FFFFFF"/>
                  </a:outerShdw>
                </a:effectLst>
                <a:latin typeface="Palatino Linotype" panose="02040502050505030304" pitchFamily="18" charset="0"/>
                <a:ea typeface="宋体" panose="02010600030101010101" pitchFamily="2" charset="-122"/>
              </a:rPr>
              <a:t>PRINCIPI</a:t>
            </a:r>
            <a:r>
              <a:rPr lang="it-IT" altLang="zh-CN" sz="2800">
                <a:latin typeface="Palatino Linotype" panose="02040502050505030304" pitchFamily="18" charset="0"/>
                <a:ea typeface="宋体" panose="02010600030101010101" pitchFamily="2" charset="-122"/>
              </a:rPr>
              <a:t> </a:t>
            </a:r>
          </a:p>
          <a:p>
            <a:pPr algn="ctr"/>
            <a:r>
              <a:rPr lang="it-IT" altLang="zh-CN" sz="2800">
                <a:latin typeface="Palatino Linotype" panose="02040502050505030304" pitchFamily="18" charset="0"/>
                <a:ea typeface="宋体" panose="02010600030101010101" pitchFamily="2" charset="-122"/>
              </a:rPr>
              <a:t>che devono regolare </a:t>
            </a:r>
          </a:p>
          <a:p>
            <a:pPr algn="ctr"/>
            <a:r>
              <a:rPr lang="it-IT" altLang="zh-CN" sz="2800" b="1" u="sng">
                <a:latin typeface="Palatino Linotype" panose="02040502050505030304" pitchFamily="18" charset="0"/>
                <a:ea typeface="宋体" panose="02010600030101010101" pitchFamily="2" charset="-122"/>
              </a:rPr>
              <a:t>l’attività di uno Stato</a:t>
            </a:r>
            <a:r>
              <a:rPr lang="it-IT" altLang="zh-CN" sz="2800" u="sng">
                <a:latin typeface="Palatino Linotype" panose="02040502050505030304" pitchFamily="18" charset="0"/>
                <a:ea typeface="宋体" panose="02010600030101010101" pitchFamily="2" charset="-122"/>
              </a:rPr>
              <a:t> </a:t>
            </a:r>
            <a:endParaRPr lang="it-IT" altLang="zh-CN" sz="2800">
              <a:latin typeface="Palatino Linotype" panose="02040502050505030304" pitchFamily="18" charset="0"/>
              <a:ea typeface="宋体" panose="02010600030101010101" pitchFamily="2" charset="-122"/>
            </a:endParaRPr>
          </a:p>
          <a:p>
            <a:pPr algn="ctr"/>
            <a:r>
              <a:rPr lang="it-IT" altLang="zh-CN" sz="2800" b="1" u="sng">
                <a:latin typeface="Palatino Linotype" panose="02040502050505030304" pitchFamily="18" charset="0"/>
                <a:ea typeface="宋体" panose="02010600030101010101" pitchFamily="2" charset="-122"/>
              </a:rPr>
              <a:t>e tutte le sue leggi</a:t>
            </a:r>
            <a:r>
              <a:rPr lang="it-IT" altLang="zh-CN" sz="2800" b="1">
                <a:latin typeface="Palatino Linotype" panose="02040502050505030304" pitchFamily="18" charset="0"/>
                <a:ea typeface="宋体" panose="02010600030101010101" pitchFamily="2" charset="-122"/>
              </a:rPr>
              <a:t>.</a:t>
            </a: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356100" y="2420938"/>
            <a:ext cx="360363" cy="72072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/>
      <p:bldP spid="51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06908" y="59893"/>
            <a:ext cx="7772400" cy="1511300"/>
          </a:xfrm>
        </p:spPr>
        <p:txBody>
          <a:bodyPr anchor="ctr"/>
          <a:lstStyle/>
          <a:p>
            <a:r>
              <a:rPr lang="it-IT" altLang="it-IT" sz="4400" dirty="0"/>
              <a:t>Costituzione Europea</a:t>
            </a:r>
          </a:p>
        </p:txBody>
      </p:sp>
      <p:pic>
        <p:nvPicPr>
          <p:cNvPr id="2052" name="Picture 4" descr="istituzion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524" y="1557338"/>
            <a:ext cx="7145476" cy="530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533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altLang="it-IT" sz="4400" dirty="0">
                <a:latin typeface="Monotype Corsiva" panose="03010101010201010101" pitchFamily="66" charset="0"/>
              </a:rPr>
              <a:t>Perché una costituzione europea?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Monotype Corsiva" panose="03010101010201010101" pitchFamily="66" charset="0"/>
              </a:rPr>
              <a:t>Il 25 marzo 1957, sei paesi (Belgio, Francia, Germania, Italia, Lussemburgo e Paesi Bassi) firmavano a Roma il trattato che istituisce la Comunità economica europea (il «trattato CEE»), </a:t>
            </a:r>
          </a:p>
          <a:p>
            <a:pPr>
              <a:lnSpc>
                <a:spcPct val="90000"/>
              </a:lnSpc>
            </a:pPr>
            <a:r>
              <a:rPr lang="it-IT" altLang="it-IT" sz="2800" dirty="0">
                <a:latin typeface="Monotype Corsiva" panose="03010101010201010101" pitchFamily="66" charset="0"/>
              </a:rPr>
              <a:t>che è stato successivamente modificato e completato de diversi altri trattati europei (trattato di Maastricht, trattato di Amsterdam, ecc.). </a:t>
            </a:r>
          </a:p>
        </p:txBody>
      </p:sp>
    </p:spTree>
    <p:extLst>
      <p:ext uri="{BB962C8B-B14F-4D97-AF65-F5344CB8AC3E}">
        <p14:creationId xmlns:p14="http://schemas.microsoft.com/office/powerpoint/2010/main" val="3351880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it-IT" sz="5400" dirty="0" smtClean="0">
                <a:latin typeface="Monotype Corsiva" panose="03010101010201010101" pitchFamily="66" charset="0"/>
              </a:rPr>
              <a:t>Costituzione </a:t>
            </a:r>
            <a:r>
              <a:rPr lang="it-IT" altLang="it-IT" sz="5400" dirty="0">
                <a:latin typeface="Monotype Corsiva" panose="03010101010201010101" pitchFamily="66" charset="0"/>
              </a:rPr>
              <a:t>europea?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altLang="it-IT" sz="3200" dirty="0">
                <a:latin typeface="Monotype Corsiva" panose="03010101010201010101" pitchFamily="66" charset="0"/>
              </a:rPr>
              <a:t>Nel 2001, a </a:t>
            </a:r>
            <a:r>
              <a:rPr lang="it-IT" altLang="it-IT" sz="3200" dirty="0" err="1">
                <a:latin typeface="Monotype Corsiva" panose="03010101010201010101" pitchFamily="66" charset="0"/>
              </a:rPr>
              <a:t>Laeken</a:t>
            </a:r>
            <a:r>
              <a:rPr lang="it-IT" altLang="it-IT" sz="3200" dirty="0">
                <a:latin typeface="Monotype Corsiva" panose="03010101010201010101" pitchFamily="66" charset="0"/>
              </a:rPr>
              <a:t>, in Belgio, i capi di Stato e di governo degli Stati membri dell’Unione europea (quindici all’epoca) decidevano di convocare una </a:t>
            </a:r>
          </a:p>
          <a:p>
            <a:r>
              <a:rPr lang="it-IT" altLang="it-IT" sz="3200" dirty="0">
                <a:latin typeface="Monotype Corsiva" panose="03010101010201010101" pitchFamily="66" charset="0"/>
              </a:rPr>
              <a:t>«Convenzione europea» incaricata di preparare un testo di modifica dei trattati europei esistenti. </a:t>
            </a:r>
          </a:p>
        </p:txBody>
      </p:sp>
    </p:spTree>
    <p:extLst>
      <p:ext uri="{BB962C8B-B14F-4D97-AF65-F5344CB8AC3E}">
        <p14:creationId xmlns:p14="http://schemas.microsoft.com/office/powerpoint/2010/main" val="4067873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620688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it-IT" altLang="it-IT" sz="7300" dirty="0">
                <a:latin typeface="Monotype Corsiva" panose="03010101010201010101" pitchFamily="66" charset="0"/>
              </a:rPr>
              <a:t>La Convenzione</a:t>
            </a:r>
            <a:r>
              <a:rPr lang="it-IT" altLang="it-IT" sz="4000" dirty="0"/>
              <a:t/>
            </a:r>
            <a:br>
              <a:rPr lang="it-IT" altLang="it-IT" sz="4000" dirty="0"/>
            </a:br>
            <a:endParaRPr lang="it-IT" altLang="it-IT" sz="4000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altLang="it-IT" sz="3200" dirty="0">
                <a:latin typeface="Monotype Corsiva" panose="03010101010201010101" pitchFamily="66" charset="0"/>
              </a:rPr>
              <a:t>La Convenzione (dal latino “</a:t>
            </a:r>
            <a:r>
              <a:rPr lang="it-IT" altLang="it-IT" sz="3200" dirty="0" err="1">
                <a:latin typeface="Monotype Corsiva" panose="03010101010201010101" pitchFamily="66" charset="0"/>
              </a:rPr>
              <a:t>cum</a:t>
            </a:r>
            <a:r>
              <a:rPr lang="it-IT" altLang="it-IT" sz="3200" dirty="0">
                <a:latin typeface="Monotype Corsiva" panose="03010101010201010101" pitchFamily="66" charset="0"/>
              </a:rPr>
              <a:t> venire”) rappresenta un nuovo </a:t>
            </a:r>
            <a:r>
              <a:rPr lang="it-IT" altLang="it-IT" sz="3200" dirty="0" err="1">
                <a:latin typeface="Monotype Corsiva" panose="03010101010201010101" pitchFamily="66" charset="0"/>
              </a:rPr>
              <a:t>metodo,che</a:t>
            </a:r>
            <a:r>
              <a:rPr lang="it-IT" altLang="it-IT" sz="3200" dirty="0">
                <a:latin typeface="Monotype Corsiva" panose="03010101010201010101" pitchFamily="66" charset="0"/>
              </a:rPr>
              <a:t> riflette lo stato di integrazione già conseguito e risponde alla richiesta di maggiore trasparenza e di più ampia partecipazione. </a:t>
            </a:r>
          </a:p>
          <a:p>
            <a:r>
              <a:rPr lang="it-IT" altLang="it-IT" sz="3200" dirty="0">
                <a:latin typeface="Monotype Corsiva" panose="03010101010201010101" pitchFamily="66" charset="0"/>
              </a:rPr>
              <a:t>Le sue riflessioni in seduta plenaria si svolgono in pubblico.</a:t>
            </a:r>
          </a:p>
          <a:p>
            <a:endParaRPr lang="it-IT" altLang="it-IT" sz="32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247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752" y="548680"/>
            <a:ext cx="6589199" cy="1280890"/>
          </a:xfrm>
        </p:spPr>
        <p:txBody>
          <a:bodyPr>
            <a:noAutofit/>
          </a:bodyPr>
          <a:lstStyle/>
          <a:p>
            <a:r>
              <a:rPr lang="it-IT" altLang="it-IT" sz="5400" dirty="0">
                <a:latin typeface="Monotype Corsiva" panose="03010101010201010101" pitchFamily="66" charset="0"/>
              </a:rPr>
              <a:t>Le prime indicazioni</a:t>
            </a:r>
            <a:br>
              <a:rPr lang="it-IT" altLang="it-IT" sz="5400" dirty="0">
                <a:latin typeface="Monotype Corsiva" panose="03010101010201010101" pitchFamily="66" charset="0"/>
              </a:rPr>
            </a:br>
            <a:endParaRPr lang="it-IT" altLang="it-IT" sz="5400" dirty="0">
              <a:latin typeface="Monotype Corsiva" panose="03010101010201010101" pitchFamily="66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altLang="it-IT" sz="2800" dirty="0">
                <a:latin typeface="Monotype Corsiva" panose="03010101010201010101" pitchFamily="66" charset="0"/>
              </a:rPr>
              <a:t>La prima </a:t>
            </a:r>
            <a:r>
              <a:rPr lang="it-IT" altLang="it-IT" sz="2800" u="sng" dirty="0">
                <a:latin typeface="Monotype Corsiva" panose="03010101010201010101" pitchFamily="66" charset="0"/>
              </a:rPr>
              <a:t>indicazione</a:t>
            </a:r>
            <a:r>
              <a:rPr lang="it-IT" altLang="it-IT" sz="2800" dirty="0">
                <a:latin typeface="Monotype Corsiva" panose="03010101010201010101" pitchFamily="66" charset="0"/>
              </a:rPr>
              <a:t> è che occorre prevedere un forte </a:t>
            </a:r>
            <a:r>
              <a:rPr lang="it-IT" altLang="it-IT" sz="2800" u="sng" dirty="0">
                <a:latin typeface="Monotype Corsiva" panose="03010101010201010101" pitchFamily="66" charset="0"/>
              </a:rPr>
              <a:t>coinvolgimento dei Parlamenti nazionali</a:t>
            </a:r>
            <a:r>
              <a:rPr lang="it-IT" altLang="it-IT" sz="2800" dirty="0">
                <a:latin typeface="Monotype Corsiva" panose="03010101010201010101" pitchFamily="66" charset="0"/>
              </a:rPr>
              <a:t> nel processo europeo:</a:t>
            </a:r>
          </a:p>
          <a:p>
            <a:pPr>
              <a:buFontTx/>
              <a:buNone/>
            </a:pPr>
            <a:r>
              <a:rPr lang="it-IT" altLang="it-IT" sz="2800" dirty="0">
                <a:latin typeface="Monotype Corsiva" panose="03010101010201010101" pitchFamily="66" charset="0"/>
              </a:rPr>
              <a:t>	 I parlamenti nazionali dovrebbero essere coinvolti </a:t>
            </a:r>
            <a:r>
              <a:rPr lang="it-IT" altLang="it-IT" sz="2800" u="sng" dirty="0">
                <a:latin typeface="Monotype Corsiva" panose="03010101010201010101" pitchFamily="66" charset="0"/>
              </a:rPr>
              <a:t>nel nuovo meccanismo di controllo del principio di sussidiarietà.</a:t>
            </a:r>
            <a:r>
              <a:rPr lang="it-IT" altLang="it-IT" sz="2800" dirty="0">
                <a:latin typeface="Monotype Corsiva" panose="03010101010201010101" pitchFamily="66" charset="0"/>
              </a:rPr>
              <a:t> Tale principio assicura che l'Unione agisce soltanto allorché il livello europeo è il livello più appropriato per trattare il problema in questione.</a:t>
            </a:r>
          </a:p>
          <a:p>
            <a:endParaRPr lang="it-IT" altLang="it-IT" sz="28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282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37479" y="620688"/>
            <a:ext cx="6589199" cy="1280890"/>
          </a:xfrm>
        </p:spPr>
        <p:txBody>
          <a:bodyPr>
            <a:normAutofit/>
          </a:bodyPr>
          <a:lstStyle/>
          <a:p>
            <a:r>
              <a:rPr lang="it-IT" altLang="it-IT" sz="5400" dirty="0">
                <a:latin typeface="Monotype Corsiva" panose="03010101010201010101" pitchFamily="66" charset="0"/>
              </a:rPr>
              <a:t>Sussidiarietà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altLang="it-IT" sz="3600" dirty="0">
                <a:latin typeface="Monotype Corsiva" panose="03010101010201010101" pitchFamily="66" charset="0"/>
              </a:rPr>
              <a:t>L'integrazione europea esclude dunque, grazie al principio di sussidiarietà, un'organizzazione del potere troppo distante ed eccessivamente centralizzata.</a:t>
            </a:r>
          </a:p>
          <a:p>
            <a:r>
              <a:rPr lang="it-IT" altLang="it-IT" sz="3600" dirty="0">
                <a:latin typeface="Monotype Corsiva" panose="03010101010201010101" pitchFamily="66" charset="0"/>
              </a:rPr>
              <a:t>Occorre un motto dell'Unione :"libertà, giustizia, solidarietà"?</a:t>
            </a:r>
          </a:p>
          <a:p>
            <a:endParaRPr lang="it-IT" altLang="it-IT" sz="36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054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620688"/>
            <a:ext cx="6589199" cy="1280890"/>
          </a:xfrm>
        </p:spPr>
        <p:txBody>
          <a:bodyPr>
            <a:normAutofit/>
          </a:bodyPr>
          <a:lstStyle/>
          <a:p>
            <a:r>
              <a:rPr lang="it-IT" altLang="it-IT" sz="5400" dirty="0">
                <a:latin typeface="Monotype Corsiva" panose="03010101010201010101" pitchFamily="66" charset="0"/>
              </a:rPr>
              <a:t>Convenzione europea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altLang="it-IT" sz="3200" dirty="0">
                <a:latin typeface="Monotype Corsiva" panose="03010101010201010101" pitchFamily="66" charset="0"/>
              </a:rPr>
              <a:t>La Convenzione europea, i cui lavori hanno preso inizio sotto la presidenza di Valéry Giscard D’Estaing il 28 febbraio 2002, si componeva di 105 membri in rappresentanza dei governi degli Stati membri e dei paesi candidati all’adesione, dei loro parlamenti nazionali, del Parlamento europeo e della Commissione europea. </a:t>
            </a:r>
          </a:p>
        </p:txBody>
      </p:sp>
    </p:spTree>
    <p:extLst>
      <p:ext uri="{BB962C8B-B14F-4D97-AF65-F5344CB8AC3E}">
        <p14:creationId xmlns:p14="http://schemas.microsoft.com/office/powerpoint/2010/main" val="3675537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7605" y="548680"/>
            <a:ext cx="7989888" cy="3051175"/>
          </a:xfrm>
        </p:spPr>
        <p:txBody>
          <a:bodyPr anchor="ctr">
            <a:normAutofit/>
          </a:bodyPr>
          <a:lstStyle/>
          <a:p>
            <a:r>
              <a:rPr lang="it-IT" altLang="it-IT" sz="3200" dirty="0">
                <a:latin typeface="Monotype Corsiva" panose="03010101010201010101" pitchFamily="66" charset="0"/>
              </a:rPr>
              <a:t>Dopo sedici mesi di lavoro serrato, tra giugno e luglio 2003 la Convenzione </a:t>
            </a:r>
            <a:br>
              <a:rPr lang="it-IT" altLang="it-IT" sz="3200" dirty="0">
                <a:latin typeface="Monotype Corsiva" panose="03010101010201010101" pitchFamily="66" charset="0"/>
              </a:rPr>
            </a:br>
            <a:r>
              <a:rPr lang="it-IT" altLang="it-IT" sz="3200" dirty="0">
                <a:latin typeface="Monotype Corsiva" panose="03010101010201010101" pitchFamily="66" charset="0"/>
              </a:rPr>
              <a:t>europea ha approvato per consenso un progetto di trattato che istituisce </a:t>
            </a:r>
            <a:br>
              <a:rPr lang="it-IT" altLang="it-IT" sz="3200" dirty="0">
                <a:latin typeface="Monotype Corsiva" panose="03010101010201010101" pitchFamily="66" charset="0"/>
              </a:rPr>
            </a:br>
            <a:r>
              <a:rPr lang="it-IT" altLang="it-IT" sz="3200" dirty="0">
                <a:latin typeface="Monotype Corsiva" panose="03010101010201010101" pitchFamily="66" charset="0"/>
              </a:rPr>
              <a:t>una costituzione per l’Europa.</a:t>
            </a:r>
            <a:r>
              <a:rPr lang="it-IT" altLang="it-IT" sz="4800" dirty="0">
                <a:latin typeface="Monotype Corsiva" panose="03010101010201010101" pitchFamily="66" charset="0"/>
              </a:rPr>
              <a:t> 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it-IT" altLang="it-IT" sz="3200" dirty="0">
                <a:latin typeface="Monotype Corsiva" panose="03010101010201010101" pitchFamily="66" charset="0"/>
              </a:rPr>
              <a:t>La costituzione europea è stata firmata dai capi di Stato e di governo dei </a:t>
            </a:r>
          </a:p>
          <a:p>
            <a:pPr>
              <a:lnSpc>
                <a:spcPct val="90000"/>
              </a:lnSpc>
            </a:pPr>
            <a:r>
              <a:rPr lang="it-IT" altLang="it-IT" sz="3200" dirty="0">
                <a:latin typeface="Monotype Corsiva" panose="03010101010201010101" pitchFamily="66" charset="0"/>
              </a:rPr>
              <a:t>25 Stati membri a Roma, il 29 ottobre 2004. </a:t>
            </a:r>
          </a:p>
        </p:txBody>
      </p:sp>
    </p:spTree>
    <p:extLst>
      <p:ext uri="{BB962C8B-B14F-4D97-AF65-F5344CB8AC3E}">
        <p14:creationId xmlns:p14="http://schemas.microsoft.com/office/powerpoint/2010/main" val="2165117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66831" y="332656"/>
            <a:ext cx="7772400" cy="1143000"/>
          </a:xfrm>
        </p:spPr>
        <p:txBody>
          <a:bodyPr/>
          <a:lstStyle/>
          <a:p>
            <a:r>
              <a:rPr lang="it-IT" altLang="it-IT" dirty="0"/>
              <a:t>La costituzione europea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altLang="it-IT" sz="2800" dirty="0"/>
              <a:t>E</a:t>
            </a:r>
            <a:r>
              <a:rPr lang="it-IT" altLang="it-IT" sz="2800" dirty="0" smtClean="0"/>
              <a:t>laborata </a:t>
            </a:r>
            <a:r>
              <a:rPr lang="it-IT" altLang="it-IT" sz="2800" dirty="0"/>
              <a:t>in modo trasparente e democratico, poiché, dei </a:t>
            </a:r>
            <a:r>
              <a:rPr lang="it-IT" altLang="it-IT" sz="2800" dirty="0">
                <a:solidFill>
                  <a:schemeClr val="hlink"/>
                </a:solidFill>
              </a:rPr>
              <a:t>105 membri della Convenzione europea, </a:t>
            </a:r>
          </a:p>
          <a:p>
            <a:r>
              <a:rPr lang="it-IT" altLang="it-IT" sz="2800" dirty="0"/>
              <a:t>72 erano eletti a suffragio universale diretto. </a:t>
            </a:r>
          </a:p>
          <a:p>
            <a:pPr>
              <a:buFontTx/>
              <a:buNone/>
            </a:pPr>
            <a:r>
              <a:rPr lang="it-IT" altLang="it-IT" sz="2800" dirty="0"/>
              <a:t>    All’elaborazione farà inoltre seguito un processo di ratificazione da parte dei parlamenti nazionali (eletti anch’essi a suffragio universale diretto) dei 25 Stati membri dell’Unione europea, o di tramite referendum. </a:t>
            </a:r>
          </a:p>
        </p:txBody>
      </p:sp>
    </p:spTree>
    <p:extLst>
      <p:ext uri="{BB962C8B-B14F-4D97-AF65-F5344CB8AC3E}">
        <p14:creationId xmlns:p14="http://schemas.microsoft.com/office/powerpoint/2010/main" val="1462259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altLang="it-IT" sz="4000" dirty="0">
                <a:latin typeface="Monotype Corsiva" panose="03010101010201010101" pitchFamily="66" charset="0"/>
              </a:rPr>
              <a:t>Perché una costituzione </a:t>
            </a:r>
            <a:r>
              <a:rPr lang="it-IT" altLang="it-IT" sz="4000" dirty="0" err="1">
                <a:latin typeface="Monotype Corsiva" panose="03010101010201010101" pitchFamily="66" charset="0"/>
              </a:rPr>
              <a:t>europea,se</a:t>
            </a:r>
            <a:r>
              <a:rPr lang="it-IT" altLang="it-IT" sz="4000" dirty="0">
                <a:latin typeface="Monotype Corsiva" panose="03010101010201010101" pitchFamily="66" charset="0"/>
              </a:rPr>
              <a:t> il mio Paese ha già una costituzione?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950315" y="2708920"/>
            <a:ext cx="6591985" cy="3777622"/>
          </a:xfrm>
        </p:spPr>
        <p:txBody>
          <a:bodyPr>
            <a:normAutofit/>
          </a:bodyPr>
          <a:lstStyle/>
          <a:p>
            <a:r>
              <a:rPr lang="it-IT" altLang="it-IT" sz="3200" dirty="0">
                <a:latin typeface="Monotype Corsiva" panose="03010101010201010101" pitchFamily="66" charset="0"/>
              </a:rPr>
              <a:t>La </a:t>
            </a:r>
            <a:r>
              <a:rPr lang="it-IT" altLang="it-IT" sz="3200" u="sng" dirty="0">
                <a:latin typeface="Monotype Corsiva" panose="03010101010201010101" pitchFamily="66" charset="0"/>
              </a:rPr>
              <a:t>costituzione europea</a:t>
            </a:r>
            <a:r>
              <a:rPr lang="it-IT" altLang="it-IT" sz="3200" dirty="0">
                <a:latin typeface="Monotype Corsiva" panose="03010101010201010101" pitchFamily="66" charset="0"/>
              </a:rPr>
              <a:t> non sostituisce le costituzioni nazionali </a:t>
            </a:r>
            <a:r>
              <a:rPr lang="it-IT" altLang="it-IT" sz="3200" u="sng" dirty="0">
                <a:latin typeface="Monotype Corsiva" panose="03010101010201010101" pitchFamily="66" charset="0"/>
              </a:rPr>
              <a:t>dei Paesi europei</a:t>
            </a:r>
            <a:r>
              <a:rPr lang="it-IT" altLang="it-IT" sz="3200" dirty="0">
                <a:latin typeface="Monotype Corsiva" panose="03010101010201010101" pitchFamily="66" charset="0"/>
              </a:rPr>
              <a:t> ma, dotata di una ragion d’essere e di un’autonomia proprie, </a:t>
            </a:r>
            <a:r>
              <a:rPr lang="it-IT" altLang="it-IT" sz="3200" u="sng" dirty="0">
                <a:latin typeface="Monotype Corsiva" panose="03010101010201010101" pitchFamily="66" charset="0"/>
              </a:rPr>
              <a:t>coesiste con queste ultime. </a:t>
            </a:r>
          </a:p>
          <a:p>
            <a:r>
              <a:rPr lang="it-IT" altLang="it-IT" sz="3200" dirty="0">
                <a:latin typeface="Monotype Corsiva" panose="03010101010201010101" pitchFamily="66" charset="0"/>
              </a:rPr>
              <a:t>Essa definisce il quadro in cui l’Unione europea può agire. </a:t>
            </a:r>
          </a:p>
        </p:txBody>
      </p:sp>
    </p:spTree>
    <p:extLst>
      <p:ext uri="{BB962C8B-B14F-4D97-AF65-F5344CB8AC3E}">
        <p14:creationId xmlns:p14="http://schemas.microsoft.com/office/powerpoint/2010/main" val="3118111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IMM0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04"/>
          <a:stretch>
            <a:fillRect/>
          </a:stretch>
        </p:blipFill>
        <p:spPr bwMode="auto">
          <a:xfrm>
            <a:off x="1908175" y="2060575"/>
            <a:ext cx="5353050" cy="338772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50825" y="333375"/>
            <a:ext cx="864235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it-IT" altLang="zh-CN" sz="2800">
                <a:ea typeface="宋体" panose="02010600030101010101" pitchFamily="2" charset="-122"/>
              </a:rPr>
              <a:t>La </a:t>
            </a:r>
            <a:r>
              <a:rPr lang="it-IT" altLang="zh-CN" sz="2800" b="1">
                <a:effectLst>
                  <a:outerShdw blurRad="38100" dist="38100" dir="2700000" algn="tl">
                    <a:srgbClr val="FFFFFF"/>
                  </a:outerShdw>
                </a:effectLst>
                <a:ea typeface="宋体" panose="02010600030101010101" pitchFamily="2" charset="-122"/>
              </a:rPr>
              <a:t>Costituzione italiana</a:t>
            </a:r>
            <a:r>
              <a:rPr lang="it-IT" altLang="zh-CN" sz="2800">
                <a:ea typeface="宋体" panose="02010600030101010101" pitchFamily="2" charset="-122"/>
              </a:rPr>
              <a:t> è stata scritta dopo la seconda guerra mondiale, quando l’Italia è stata liberata dal Fascismo ed è diventata una Repubblica.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755650" y="5661025"/>
            <a:ext cx="77343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zh-CN" sz="3200">
                <a:latin typeface="Palatino Linotype" panose="02040502050505030304" pitchFamily="18" charset="0"/>
                <a:ea typeface="宋体" panose="02010600030101010101" pitchFamily="2" charset="-122"/>
              </a:rPr>
              <a:t>La nostra Costituzione è entrata in vigore </a:t>
            </a:r>
          </a:p>
          <a:p>
            <a:pPr algn="ctr"/>
            <a:r>
              <a:rPr lang="it-IT" altLang="zh-CN" sz="3200">
                <a:latin typeface="Palatino Linotype" panose="02040502050505030304" pitchFamily="18" charset="0"/>
                <a:ea typeface="宋体" panose="02010600030101010101" pitchFamily="2" charset="-122"/>
              </a:rPr>
              <a:t>il </a:t>
            </a:r>
            <a:r>
              <a:rPr lang="it-IT" altLang="zh-CN" sz="3200" b="1">
                <a:latin typeface="Palatino Linotype" panose="02040502050505030304" pitchFamily="18" charset="0"/>
                <a:ea typeface="宋体" panose="02010600030101010101" pitchFamily="2" charset="-122"/>
              </a:rPr>
              <a:t>1° gennaio del 1948</a:t>
            </a:r>
            <a:r>
              <a:rPr lang="it-IT" altLang="zh-CN" sz="3200">
                <a:latin typeface="Palatino Linotype" panose="02040502050505030304" pitchFamily="18" charset="0"/>
                <a:ea typeface="宋体" panose="02010600030101010101" pitchFamily="2" charset="-122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altLang="it-IT" sz="3200" dirty="0">
                <a:latin typeface="Monotype Corsiva" panose="03010101010201010101" pitchFamily="66" charset="0"/>
              </a:rPr>
              <a:t>La costituzione europea è una tappa importante della «costruzione» </a:t>
            </a:r>
            <a:br>
              <a:rPr lang="it-IT" altLang="it-IT" sz="3200" dirty="0">
                <a:latin typeface="Monotype Corsiva" panose="03010101010201010101" pitchFamily="66" charset="0"/>
              </a:rPr>
            </a:br>
            <a:r>
              <a:rPr lang="it-IT" altLang="it-IT" sz="3200" dirty="0">
                <a:latin typeface="Monotype Corsiva" panose="03010101010201010101" pitchFamily="66" charset="0"/>
              </a:rPr>
              <a:t>dell’Europa.</a:t>
            </a:r>
            <a:r>
              <a:rPr lang="it-IT" altLang="it-IT" sz="4800" dirty="0">
                <a:latin typeface="Monotype Corsiva" panose="03010101010201010101" pitchFamily="66" charset="0"/>
              </a:rPr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948471" y="2636912"/>
            <a:ext cx="6591985" cy="377762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it-IT" altLang="it-IT" sz="2800" dirty="0">
                <a:latin typeface="Monotype Corsiva" panose="03010101010201010101" pitchFamily="66" charset="0"/>
              </a:rPr>
              <a:t>-Un’Europa con 25 Stati membri e 450 milioni di abitanti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altLang="it-IT" sz="2800" dirty="0">
                <a:latin typeface="Monotype Corsiva" panose="03010101010201010101" pitchFamily="66" charset="0"/>
              </a:rPr>
              <a:t>La costituzione  definisce il quadro in cui l’Unione europea può agire. </a:t>
            </a:r>
          </a:p>
          <a:p>
            <a:pPr>
              <a:lnSpc>
                <a:spcPct val="90000"/>
              </a:lnSpc>
              <a:buFontTx/>
              <a:buNone/>
            </a:pPr>
            <a:endParaRPr lang="it-IT" altLang="it-IT" sz="2800" dirty="0">
              <a:latin typeface="Monotype Corsiva" panose="03010101010201010101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it-IT" altLang="it-IT" sz="2800" dirty="0">
                <a:latin typeface="Monotype Corsiva" panose="03010101010201010101" pitchFamily="66" charset="0"/>
              </a:rPr>
              <a:t>-L’Europa, a sua volta, presenta una </a:t>
            </a:r>
            <a:r>
              <a:rPr lang="it-IT" altLang="it-IT" sz="2800" u="sng" dirty="0">
                <a:latin typeface="Monotype Corsiva" panose="03010101010201010101" pitchFamily="66" charset="0"/>
              </a:rPr>
              <a:t>compagine istituzionale distinta da quella dei singoli Stati</a:t>
            </a:r>
            <a:r>
              <a:rPr lang="it-IT" altLang="it-IT" sz="2800" dirty="0">
                <a:latin typeface="Monotype Corsiva" panose="03010101010201010101" pitchFamily="66" charset="0"/>
              </a:rPr>
              <a:t> (Parlamento europeo, Consiglio dei ministri, Commissione europea, Corte di giustizia dell’Unione europea, ecc.).</a:t>
            </a:r>
          </a:p>
        </p:txBody>
      </p:sp>
    </p:spTree>
    <p:extLst>
      <p:ext uri="{BB962C8B-B14F-4D97-AF65-F5344CB8AC3E}">
        <p14:creationId xmlns:p14="http://schemas.microsoft.com/office/powerpoint/2010/main" val="4172780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6498" y="0"/>
            <a:ext cx="6589199" cy="1280890"/>
          </a:xfrm>
        </p:spPr>
        <p:txBody>
          <a:bodyPr>
            <a:noAutofit/>
          </a:bodyPr>
          <a:lstStyle/>
          <a:p>
            <a:r>
              <a:rPr lang="it-IT" altLang="it-IT" sz="4400" dirty="0">
                <a:latin typeface="Monotype Corsiva" panose="03010101010201010101" pitchFamily="66" charset="0"/>
              </a:rPr>
              <a:t>Cosa contiene la costituzione?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953712" y="1305120"/>
            <a:ext cx="6591985" cy="377762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it-IT" altLang="it-IT" sz="2000" dirty="0">
                <a:latin typeface="Monotype Corsiva" panose="03010101010201010101" pitchFamily="66" charset="0"/>
              </a:rPr>
              <a:t>-La costituzione europea è suddivisa in quattro parti. 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it-IT" altLang="it-IT" sz="2000" dirty="0">
                <a:latin typeface="Monotype Corsiva" panose="03010101010201010101" pitchFamily="66" charset="0"/>
              </a:rPr>
              <a:t>La prima parte definisce i valori, gli obiettivi, le competenze, le procedure decisionali e le istituzioni dell’Unione europea. Essa si occupa inoltre dei simboli, della cittadinanza, della vita democratica e delle finanze dell’Unione.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it-IT" altLang="it-IT" sz="2000" dirty="0">
                <a:latin typeface="Monotype Corsiva" panose="03010101010201010101" pitchFamily="66" charset="0"/>
              </a:rPr>
              <a:t> La seconda parte riprende la «Carta dei diritti fondamentali». 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it-IT" altLang="it-IT" sz="2000" dirty="0">
                <a:latin typeface="Monotype Corsiva" panose="03010101010201010101" pitchFamily="66" charset="0"/>
              </a:rPr>
              <a:t>La terza parte descrive le politiche e le azioni interne ed esterne, nonché il funzionamento dell’Unione europea. 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it-IT" altLang="it-IT" sz="2000" dirty="0">
                <a:latin typeface="Monotype Corsiva" panose="03010101010201010101" pitchFamily="66" charset="0"/>
              </a:rPr>
              <a:t>La quarta parte contiene le disposizioni generali e finali, tra le quali figurano le procedure di adozione e di revisione della costituzione. </a:t>
            </a:r>
          </a:p>
          <a:p>
            <a:pPr>
              <a:lnSpc>
                <a:spcPct val="80000"/>
              </a:lnSpc>
            </a:pPr>
            <a:endParaRPr lang="it-IT" altLang="it-IT" sz="2000" dirty="0">
              <a:latin typeface="Monotype Corsiva" panose="03010101010201010101" pitchFamily="66" charset="0"/>
            </a:endParaRPr>
          </a:p>
          <a:p>
            <a:pPr>
              <a:lnSpc>
                <a:spcPct val="80000"/>
              </a:lnSpc>
            </a:pPr>
            <a:r>
              <a:rPr lang="it-IT" altLang="it-IT" sz="2000" dirty="0">
                <a:latin typeface="Monotype Corsiva" panose="03010101010201010101" pitchFamily="66" charset="0"/>
              </a:rPr>
              <a:t>NOVITÀ!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t-IT" altLang="it-IT" sz="2000" dirty="0">
                <a:latin typeface="Monotype Corsiva" panose="03010101010201010101" pitchFamily="66" charset="0"/>
              </a:rPr>
              <a:t> -D’ora in poi, un Paese che lo desideri potrà rinunciare a far parte dell’Unione europea.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t-IT" altLang="it-IT" sz="2000" dirty="0">
                <a:latin typeface="Monotype Corsiva" panose="03010101010201010101" pitchFamily="66" charset="0"/>
              </a:rPr>
              <a:t> -Cosa mi offre la costituzione?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t-IT" altLang="it-IT" sz="2000" dirty="0">
                <a:latin typeface="Monotype Corsiva" panose="03010101010201010101" pitchFamily="66" charset="0"/>
              </a:rPr>
              <a:t>  La garanzia del rispetto di determinati valori comuni e di un modello di società europeo </a:t>
            </a:r>
          </a:p>
        </p:txBody>
      </p:sp>
    </p:spTree>
    <p:extLst>
      <p:ext uri="{BB962C8B-B14F-4D97-AF65-F5344CB8AC3E}">
        <p14:creationId xmlns:p14="http://schemas.microsoft.com/office/powerpoint/2010/main" val="770169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0"/>
            <a:ext cx="6589199" cy="1280890"/>
          </a:xfrm>
        </p:spPr>
        <p:txBody>
          <a:bodyPr/>
          <a:lstStyle/>
          <a:p>
            <a:r>
              <a:rPr lang="it-IT" altLang="it-IT" dirty="0" smtClean="0">
                <a:latin typeface="Monotype Corsiva" panose="03010101010201010101" pitchFamily="66" charset="0"/>
              </a:rPr>
              <a:t>Cittadinanza </a:t>
            </a:r>
            <a:r>
              <a:rPr lang="it-IT" altLang="it-IT" dirty="0">
                <a:latin typeface="Monotype Corsiva" panose="03010101010201010101" pitchFamily="66" charset="0"/>
              </a:rPr>
              <a:t>europea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547664" y="673237"/>
            <a:ext cx="8229600" cy="492442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it-IT" altLang="it-IT" sz="2400" dirty="0">
                <a:latin typeface="Monotype Corsiva" panose="03010101010201010101" pitchFamily="66" charset="0"/>
              </a:rPr>
              <a:t>«È cittadino dell’Unione chiunque abbia la cittadinanza di uno Stato membro.» </a:t>
            </a:r>
          </a:p>
          <a:p>
            <a:pPr>
              <a:lnSpc>
                <a:spcPct val="80000"/>
              </a:lnSpc>
            </a:pPr>
            <a:endParaRPr lang="it-IT" altLang="it-IT" sz="2400" dirty="0">
              <a:latin typeface="Monotype Corsiva" panose="03010101010201010101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it-IT" altLang="it-IT" sz="2400" i="1" u="sng" dirty="0">
                <a:latin typeface="Monotype Corsiva" panose="03010101010201010101" pitchFamily="66" charset="0"/>
              </a:rPr>
              <a:t>La cittadinanza europea</a:t>
            </a:r>
            <a:r>
              <a:rPr lang="it-IT" altLang="it-IT" sz="2400" dirty="0">
                <a:latin typeface="Monotype Corsiva" panose="03010101010201010101" pitchFamily="66" charset="0"/>
              </a:rPr>
              <a:t> non sostituisce quella nazionale ma si </a:t>
            </a:r>
          </a:p>
          <a:p>
            <a:pPr>
              <a:lnSpc>
                <a:spcPct val="80000"/>
              </a:lnSpc>
              <a:buFontTx/>
              <a:buNone/>
            </a:pPr>
            <a:endParaRPr lang="it-IT" altLang="it-IT" sz="2400" dirty="0">
              <a:latin typeface="Monotype Corsiva" panose="03010101010201010101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it-IT" altLang="it-IT" sz="2400" dirty="0">
                <a:latin typeface="Monotype Corsiva" panose="03010101010201010101" pitchFamily="66" charset="0"/>
              </a:rPr>
              <a:t>aggiunge ad essa conferendo ulteriori diritti:</a:t>
            </a:r>
          </a:p>
          <a:p>
            <a:pPr>
              <a:lnSpc>
                <a:spcPct val="80000"/>
              </a:lnSpc>
              <a:buFontTx/>
              <a:buNone/>
            </a:pPr>
            <a:endParaRPr lang="it-IT" altLang="it-IT" sz="2400" dirty="0">
              <a:latin typeface="Monotype Corsiva" panose="03010101010201010101" pitchFamily="66" charset="0"/>
            </a:endParaRP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it-IT" altLang="it-IT" sz="2400" dirty="0">
                <a:latin typeface="Monotype Corsiva" panose="03010101010201010101" pitchFamily="66" charset="0"/>
              </a:rPr>
              <a:t> il diritto di circolare e di soggiornare liberamente nel territorio dell’Unione,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it-IT" altLang="it-IT" sz="2400" dirty="0">
                <a:latin typeface="Monotype Corsiva" panose="03010101010201010101" pitchFamily="66" charset="0"/>
              </a:rPr>
              <a:t> il diritto di votare e di essere eletti alle elezioni per il Parlamento europeo nonché a quelle amministrative dello Stato di residenza,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it-IT" altLang="it-IT" sz="2400" dirty="0">
                <a:latin typeface="Monotype Corsiva" panose="03010101010201010101" pitchFamily="66" charset="0"/>
              </a:rPr>
              <a:t> il diritto alla protezione consolare e diplomatica in un Paese terzo,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it-IT" altLang="it-IT" sz="2400" dirty="0">
                <a:latin typeface="Monotype Corsiva" panose="03010101010201010101" pitchFamily="66" charset="0"/>
              </a:rPr>
              <a:t> il diritto di petizione al Parlamento europeo,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it-IT" altLang="it-IT" sz="2400" dirty="0">
                <a:latin typeface="Monotype Corsiva" panose="03010101010201010101" pitchFamily="66" charset="0"/>
              </a:rPr>
              <a:t> il diritto di ricorso al Mediatore europeo,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it-IT" altLang="it-IT" sz="2400" dirty="0">
                <a:latin typeface="Monotype Corsiva" panose="03010101010201010101" pitchFamily="66" charset="0"/>
              </a:rPr>
              <a:t> il diritto di rivolgersi alle istituzioni e agli organi consultivi europei nella propria lingua e di ricevere una risposta nella medesima. </a:t>
            </a:r>
          </a:p>
        </p:txBody>
      </p:sp>
    </p:spTree>
    <p:extLst>
      <p:ext uri="{BB962C8B-B14F-4D97-AF65-F5344CB8AC3E}">
        <p14:creationId xmlns:p14="http://schemas.microsoft.com/office/powerpoint/2010/main" val="1668248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0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it-IT" altLang="it-IT" sz="4000" dirty="0">
                <a:latin typeface="Monotype Corsiva" panose="03010101010201010101" pitchFamily="66" charset="0"/>
              </a:rPr>
              <a:t>Una carta dei diritti fondamentali</a:t>
            </a:r>
            <a:br>
              <a:rPr lang="it-IT" altLang="it-IT" sz="4000" dirty="0">
                <a:latin typeface="Monotype Corsiva" panose="03010101010201010101" pitchFamily="66" charset="0"/>
              </a:rPr>
            </a:br>
            <a:endParaRPr lang="it-IT" altLang="it-IT" sz="4000" dirty="0">
              <a:latin typeface="Monotype Corsiva" panose="03010101010201010101" pitchFamily="66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475656" y="640445"/>
            <a:ext cx="8229600" cy="4997450"/>
          </a:xfrm>
        </p:spPr>
        <p:txBody>
          <a:bodyPr>
            <a:noAutofit/>
          </a:bodyPr>
          <a:lstStyle/>
          <a:p>
            <a:pPr marL="457200" indent="-457200">
              <a:lnSpc>
                <a:spcPct val="80000"/>
              </a:lnSpc>
              <a:buFontTx/>
              <a:buNone/>
            </a:pPr>
            <a:r>
              <a:rPr lang="it-IT" altLang="it-IT" sz="2400" dirty="0">
                <a:latin typeface="Monotype Corsiva" panose="03010101010201010101" pitchFamily="66" charset="0"/>
              </a:rPr>
              <a:t>Sancisce: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it-IT" altLang="it-IT" sz="2400" dirty="0">
                <a:latin typeface="Monotype Corsiva" panose="03010101010201010101" pitchFamily="66" charset="0"/>
              </a:rPr>
              <a:t>il rispetto della dignità umana e del diritto alla vita,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it-IT" altLang="it-IT" sz="2400" dirty="0">
                <a:latin typeface="Monotype Corsiva" panose="03010101010201010101" pitchFamily="66" charset="0"/>
              </a:rPr>
              <a:t>il divieto di infliggere la tortura e di comminare pene o trattamenti inumani o degradanti,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it-IT" altLang="it-IT" sz="2400" dirty="0">
                <a:latin typeface="Monotype Corsiva" panose="03010101010201010101" pitchFamily="66" charset="0"/>
              </a:rPr>
              <a:t>il diritto alla libertà e alla sicurezza, 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it-IT" altLang="it-IT" sz="2400" dirty="0">
                <a:latin typeface="Monotype Corsiva" panose="03010101010201010101" pitchFamily="66" charset="0"/>
              </a:rPr>
              <a:t>il rispetto della vita privata e familiare, 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it-IT" altLang="it-IT" sz="2400" dirty="0">
                <a:latin typeface="Monotype Corsiva" panose="03010101010201010101" pitchFamily="66" charset="0"/>
              </a:rPr>
              <a:t>la libertà di pensiero, di coscienza e di religione, 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it-IT" altLang="it-IT" sz="2400" dirty="0">
                <a:latin typeface="Monotype Corsiva" panose="03010101010201010101" pitchFamily="66" charset="0"/>
              </a:rPr>
              <a:t>la libertà di espressione e d’informazione,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it-IT" altLang="it-IT" sz="2400" dirty="0">
                <a:latin typeface="Monotype Corsiva" panose="03010101010201010101" pitchFamily="66" charset="0"/>
              </a:rPr>
              <a:t>il diritto all’istruzione,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it-IT" altLang="it-IT" sz="2400" dirty="0">
                <a:latin typeface="Monotype Corsiva" panose="03010101010201010101" pitchFamily="66" charset="0"/>
              </a:rPr>
              <a:t>la libertà d’impresa, 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it-IT" altLang="it-IT" sz="2400" dirty="0">
                <a:latin typeface="Monotype Corsiva" panose="03010101010201010101" pitchFamily="66" charset="0"/>
              </a:rPr>
              <a:t>il diritto di proprietà, l’uguaglianza davanti alla legge, il rispetto della diversità culturale, religiosa e linguistica, 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it-IT" altLang="it-IT" sz="2400" dirty="0">
                <a:latin typeface="Monotype Corsiva" panose="03010101010201010101" pitchFamily="66" charset="0"/>
              </a:rPr>
              <a:t>la parità tra uomini e donne, l’inserimento dei disabili, 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it-IT" altLang="it-IT" sz="2400" dirty="0">
                <a:latin typeface="Monotype Corsiva" panose="03010101010201010101" pitchFamily="66" charset="0"/>
              </a:rPr>
              <a:t>il diritto di ricorrere ad una corte e ad un giudice imparziale, 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it-IT" altLang="it-IT" sz="2400" dirty="0">
                <a:latin typeface="Monotype Corsiva" panose="03010101010201010101" pitchFamily="66" charset="0"/>
              </a:rPr>
              <a:t>la presunzione d’innocenza e i diritti della difesa, ecc. </a:t>
            </a:r>
          </a:p>
        </p:txBody>
      </p:sp>
    </p:spTree>
    <p:extLst>
      <p:ext uri="{BB962C8B-B14F-4D97-AF65-F5344CB8AC3E}">
        <p14:creationId xmlns:p14="http://schemas.microsoft.com/office/powerpoint/2010/main" val="1272886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altLang="it-IT" dirty="0">
                <a:latin typeface="Monotype Corsiva" panose="03010101010201010101" pitchFamily="66" charset="0"/>
              </a:rPr>
              <a:t>La costituzione chiarisce quali sono le competenze dell’Unione europea</a:t>
            </a:r>
            <a:r>
              <a:rPr lang="it-IT" altLang="it-IT" sz="4400" dirty="0">
                <a:latin typeface="Monotype Corsiva" panose="03010101010201010101" pitchFamily="66" charset="0"/>
              </a:rPr>
              <a:t>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Tx/>
              <a:buNone/>
            </a:pPr>
            <a:r>
              <a:rPr lang="it-IT" altLang="it-IT" sz="2800" dirty="0">
                <a:latin typeface="Monotype Corsiva" panose="03010101010201010101" pitchFamily="66" charset="0"/>
              </a:rPr>
              <a:t>La costituzione indica i settori</a:t>
            </a:r>
          </a:p>
          <a:p>
            <a:r>
              <a:rPr lang="it-IT" altLang="it-IT" sz="2800" dirty="0">
                <a:latin typeface="Monotype Corsiva" panose="03010101010201010101" pitchFamily="66" charset="0"/>
              </a:rPr>
              <a:t>in cui l’Unione europea può agire da sola      (competenze esclusive), </a:t>
            </a:r>
          </a:p>
          <a:p>
            <a:r>
              <a:rPr lang="it-IT" altLang="it-IT" sz="2800" dirty="0">
                <a:latin typeface="Monotype Corsiva" panose="03010101010201010101" pitchFamily="66" charset="0"/>
              </a:rPr>
              <a:t>quelli in cui possono agire tanto l’Unione - quanto gli Stati membri (</a:t>
            </a:r>
            <a:r>
              <a:rPr lang="it-IT" altLang="it-IT" sz="2800" i="1" u="sng" dirty="0">
                <a:latin typeface="Monotype Corsiva" panose="03010101010201010101" pitchFamily="66" charset="0"/>
              </a:rPr>
              <a:t>competenze condivise</a:t>
            </a:r>
            <a:r>
              <a:rPr lang="it-IT" altLang="it-IT" sz="2800" dirty="0">
                <a:latin typeface="Monotype Corsiva" panose="03010101010201010101" pitchFamily="66" charset="0"/>
              </a:rPr>
              <a:t>) </a:t>
            </a:r>
          </a:p>
          <a:p>
            <a:r>
              <a:rPr lang="it-IT" altLang="it-IT" sz="2800" dirty="0">
                <a:latin typeface="Monotype Corsiva" panose="03010101010201010101" pitchFamily="66" charset="0"/>
              </a:rPr>
              <a:t>e quelli in cui l’Unione può intervenire unicamente a titolo </a:t>
            </a:r>
            <a:r>
              <a:rPr lang="it-IT" altLang="it-IT" sz="2800" i="1" u="sng" dirty="0">
                <a:latin typeface="Monotype Corsiva" panose="03010101010201010101" pitchFamily="66" charset="0"/>
              </a:rPr>
              <a:t>complementare</a:t>
            </a:r>
            <a:r>
              <a:rPr lang="it-IT" altLang="it-IT" sz="2800" dirty="0">
                <a:latin typeface="Monotype Corsiva" panose="03010101010201010101" pitchFamily="66" charset="0"/>
              </a:rPr>
              <a:t> e non ha prerogativa di armonizzazione</a:t>
            </a:r>
          </a:p>
          <a:p>
            <a:pPr>
              <a:buFontTx/>
              <a:buNone/>
            </a:pPr>
            <a:r>
              <a:rPr lang="it-IT" altLang="it-IT" sz="2800" dirty="0">
                <a:latin typeface="Monotype Corsiva" panose="03010101010201010101" pitchFamily="66" charset="0"/>
              </a:rPr>
              <a:t> (</a:t>
            </a:r>
            <a:r>
              <a:rPr lang="it-IT" altLang="it-IT" sz="2400" dirty="0">
                <a:latin typeface="Monotype Corsiva" panose="03010101010201010101" pitchFamily="66" charset="0"/>
              </a:rPr>
              <a:t>azioni di </a:t>
            </a:r>
            <a:r>
              <a:rPr lang="it-IT" altLang="it-IT" sz="2400" dirty="0" err="1">
                <a:latin typeface="Monotype Corsiva" panose="03010101010201010101" pitchFamily="66" charset="0"/>
              </a:rPr>
              <a:t>sostegno,coordinamento</a:t>
            </a:r>
            <a:r>
              <a:rPr lang="it-IT" altLang="it-IT" sz="2400" dirty="0">
                <a:latin typeface="Monotype Corsiva" panose="03010101010201010101" pitchFamily="66" charset="0"/>
              </a:rPr>
              <a:t> o di complemento</a:t>
            </a:r>
            <a:r>
              <a:rPr lang="it-IT" altLang="it-IT" sz="2800" dirty="0">
                <a:latin typeface="Monotype Corsiva" panose="03010101010201010101" pitchFamily="66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449050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altLang="it-IT" sz="4400" dirty="0">
                <a:latin typeface="Monotype Corsiva" panose="03010101010201010101" pitchFamily="66" charset="0"/>
              </a:rPr>
              <a:t>S</a:t>
            </a:r>
            <a:r>
              <a:rPr lang="it-IT" altLang="it-IT" sz="4400" dirty="0" smtClean="0">
                <a:latin typeface="Monotype Corsiva" panose="03010101010201010101" pitchFamily="66" charset="0"/>
              </a:rPr>
              <a:t>trumenti </a:t>
            </a:r>
            <a:r>
              <a:rPr lang="it-IT" altLang="it-IT" sz="4400" dirty="0">
                <a:latin typeface="Monotype Corsiva" panose="03010101010201010101" pitchFamily="66" charset="0"/>
              </a:rPr>
              <a:t>di cui l’Unione può </a:t>
            </a:r>
            <a:br>
              <a:rPr lang="it-IT" altLang="it-IT" sz="4400" dirty="0">
                <a:latin typeface="Monotype Corsiva" panose="03010101010201010101" pitchFamily="66" charset="0"/>
              </a:rPr>
            </a:br>
            <a:r>
              <a:rPr lang="it-IT" altLang="it-IT" sz="4400" dirty="0">
                <a:latin typeface="Monotype Corsiva" panose="03010101010201010101" pitchFamily="66" charset="0"/>
              </a:rPr>
              <a:t>avvalersi.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Monotype Corsiva" panose="03010101010201010101" pitchFamily="66" charset="0"/>
              </a:rPr>
              <a:t>La costituzione riduce a sei il numero di strumenti di cui l’Unione può avvalersi:</a:t>
            </a:r>
          </a:p>
          <a:p>
            <a:pPr>
              <a:lnSpc>
                <a:spcPct val="90000"/>
              </a:lnSpc>
            </a:pPr>
            <a:r>
              <a:rPr lang="it-IT" altLang="it-IT" sz="2800" dirty="0">
                <a:latin typeface="Monotype Corsiva" panose="03010101010201010101" pitchFamily="66" charset="0"/>
              </a:rPr>
              <a:t>LEGGE EUROPEA </a:t>
            </a:r>
          </a:p>
          <a:p>
            <a:pPr>
              <a:lnSpc>
                <a:spcPct val="90000"/>
              </a:lnSpc>
            </a:pPr>
            <a:r>
              <a:rPr lang="it-IT" altLang="it-IT" sz="2800" dirty="0">
                <a:latin typeface="Monotype Corsiva" panose="03010101010201010101" pitchFamily="66" charset="0"/>
              </a:rPr>
              <a:t>LEGGE QUADRO EUROPEA </a:t>
            </a:r>
          </a:p>
          <a:p>
            <a:pPr>
              <a:lnSpc>
                <a:spcPct val="90000"/>
              </a:lnSpc>
            </a:pPr>
            <a:r>
              <a:rPr lang="it-IT" altLang="it-IT" sz="2800" dirty="0">
                <a:latin typeface="Monotype Corsiva" panose="03010101010201010101" pitchFamily="66" charset="0"/>
              </a:rPr>
              <a:t>REGOLAMENTO EUROPEO </a:t>
            </a:r>
          </a:p>
          <a:p>
            <a:pPr>
              <a:lnSpc>
                <a:spcPct val="90000"/>
              </a:lnSpc>
            </a:pPr>
            <a:r>
              <a:rPr lang="it-IT" altLang="it-IT" sz="2800" dirty="0">
                <a:latin typeface="Monotype Corsiva" panose="03010101010201010101" pitchFamily="66" charset="0"/>
              </a:rPr>
              <a:t>DECISIONE EUROPEA </a:t>
            </a:r>
          </a:p>
          <a:p>
            <a:pPr>
              <a:lnSpc>
                <a:spcPct val="90000"/>
              </a:lnSpc>
            </a:pPr>
            <a:r>
              <a:rPr lang="it-IT" altLang="it-IT" sz="2800" dirty="0">
                <a:latin typeface="Monotype Corsiva" panose="03010101010201010101" pitchFamily="66" charset="0"/>
              </a:rPr>
              <a:t>RACCOMANDAZIONE </a:t>
            </a:r>
          </a:p>
          <a:p>
            <a:pPr>
              <a:lnSpc>
                <a:spcPct val="90000"/>
              </a:lnSpc>
            </a:pPr>
            <a:r>
              <a:rPr lang="it-IT" altLang="it-IT" sz="2800" dirty="0">
                <a:latin typeface="Monotype Corsiva" panose="03010101010201010101" pitchFamily="66" charset="0"/>
              </a:rPr>
              <a:t>PARERE </a:t>
            </a:r>
          </a:p>
        </p:txBody>
      </p:sp>
    </p:spTree>
    <p:extLst>
      <p:ext uri="{BB962C8B-B14F-4D97-AF65-F5344CB8AC3E}">
        <p14:creationId xmlns:p14="http://schemas.microsoft.com/office/powerpoint/2010/main" val="2864870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ommissio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0" y="620688"/>
            <a:ext cx="6985000" cy="575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6900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parlamen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738" y="620688"/>
            <a:ext cx="7561262" cy="561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6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0"/>
            <a:ext cx="87836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800" b="1">
                <a:solidFill>
                  <a:srgbClr val="FF99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STRUTTURA DELLA COSTITUZIONE ITALIANA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79388" y="2568575"/>
            <a:ext cx="2447925" cy="777875"/>
          </a:xfrm>
          <a:prstGeom prst="rect">
            <a:avLst/>
          </a:prstGeom>
          <a:solidFill>
            <a:srgbClr val="009900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b="1"/>
              <a:t>PRINCIPI FONDAMENTALI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3419475" y="1271588"/>
            <a:ext cx="3960813" cy="3241675"/>
          </a:xfrm>
          <a:prstGeom prst="rect">
            <a:avLst/>
          </a:prstGeom>
          <a:solidFill>
            <a:srgbClr val="009900"/>
          </a:solidFill>
          <a:ln w="38100" cmpd="dbl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1087438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724025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236061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99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345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91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436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482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it-IT" altLang="it-IT" sz="1200" b="1"/>
              <a:t>PRINCIPIO DEMOCRATICO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it-IT" altLang="it-IT" sz="1200" b="1"/>
              <a:t>INVIOLABILITÀ DEI DIRITTI FONDAMENTALI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it-IT" altLang="it-IT" sz="1200" b="1"/>
              <a:t>PRINCIPIO DI UGAUGLIANZA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it-IT" altLang="it-IT" sz="1200" b="1"/>
              <a:t>DIRITTO-DOVERE AL LAVORO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it-IT" altLang="it-IT" sz="1200" b="1"/>
              <a:t>PRINCIPIO DI DECENTRAMENTO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it-IT" altLang="it-IT" sz="1200" b="1"/>
              <a:t>TUTELA DELLE MINORANZE LINGUISTICHE</a:t>
            </a:r>
          </a:p>
          <a:p>
            <a:pPr>
              <a:spcBef>
                <a:spcPct val="50000"/>
              </a:spcBef>
            </a:pPr>
            <a:r>
              <a:rPr lang="it-IT" altLang="it-IT" sz="1200" b="1"/>
              <a:t>7-8 RAPPORTI TRA STATO E CHIESA CATTOLICA</a:t>
            </a:r>
          </a:p>
          <a:p>
            <a:pPr>
              <a:spcBef>
                <a:spcPct val="50000"/>
              </a:spcBef>
            </a:pPr>
            <a:r>
              <a:rPr lang="it-IT" altLang="it-IT" sz="1200" b="1"/>
              <a:t>9.    TUTELA DELLA CULTURA, DELLA RICERCA E DEL PATRIMONIO AMBIENTALE</a:t>
            </a:r>
          </a:p>
          <a:p>
            <a:pPr>
              <a:spcBef>
                <a:spcPct val="50000"/>
              </a:spcBef>
            </a:pPr>
            <a:r>
              <a:rPr lang="it-IT" altLang="it-IT" sz="1200" b="1"/>
              <a:t>10.  TUTELA DEGLI STRANIERI</a:t>
            </a:r>
          </a:p>
          <a:p>
            <a:pPr>
              <a:spcBef>
                <a:spcPct val="50000"/>
              </a:spcBef>
            </a:pPr>
            <a:r>
              <a:rPr lang="it-IT" altLang="it-IT" sz="1200" b="1"/>
              <a:t>11.  TUTELA DELLA PACE</a:t>
            </a:r>
          </a:p>
          <a:p>
            <a:pPr>
              <a:spcBef>
                <a:spcPct val="50000"/>
              </a:spcBef>
            </a:pPr>
            <a:r>
              <a:rPr lang="it-IT" altLang="it-IT" sz="1200" b="1"/>
              <a:t>12.  LA BANDIERA 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3419475" y="4802188"/>
            <a:ext cx="3960813" cy="86201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it-IT" altLang="it-IT" sz="1200"/>
          </a:p>
          <a:p>
            <a:pPr algn="ctr">
              <a:spcBef>
                <a:spcPct val="50000"/>
              </a:spcBef>
            </a:pPr>
            <a:r>
              <a:rPr lang="it-IT" altLang="it-IT" sz="1200" b="1"/>
              <a:t>DIRITTI E DOVERI DEI CITTADINI</a:t>
            </a:r>
          </a:p>
          <a:p>
            <a:pPr algn="ctr">
              <a:spcBef>
                <a:spcPct val="50000"/>
              </a:spcBef>
            </a:pPr>
            <a:endParaRPr lang="it-IT" altLang="it-IT" sz="1200" b="1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3419475" y="5951538"/>
            <a:ext cx="3960813" cy="862012"/>
          </a:xfrm>
          <a:prstGeom prst="rect">
            <a:avLst/>
          </a:prstGeom>
          <a:solidFill>
            <a:srgbClr val="FF0000"/>
          </a:solidFill>
          <a:ln w="38100" cmpd="dbl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it-IT" altLang="it-IT" sz="1200"/>
          </a:p>
          <a:p>
            <a:pPr algn="ctr">
              <a:spcBef>
                <a:spcPct val="50000"/>
              </a:spcBef>
            </a:pPr>
            <a:r>
              <a:rPr lang="it-IT" altLang="it-IT" sz="1200" b="1"/>
              <a:t>ORDINAMENTO DELLA REPUBBLICA</a:t>
            </a:r>
          </a:p>
          <a:p>
            <a:pPr algn="ctr">
              <a:spcBef>
                <a:spcPct val="50000"/>
              </a:spcBef>
            </a:pPr>
            <a:endParaRPr lang="it-IT" altLang="it-IT" sz="1200" b="1"/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7596188" y="2640013"/>
            <a:ext cx="1331912" cy="446087"/>
          </a:xfrm>
          <a:prstGeom prst="foldedCorner">
            <a:avLst>
              <a:gd name="adj" fmla="val 31468"/>
            </a:avLst>
          </a:prstGeom>
          <a:noFill/>
          <a:ln w="254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16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ART. 1 – 12</a:t>
            </a:r>
          </a:p>
        </p:txBody>
      </p:sp>
      <p:sp>
        <p:nvSpPr>
          <p:cNvPr id="4109" name="AutoShape 13"/>
          <p:cNvSpPr>
            <a:spLocks noChangeArrowheads="1"/>
          </p:cNvSpPr>
          <p:nvPr/>
        </p:nvSpPr>
        <p:spPr bwMode="auto">
          <a:xfrm>
            <a:off x="7524750" y="5013325"/>
            <a:ext cx="1547813" cy="450850"/>
          </a:xfrm>
          <a:prstGeom prst="foldedCorner">
            <a:avLst>
              <a:gd name="adj" fmla="val 32421"/>
            </a:avLst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ART. 13 – 54</a:t>
            </a:r>
          </a:p>
        </p:txBody>
      </p:sp>
      <p:sp>
        <p:nvSpPr>
          <p:cNvPr id="4110" name="AutoShape 14"/>
          <p:cNvSpPr>
            <a:spLocks noChangeArrowheads="1"/>
          </p:cNvSpPr>
          <p:nvPr/>
        </p:nvSpPr>
        <p:spPr bwMode="auto">
          <a:xfrm>
            <a:off x="7524750" y="6169025"/>
            <a:ext cx="1512888" cy="447675"/>
          </a:xfrm>
          <a:prstGeom prst="foldedCorner">
            <a:avLst>
              <a:gd name="adj" fmla="val 31796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1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ART. 55 – 139</a:t>
            </a:r>
          </a:p>
        </p:txBody>
      </p:sp>
      <p:sp>
        <p:nvSpPr>
          <p:cNvPr id="4111" name="AutoShape 15"/>
          <p:cNvSpPr>
            <a:spLocks noChangeArrowheads="1"/>
          </p:cNvSpPr>
          <p:nvPr/>
        </p:nvSpPr>
        <p:spPr bwMode="auto">
          <a:xfrm>
            <a:off x="2700338" y="2855913"/>
            <a:ext cx="719137" cy="2159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2" name="AutoShape 16"/>
          <p:cNvSpPr>
            <a:spLocks noChangeArrowheads="1"/>
          </p:cNvSpPr>
          <p:nvPr/>
        </p:nvSpPr>
        <p:spPr bwMode="auto">
          <a:xfrm>
            <a:off x="2700338" y="5159375"/>
            <a:ext cx="719137" cy="2159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3" name="AutoShape 17"/>
          <p:cNvSpPr>
            <a:spLocks noChangeArrowheads="1"/>
          </p:cNvSpPr>
          <p:nvPr/>
        </p:nvSpPr>
        <p:spPr bwMode="auto">
          <a:xfrm>
            <a:off x="2700338" y="6311900"/>
            <a:ext cx="719137" cy="2159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179388" y="4886325"/>
            <a:ext cx="2449512" cy="777875"/>
          </a:xfrm>
          <a:prstGeom prst="rect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b="1">
                <a:effectLst>
                  <a:outerShdw blurRad="38100" dist="38100" dir="2700000" algn="tl">
                    <a:srgbClr val="C0C0C0"/>
                  </a:outerShdw>
                </a:effectLst>
              </a:rPr>
              <a:t>PARTE          PRIMA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179388" y="6024563"/>
            <a:ext cx="2449512" cy="777875"/>
          </a:xfrm>
          <a:prstGeom prst="rect">
            <a:avLst/>
          </a:prstGeom>
          <a:solidFill>
            <a:srgbClr val="FF0000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b="1"/>
              <a:t>PARTE        SECONDA</a:t>
            </a:r>
          </a:p>
        </p:txBody>
      </p:sp>
      <p:sp>
        <p:nvSpPr>
          <p:cNvPr id="4116" name="Oval 20"/>
          <p:cNvSpPr>
            <a:spLocks noChangeArrowheads="1"/>
          </p:cNvSpPr>
          <p:nvPr/>
        </p:nvSpPr>
        <p:spPr bwMode="auto">
          <a:xfrm>
            <a:off x="2987675" y="549275"/>
            <a:ext cx="2879725" cy="576263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it-IT" altLang="it-IT">
                <a:effectLst>
                  <a:outerShdw blurRad="38100" dist="38100" dir="2700000" algn="tl">
                    <a:srgbClr val="FFFFFF"/>
                  </a:outerShdw>
                </a:effectLst>
              </a:rPr>
              <a:t>139 ARTICOLI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770" decel="100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770" decel="100000"/>
                                        <p:tgtEl>
                                          <p:spTgt spid="410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70" decel="100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770" decel="100000"/>
                                        <p:tgtEl>
                                          <p:spTgt spid="410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770" decel="100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9" dur="770" decel="100000"/>
                                        <p:tgtEl>
                                          <p:spTgt spid="41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1" dur="77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3" dur="77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2" grpId="0" animBg="1"/>
      <p:bldP spid="4105" grpId="0" animBg="1"/>
      <p:bldP spid="4106" grpId="0" animBg="1"/>
      <p:bldP spid="4107" grpId="0" animBg="1"/>
      <p:bldP spid="4108" grpId="0" animBg="1"/>
      <p:bldP spid="4109" grpId="0" animBg="1"/>
      <p:bldP spid="4110" grpId="0" animBg="1"/>
      <p:bldP spid="4114" grpId="0" animBg="1"/>
      <p:bldP spid="4115" grpId="0" animBg="1"/>
      <p:bldP spid="41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403350" y="1052513"/>
            <a:ext cx="6356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it-IT" altLang="zh-CN" sz="3600" b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anose="02010600030101010101" pitchFamily="2" charset="-122"/>
              </a:rPr>
              <a:t>I PRINCIPI </a:t>
            </a:r>
            <a:r>
              <a:rPr lang="it-IT" altLang="zh-CN" sz="3600" b="1" i="1" u="sng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anose="02010600030101010101" pitchFamily="2" charset="-122"/>
              </a:rPr>
              <a:t>FONDAMENTALI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763713" y="3789363"/>
            <a:ext cx="54006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it-IT" altLang="zh-CN" sz="2800">
                <a:ea typeface="宋体" panose="02010600030101010101" pitchFamily="2" charset="-122"/>
              </a:rPr>
              <a:t>Nei </a:t>
            </a:r>
            <a:r>
              <a:rPr lang="it-IT" altLang="zh-CN" sz="2800" b="1">
                <a:solidFill>
                  <a:srgbClr val="CC0000"/>
                </a:solidFill>
                <a:ea typeface="宋体" panose="02010600030101010101" pitchFamily="2" charset="-122"/>
              </a:rPr>
              <a:t>primi dodici articoli</a:t>
            </a:r>
            <a:r>
              <a:rPr lang="it-IT" altLang="zh-CN" sz="2800">
                <a:ea typeface="宋体" panose="02010600030101010101" pitchFamily="2" charset="-122"/>
              </a:rPr>
              <a:t> </a:t>
            </a:r>
          </a:p>
          <a:p>
            <a:pPr algn="ctr"/>
            <a:r>
              <a:rPr lang="it-IT" altLang="zh-CN" sz="2800">
                <a:ea typeface="宋体" panose="02010600030101010101" pitchFamily="2" charset="-122"/>
              </a:rPr>
              <a:t>sono contenuti i </a:t>
            </a:r>
            <a:r>
              <a:rPr lang="it-IT" altLang="zh-CN" sz="2800" b="1">
                <a:solidFill>
                  <a:srgbClr val="9900CC"/>
                </a:solidFill>
                <a:ea typeface="宋体" panose="02010600030101010101" pitchFamily="2" charset="-122"/>
              </a:rPr>
              <a:t>PRINCIPI</a:t>
            </a:r>
            <a:r>
              <a:rPr lang="it-IT" altLang="zh-CN" sz="2800">
                <a:ea typeface="宋体" panose="02010600030101010101" pitchFamily="2" charset="-122"/>
              </a:rPr>
              <a:t> che stanno alla base della nostra Costituzione.</a:t>
            </a: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5651500" y="1771650"/>
            <a:ext cx="360363" cy="433388"/>
          </a:xfrm>
          <a:prstGeom prst="downArrow">
            <a:avLst>
              <a:gd name="adj1" fmla="val 50000"/>
              <a:gd name="adj2" fmla="val 30066"/>
            </a:avLst>
          </a:prstGeom>
          <a:solidFill>
            <a:srgbClr val="800080"/>
          </a:solidFill>
          <a:ln w="9525">
            <a:solidFill>
              <a:srgbClr val="FF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2051050" y="2205038"/>
            <a:ext cx="6192838" cy="1008062"/>
          </a:xfrm>
          <a:prstGeom prst="bevel">
            <a:avLst>
              <a:gd name="adj" fmla="val 12500"/>
            </a:avLst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it-IT" altLang="it-IT"/>
              <a:t>IMPORTANTISSIMI, PRINCIPALI</a:t>
            </a:r>
          </a:p>
          <a:p>
            <a:pPr algn="ctr"/>
            <a:r>
              <a:rPr lang="it-IT" altLang="it-IT"/>
              <a:t>SONO IL </a:t>
            </a:r>
            <a:r>
              <a:rPr lang="it-IT" altLang="it-IT" i="1"/>
              <a:t>FONDAMENTO</a:t>
            </a:r>
            <a:r>
              <a:rPr lang="it-IT" altLang="it-IT"/>
              <a:t> DELLA COSTITUZIONE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  <p:bldP spid="819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835150" y="1970088"/>
            <a:ext cx="5400675" cy="3330575"/>
          </a:xfrm>
          <a:prstGeom prst="rect">
            <a:avLst/>
          </a:prstGeom>
          <a:solidFill>
            <a:srgbClr val="CCCCFF"/>
          </a:solidFill>
          <a:ln w="38100" cmpd="dbl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it-IT" altLang="zh-CN" sz="3000" b="1" i="1">
                <a:ea typeface="宋体" panose="02010600030101010101" pitchFamily="2" charset="-122"/>
              </a:rPr>
              <a:t>“L’Italia è una </a:t>
            </a:r>
          </a:p>
          <a:p>
            <a:pPr algn="ctr"/>
            <a:r>
              <a:rPr lang="it-IT" altLang="zh-CN" sz="3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anose="02010600030101010101" pitchFamily="2" charset="-122"/>
              </a:rPr>
              <a:t>Repubblica</a:t>
            </a:r>
            <a:r>
              <a:rPr lang="it-IT" altLang="zh-CN" sz="3000" b="1" i="1">
                <a:ea typeface="宋体" panose="02010600030101010101" pitchFamily="2" charset="-122"/>
              </a:rPr>
              <a:t> </a:t>
            </a:r>
            <a:r>
              <a:rPr lang="it-IT" altLang="zh-CN" sz="3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anose="02010600030101010101" pitchFamily="2" charset="-122"/>
              </a:rPr>
              <a:t>democratica</a:t>
            </a:r>
            <a:r>
              <a:rPr lang="it-IT" altLang="zh-CN" sz="3000" b="1" i="1">
                <a:ea typeface="宋体" panose="02010600030101010101" pitchFamily="2" charset="-122"/>
              </a:rPr>
              <a:t>, </a:t>
            </a:r>
          </a:p>
          <a:p>
            <a:pPr algn="ctr"/>
            <a:r>
              <a:rPr lang="it-IT" altLang="zh-CN" sz="3000" b="1" i="1">
                <a:ea typeface="宋体" panose="02010600030101010101" pitchFamily="2" charset="-122"/>
              </a:rPr>
              <a:t>fondata sul </a:t>
            </a:r>
            <a:r>
              <a:rPr lang="it-IT" altLang="zh-CN" sz="3000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anose="02010600030101010101" pitchFamily="2" charset="-122"/>
              </a:rPr>
              <a:t>lavoro</a:t>
            </a:r>
            <a:r>
              <a:rPr lang="it-IT" altLang="zh-CN" sz="3000" b="1" i="1">
                <a:ea typeface="宋体" panose="02010600030101010101" pitchFamily="2" charset="-122"/>
              </a:rPr>
              <a:t>.</a:t>
            </a:r>
            <a:endParaRPr lang="it-IT" altLang="zh-CN" sz="3000">
              <a:ea typeface="宋体" panose="02010600030101010101" pitchFamily="2" charset="-122"/>
            </a:endParaRPr>
          </a:p>
          <a:p>
            <a:pPr algn="ctr"/>
            <a:r>
              <a:rPr lang="it-IT" altLang="zh-CN" sz="3000" b="1" i="1">
                <a:ea typeface="宋体" panose="02010600030101010101" pitchFamily="2" charset="-122"/>
              </a:rPr>
              <a:t>La sovranità appartiene al </a:t>
            </a:r>
            <a:r>
              <a:rPr lang="it-IT" altLang="zh-CN" sz="3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anose="02010600030101010101" pitchFamily="2" charset="-122"/>
              </a:rPr>
              <a:t>popolo</a:t>
            </a:r>
            <a:r>
              <a:rPr lang="it-IT" altLang="zh-CN" sz="3000" b="1" i="1">
                <a:ea typeface="宋体" panose="02010600030101010101" pitchFamily="2" charset="-122"/>
              </a:rPr>
              <a:t>, che la esercita nelle forme e nei limiti della Costituzione”</a:t>
            </a:r>
            <a:r>
              <a:rPr lang="it-IT" altLang="zh-CN" sz="3000" b="1">
                <a:ea typeface="宋体" panose="02010600030101010101" pitchFamily="2" charset="-122"/>
              </a:rPr>
              <a:t>.</a:t>
            </a: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2916238" y="692150"/>
            <a:ext cx="3311525" cy="720725"/>
          </a:xfrm>
          <a:prstGeom prst="bevel">
            <a:avLst>
              <a:gd name="adj" fmla="val 125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it-IT" altLang="it-IT" sz="3200" b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ARTICOLO 1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908175" y="1657350"/>
            <a:ext cx="5400675" cy="3787775"/>
          </a:xfrm>
          <a:prstGeom prst="rect">
            <a:avLst/>
          </a:prstGeom>
          <a:solidFill>
            <a:srgbClr val="FFCCFF"/>
          </a:solidFill>
          <a:ln w="38100" cmpd="dbl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it-IT" altLang="zh-CN" sz="3000" b="1" i="1">
                <a:ea typeface="宋体" panose="02010600030101010101" pitchFamily="2" charset="-122"/>
              </a:rPr>
              <a:t>“La Repubblica riconosce e garantisce i </a:t>
            </a:r>
            <a:r>
              <a:rPr lang="it-IT" altLang="zh-CN" sz="3000" b="1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anose="02010600030101010101" pitchFamily="2" charset="-122"/>
              </a:rPr>
              <a:t>diritti inviolabili</a:t>
            </a:r>
            <a:r>
              <a:rPr lang="it-IT" altLang="zh-CN" sz="3000" b="1" i="1">
                <a:ea typeface="宋体" panose="02010600030101010101" pitchFamily="2" charset="-122"/>
              </a:rPr>
              <a:t> dell’uomo, sia come singolo sia nelle formazioni sociali dove si svolge la sua personalità, e richiede l’adempimento dei </a:t>
            </a:r>
            <a:r>
              <a:rPr lang="it-IT" altLang="zh-CN" sz="3000" b="1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anose="02010600030101010101" pitchFamily="2" charset="-122"/>
              </a:rPr>
              <a:t>doveri inderogabili</a:t>
            </a:r>
            <a:r>
              <a:rPr lang="it-IT" altLang="zh-CN" sz="3000" b="1" i="1">
                <a:ea typeface="宋体" panose="02010600030101010101" pitchFamily="2" charset="-122"/>
              </a:rPr>
              <a:t> di solidarietà politica, economica e sociale”.</a:t>
            </a:r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2916238" y="404813"/>
            <a:ext cx="3311525" cy="720725"/>
          </a:xfrm>
          <a:prstGeom prst="bevel">
            <a:avLst>
              <a:gd name="adj" fmla="val 12500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it-IT" altLang="it-IT" sz="3200" b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ARTICOLO 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2625" y="981075"/>
            <a:ext cx="7705725" cy="5616575"/>
          </a:xfrm>
          <a:prstGeom prst="rect">
            <a:avLst/>
          </a:prstGeom>
          <a:solidFill>
            <a:srgbClr val="99CCFF"/>
          </a:solidFill>
          <a:ln w="38100" cmpd="dbl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it-IT" altLang="zh-CN" sz="3000" b="1" i="1">
                <a:ea typeface="宋体" panose="02010600030101010101" pitchFamily="2" charset="-122"/>
              </a:rPr>
              <a:t>“Tutti i </a:t>
            </a:r>
            <a:r>
              <a:rPr lang="it-IT" altLang="zh-CN" sz="3000" b="1" i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anose="02010600030101010101" pitchFamily="2" charset="-122"/>
              </a:rPr>
              <a:t>cittadini</a:t>
            </a:r>
            <a:r>
              <a:rPr lang="it-IT" altLang="zh-CN" sz="3000" b="1" i="1">
                <a:ea typeface="宋体" panose="02010600030101010101" pitchFamily="2" charset="-122"/>
              </a:rPr>
              <a:t> hanno pari dignità sociale e sono </a:t>
            </a:r>
            <a:r>
              <a:rPr lang="it-IT" altLang="zh-CN" sz="3000" b="1" i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anose="02010600030101010101" pitchFamily="2" charset="-122"/>
              </a:rPr>
              <a:t>uguali davanti alla legge</a:t>
            </a:r>
            <a:r>
              <a:rPr lang="it-IT" altLang="zh-CN" sz="3000" b="1" i="1">
                <a:ea typeface="宋体" panose="02010600030101010101" pitchFamily="2" charset="-122"/>
              </a:rPr>
              <a:t>, </a:t>
            </a:r>
          </a:p>
          <a:p>
            <a:pPr algn="ctr"/>
            <a:r>
              <a:rPr lang="it-IT" altLang="zh-CN" sz="3000" b="1" i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anose="02010600030101010101" pitchFamily="2" charset="-122"/>
              </a:rPr>
              <a:t>senza distinzione</a:t>
            </a:r>
            <a:r>
              <a:rPr lang="it-IT" altLang="zh-CN" sz="3000" b="1" i="1">
                <a:ea typeface="宋体" panose="02010600030101010101" pitchFamily="2" charset="-122"/>
              </a:rPr>
              <a:t> di sesso, di razza, di lingua, </a:t>
            </a:r>
          </a:p>
          <a:p>
            <a:pPr algn="ctr"/>
            <a:r>
              <a:rPr lang="it-IT" altLang="zh-CN" sz="3000" b="1" i="1">
                <a:ea typeface="宋体" panose="02010600030101010101" pitchFamily="2" charset="-122"/>
              </a:rPr>
              <a:t>di religione, di opinioni politiche, di condizioni personali e sociali.</a:t>
            </a:r>
          </a:p>
          <a:p>
            <a:pPr algn="ctr"/>
            <a:r>
              <a:rPr lang="it-IT" altLang="zh-CN" sz="3000" b="1" i="1">
                <a:ea typeface="宋体" panose="02010600030101010101" pitchFamily="2" charset="-122"/>
              </a:rPr>
              <a:t>È compito della Repubblica </a:t>
            </a:r>
            <a:r>
              <a:rPr lang="it-IT" altLang="zh-CN" sz="3000" b="1" i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anose="02010600030101010101" pitchFamily="2" charset="-122"/>
              </a:rPr>
              <a:t>rimuovere gli ostacoli</a:t>
            </a:r>
            <a:r>
              <a:rPr lang="it-IT" altLang="zh-CN" sz="3000" b="1" i="1">
                <a:ea typeface="宋体" panose="02010600030101010101" pitchFamily="2" charset="-122"/>
              </a:rPr>
              <a:t> di ordine economico e sociale, che limitando di fatto la libertà e l’uguaglianza dei cittadini, impediscono il pieno sviluppo della persona umana e l’effettiva partecipazione di tutti i lavoratori all’organizzazione politica, economica e sociale del Paese”.</a:t>
            </a:r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2916238" y="115888"/>
            <a:ext cx="3311525" cy="720725"/>
          </a:xfrm>
          <a:prstGeom prst="bevel">
            <a:avLst>
              <a:gd name="adj" fmla="val 125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it-IT" altLang="it-IT" sz="3200" b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ARTICOLO 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476375" y="1773238"/>
            <a:ext cx="6264275" cy="4244975"/>
          </a:xfrm>
          <a:prstGeom prst="rect">
            <a:avLst/>
          </a:prstGeom>
          <a:solidFill>
            <a:srgbClr val="66FF33"/>
          </a:solidFill>
          <a:ln w="38100" cmpd="dbl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it-IT" altLang="zh-CN" sz="3000" b="1" i="1">
                <a:ea typeface="宋体" panose="02010600030101010101" pitchFamily="2" charset="-122"/>
              </a:rPr>
              <a:t>“La Repubblica riconosce a tutti i cittadini il </a:t>
            </a:r>
            <a:r>
              <a:rPr lang="it-IT" altLang="zh-CN" sz="3000" b="1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anose="02010600030101010101" pitchFamily="2" charset="-122"/>
              </a:rPr>
              <a:t>diritto al lavoro</a:t>
            </a:r>
            <a:r>
              <a:rPr lang="it-IT" altLang="zh-CN" sz="3000" b="1" i="1">
                <a:ea typeface="宋体" panose="02010600030101010101" pitchFamily="2" charset="-122"/>
              </a:rPr>
              <a:t> e promuove le condizioni che rendono effettivo questo diritto.</a:t>
            </a:r>
          </a:p>
          <a:p>
            <a:pPr algn="ctr"/>
            <a:r>
              <a:rPr lang="it-IT" altLang="zh-CN" sz="3000" b="1" i="1">
                <a:ea typeface="宋体" panose="02010600030101010101" pitchFamily="2" charset="-122"/>
              </a:rPr>
              <a:t>Ogni cittadino ha il </a:t>
            </a:r>
            <a:r>
              <a:rPr lang="it-IT" altLang="zh-CN" sz="3000" b="1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anose="02010600030101010101" pitchFamily="2" charset="-122"/>
              </a:rPr>
              <a:t>dovere</a:t>
            </a:r>
            <a:r>
              <a:rPr lang="it-IT" altLang="zh-CN" sz="3000" b="1" i="1">
                <a:ea typeface="宋体" panose="02010600030101010101" pitchFamily="2" charset="-122"/>
              </a:rPr>
              <a:t> di svolgere, secondo le proprie possibilità e la propria scelta, un’attività o una funzione che concorra al progresso materiale o spirituale della società”.</a:t>
            </a:r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916238" y="260350"/>
            <a:ext cx="3311525" cy="720725"/>
          </a:xfrm>
          <a:prstGeom prst="bevel">
            <a:avLst>
              <a:gd name="adj" fmla="val 12500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it-IT" altLang="it-IT" sz="3200" b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ARTICOLO 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68313" y="1268413"/>
            <a:ext cx="8208962" cy="5254625"/>
          </a:xfrm>
          <a:prstGeom prst="rect">
            <a:avLst/>
          </a:prstGeom>
          <a:solidFill>
            <a:srgbClr val="FFCC00"/>
          </a:solidFill>
          <a:ln w="38100" cmpd="dbl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it-IT" altLang="zh-CN" sz="2800" b="1" i="1">
                <a:ea typeface="宋体" panose="02010600030101010101" pitchFamily="2" charset="-122"/>
              </a:rPr>
              <a:t>“L’ordinamento giuridico italiano si conforma alle norme di diritto internazionale generalmente riconosciute.</a:t>
            </a:r>
          </a:p>
          <a:p>
            <a:pPr algn="ctr"/>
            <a:r>
              <a:rPr lang="it-IT" altLang="zh-CN" sz="2800" b="1" i="1">
                <a:ea typeface="宋体" panose="02010600030101010101" pitchFamily="2" charset="-122"/>
              </a:rPr>
              <a:t>La </a:t>
            </a:r>
            <a:r>
              <a:rPr lang="it-IT" altLang="zh-CN" sz="2800" b="1" i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anose="02010600030101010101" pitchFamily="2" charset="-122"/>
              </a:rPr>
              <a:t>condizione giuridica dello straniero</a:t>
            </a:r>
            <a:r>
              <a:rPr lang="it-IT" altLang="zh-CN" sz="2800" b="1" i="1">
                <a:ea typeface="宋体" panose="02010600030101010101" pitchFamily="2" charset="-122"/>
              </a:rPr>
              <a:t> è regolata dalla legge in conformità delle </a:t>
            </a:r>
            <a:r>
              <a:rPr lang="it-IT" altLang="zh-CN" sz="2800" b="1" i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anose="02010600030101010101" pitchFamily="2" charset="-122"/>
              </a:rPr>
              <a:t>norme e dei trattati internazionali</a:t>
            </a:r>
            <a:r>
              <a:rPr lang="it-IT" altLang="zh-CN" sz="2800" b="1" i="1">
                <a:ea typeface="宋体" panose="02010600030101010101" pitchFamily="2" charset="-122"/>
              </a:rPr>
              <a:t>.</a:t>
            </a:r>
          </a:p>
          <a:p>
            <a:pPr algn="ctr"/>
            <a:r>
              <a:rPr lang="it-IT" altLang="zh-CN" sz="2800" b="1" i="1">
                <a:ea typeface="宋体" panose="02010600030101010101" pitchFamily="2" charset="-122"/>
              </a:rPr>
              <a:t>Lo straniero, al quale sia impedito nel suo Paese l’effettivo esercizio delle libertà democratiche garantite dalla Costituzione italiana, ha </a:t>
            </a:r>
            <a:r>
              <a:rPr lang="it-IT" altLang="zh-CN" sz="2800" b="1" i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anose="02010600030101010101" pitchFamily="2" charset="-122"/>
              </a:rPr>
              <a:t>diritto d’asilo</a:t>
            </a:r>
            <a:r>
              <a:rPr lang="it-IT" altLang="zh-CN" sz="2800" b="1" i="1">
                <a:ea typeface="宋体" panose="02010600030101010101" pitchFamily="2" charset="-122"/>
              </a:rPr>
              <a:t> nel territorio della Repubblica, secondo le condizioni stabilite dalla legge.</a:t>
            </a:r>
          </a:p>
          <a:p>
            <a:pPr algn="ctr"/>
            <a:r>
              <a:rPr lang="it-IT" altLang="zh-CN" sz="2800" b="1" i="1">
                <a:ea typeface="宋体" panose="02010600030101010101" pitchFamily="2" charset="-122"/>
              </a:rPr>
              <a:t>Non è ammessa l’estradizione per reati politici””.</a:t>
            </a: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2916238" y="260350"/>
            <a:ext cx="3311525" cy="720725"/>
          </a:xfrm>
          <a:prstGeom prst="bevel">
            <a:avLst>
              <a:gd name="adj" fmla="val 125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it-IT" altLang="it-IT" sz="3200" b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ARTICOLO 10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1484</Words>
  <Application>Microsoft Office PowerPoint</Application>
  <PresentationFormat>Presentazione su schermo (4:3)</PresentationFormat>
  <Paragraphs>160</Paragraphs>
  <Slides>27</Slides>
  <Notes>18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27</vt:i4>
      </vt:variant>
    </vt:vector>
  </HeadingPairs>
  <TitlesOfParts>
    <vt:vector size="33" baseType="lpstr">
      <vt:lpstr>Times New Roman</vt:lpstr>
      <vt:lpstr>Arial</vt:lpstr>
      <vt:lpstr>Palatino Linotype</vt:lpstr>
      <vt:lpstr>宋体</vt:lpstr>
      <vt:lpstr>Struttura predefinita</vt:lpstr>
      <vt:lpstr>Filo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Costituzione Europea</vt:lpstr>
      <vt:lpstr>Perché una costituzione europea? </vt:lpstr>
      <vt:lpstr>Costituzione europea?</vt:lpstr>
      <vt:lpstr>La Convenzione </vt:lpstr>
      <vt:lpstr>Le prime indicazioni </vt:lpstr>
      <vt:lpstr>Sussidiarietà</vt:lpstr>
      <vt:lpstr>Convenzione europea</vt:lpstr>
      <vt:lpstr>Dopo sedici mesi di lavoro serrato, tra giugno e luglio 2003 la Convenzione  europea ha approvato per consenso un progetto di trattato che istituisce  una costituzione per l’Europa. </vt:lpstr>
      <vt:lpstr>La costituzione europea</vt:lpstr>
      <vt:lpstr>Perché una costituzione europea,se il mio Paese ha già una costituzione?</vt:lpstr>
      <vt:lpstr>La costituzione europea è una tappa importante della «costruzione»  dell’Europa. </vt:lpstr>
      <vt:lpstr>Cosa contiene la costituzione? </vt:lpstr>
      <vt:lpstr>Cittadinanza europea</vt:lpstr>
      <vt:lpstr>Una carta dei diritti fondamentali </vt:lpstr>
      <vt:lpstr>La costituzione chiarisce quali sono le competenze dell’Unione europea </vt:lpstr>
      <vt:lpstr>Strumenti di cui l’Unione può  avvalersi. 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Gabriele</dc:creator>
  <cp:lastModifiedBy>Gabriele</cp:lastModifiedBy>
  <cp:revision>5</cp:revision>
  <dcterms:created xsi:type="dcterms:W3CDTF">1601-01-01T00:00:00Z</dcterms:created>
  <dcterms:modified xsi:type="dcterms:W3CDTF">2016-05-27T21:44:51Z</dcterms:modified>
</cp:coreProperties>
</file>