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embeddedFontLst>
    <p:embeddedFont>
      <p:font typeface="Amatic SC" panose="020B0604020202020204" charset="-79"/>
      <p:regular r:id="rId32"/>
      <p:bold r:id="rId33"/>
    </p:embeddedFont>
    <p:embeddedFont>
      <p:font typeface="Comic Sans MS" panose="030F0702030302020204" pitchFamily="66" charset="0"/>
      <p:regular r:id="rId34"/>
      <p:bold r:id="rId35"/>
      <p:italic r:id="rId36"/>
      <p:boldItalic r:id="rId37"/>
    </p:embeddedFont>
    <p:embeddedFont>
      <p:font typeface="Georgia" panose="02040502050405020303" pitchFamily="18" charset="0"/>
      <p:regular r:id="rId38"/>
      <p:bold r:id="rId39"/>
      <p:italic r:id="rId40"/>
      <p:boldItalic r:id="rId41"/>
    </p:embeddedFont>
    <p:embeddedFont>
      <p:font typeface="Impact" panose="020B0806030902050204" pitchFamily="34" charset="0"/>
      <p:regular r:id="rId42"/>
    </p:embeddedFont>
    <p:embeddedFont>
      <p:font typeface="Lobster" panose="020B0604020202020204" charset="0"/>
      <p:regular r:id="rId43"/>
    </p:embeddedFont>
    <p:embeddedFont>
      <p:font typeface="Source Code Pro" panose="020B060402020202020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C1E69C-D1A0-4E02-8B58-9790BDADB7A6}" v="15" dt="2020-06-26T07:34:31.0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308" autoAdjust="0"/>
  </p:normalViewPr>
  <p:slideViewPr>
    <p:cSldViewPr snapToGrid="0">
      <p:cViewPr>
        <p:scale>
          <a:sx n="97" d="100"/>
          <a:sy n="97" d="100"/>
        </p:scale>
        <p:origin x="252" y="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ina Damiano" userId="d04486b3-409c-4aa1-881f-ef4c735f0982" providerId="ADAL" clId="{0DC1E69C-D1A0-4E02-8B58-9790BDADB7A6}"/>
    <pc:docChg chg="undo custSel modSld">
      <pc:chgData name="Cristina Damiano" userId="d04486b3-409c-4aa1-881f-ef4c735f0982" providerId="ADAL" clId="{0DC1E69C-D1A0-4E02-8B58-9790BDADB7A6}" dt="2020-06-26T07:34:47.221" v="1951" actId="20577"/>
      <pc:docMkLst>
        <pc:docMk/>
      </pc:docMkLst>
      <pc:sldChg chg="modSp mod">
        <pc:chgData name="Cristina Damiano" userId="d04486b3-409c-4aa1-881f-ef4c735f0982" providerId="ADAL" clId="{0DC1E69C-D1A0-4E02-8B58-9790BDADB7A6}" dt="2020-06-25T14:58:30.086" v="25" actId="123"/>
        <pc:sldMkLst>
          <pc:docMk/>
          <pc:sldMk cId="0" sldId="256"/>
        </pc:sldMkLst>
        <pc:spChg chg="mod">
          <ac:chgData name="Cristina Damiano" userId="d04486b3-409c-4aa1-881f-ef4c735f0982" providerId="ADAL" clId="{0DC1E69C-D1A0-4E02-8B58-9790BDADB7A6}" dt="2020-06-25T14:58:30.086" v="25" actId="123"/>
          <ac:spMkLst>
            <pc:docMk/>
            <pc:sldMk cId="0" sldId="256"/>
            <ac:spMk id="57" creationId="{00000000-0000-0000-0000-000000000000}"/>
          </ac:spMkLst>
        </pc:spChg>
      </pc:sldChg>
      <pc:sldChg chg="modSp mod">
        <pc:chgData name="Cristina Damiano" userId="d04486b3-409c-4aa1-881f-ef4c735f0982" providerId="ADAL" clId="{0DC1E69C-D1A0-4E02-8B58-9790BDADB7A6}" dt="2020-06-25T14:59:23.643" v="52" actId="20577"/>
        <pc:sldMkLst>
          <pc:docMk/>
          <pc:sldMk cId="0" sldId="257"/>
        </pc:sldMkLst>
        <pc:spChg chg="mod">
          <ac:chgData name="Cristina Damiano" userId="d04486b3-409c-4aa1-881f-ef4c735f0982" providerId="ADAL" clId="{0DC1E69C-D1A0-4E02-8B58-9790BDADB7A6}" dt="2020-06-25T14:59:23.643" v="52" actId="20577"/>
          <ac:spMkLst>
            <pc:docMk/>
            <pc:sldMk cId="0" sldId="257"/>
            <ac:spMk id="63" creationId="{00000000-0000-0000-0000-000000000000}"/>
          </ac:spMkLst>
        </pc:spChg>
      </pc:sldChg>
      <pc:sldChg chg="modSp mod">
        <pc:chgData name="Cristina Damiano" userId="d04486b3-409c-4aa1-881f-ef4c735f0982" providerId="ADAL" clId="{0DC1E69C-D1A0-4E02-8B58-9790BDADB7A6}" dt="2020-06-25T15:00:13.477" v="54" actId="123"/>
        <pc:sldMkLst>
          <pc:docMk/>
          <pc:sldMk cId="0" sldId="258"/>
        </pc:sldMkLst>
        <pc:spChg chg="mod">
          <ac:chgData name="Cristina Damiano" userId="d04486b3-409c-4aa1-881f-ef4c735f0982" providerId="ADAL" clId="{0DC1E69C-D1A0-4E02-8B58-9790BDADB7A6}" dt="2020-06-25T14:59:37.212" v="53" actId="123"/>
          <ac:spMkLst>
            <pc:docMk/>
            <pc:sldMk cId="0" sldId="258"/>
            <ac:spMk id="69" creationId="{00000000-0000-0000-0000-000000000000}"/>
          </ac:spMkLst>
        </pc:spChg>
        <pc:spChg chg="mod">
          <ac:chgData name="Cristina Damiano" userId="d04486b3-409c-4aa1-881f-ef4c735f0982" providerId="ADAL" clId="{0DC1E69C-D1A0-4E02-8B58-9790BDADB7A6}" dt="2020-06-25T15:00:13.477" v="54" actId="123"/>
          <ac:spMkLst>
            <pc:docMk/>
            <pc:sldMk cId="0" sldId="258"/>
            <ac:spMk id="71" creationId="{00000000-0000-0000-0000-000000000000}"/>
          </ac:spMkLst>
        </pc:spChg>
      </pc:sldChg>
      <pc:sldChg chg="modSp mod">
        <pc:chgData name="Cristina Damiano" userId="d04486b3-409c-4aa1-881f-ef4c735f0982" providerId="ADAL" clId="{0DC1E69C-D1A0-4E02-8B58-9790BDADB7A6}" dt="2020-06-25T15:06:42.407" v="410" actId="20577"/>
        <pc:sldMkLst>
          <pc:docMk/>
          <pc:sldMk cId="0" sldId="259"/>
        </pc:sldMkLst>
        <pc:spChg chg="mod">
          <ac:chgData name="Cristina Damiano" userId="d04486b3-409c-4aa1-881f-ef4c735f0982" providerId="ADAL" clId="{0DC1E69C-D1A0-4E02-8B58-9790BDADB7A6}" dt="2020-06-25T15:06:42.407" v="410" actId="20577"/>
          <ac:spMkLst>
            <pc:docMk/>
            <pc:sldMk cId="0" sldId="259"/>
            <ac:spMk id="77" creationId="{00000000-0000-0000-0000-000000000000}"/>
          </ac:spMkLst>
        </pc:spChg>
      </pc:sldChg>
      <pc:sldChg chg="modSp mod">
        <pc:chgData name="Cristina Damiano" userId="d04486b3-409c-4aa1-881f-ef4c735f0982" providerId="ADAL" clId="{0DC1E69C-D1A0-4E02-8B58-9790BDADB7A6}" dt="2020-06-25T15:08:26.991" v="419" actId="20577"/>
        <pc:sldMkLst>
          <pc:docMk/>
          <pc:sldMk cId="0" sldId="260"/>
        </pc:sldMkLst>
        <pc:spChg chg="mod">
          <ac:chgData name="Cristina Damiano" userId="d04486b3-409c-4aa1-881f-ef4c735f0982" providerId="ADAL" clId="{0DC1E69C-D1A0-4E02-8B58-9790BDADB7A6}" dt="2020-06-25T15:08:26.991" v="419" actId="20577"/>
          <ac:spMkLst>
            <pc:docMk/>
            <pc:sldMk cId="0" sldId="260"/>
            <ac:spMk id="85" creationId="{00000000-0000-0000-0000-000000000000}"/>
          </ac:spMkLst>
        </pc:spChg>
        <pc:spChg chg="mod">
          <ac:chgData name="Cristina Damiano" userId="d04486b3-409c-4aa1-881f-ef4c735f0982" providerId="ADAL" clId="{0DC1E69C-D1A0-4E02-8B58-9790BDADB7A6}" dt="2020-06-25T15:07:40.627" v="413" actId="14100"/>
          <ac:spMkLst>
            <pc:docMk/>
            <pc:sldMk cId="0" sldId="260"/>
            <ac:spMk id="86" creationId="{00000000-0000-0000-0000-000000000000}"/>
          </ac:spMkLst>
        </pc:spChg>
      </pc:sldChg>
      <pc:sldChg chg="modSp mod">
        <pc:chgData name="Cristina Damiano" userId="d04486b3-409c-4aa1-881f-ef4c735f0982" providerId="ADAL" clId="{0DC1E69C-D1A0-4E02-8B58-9790BDADB7A6}" dt="2020-06-25T15:24:29.198" v="485" actId="20577"/>
        <pc:sldMkLst>
          <pc:docMk/>
          <pc:sldMk cId="0" sldId="261"/>
        </pc:sldMkLst>
        <pc:spChg chg="mod">
          <ac:chgData name="Cristina Damiano" userId="d04486b3-409c-4aa1-881f-ef4c735f0982" providerId="ADAL" clId="{0DC1E69C-D1A0-4E02-8B58-9790BDADB7A6}" dt="2020-06-25T15:11:39.258" v="435" actId="20577"/>
          <ac:spMkLst>
            <pc:docMk/>
            <pc:sldMk cId="0" sldId="261"/>
            <ac:spMk id="93" creationId="{00000000-0000-0000-0000-000000000000}"/>
          </ac:spMkLst>
        </pc:spChg>
        <pc:spChg chg="mod">
          <ac:chgData name="Cristina Damiano" userId="d04486b3-409c-4aa1-881f-ef4c735f0982" providerId="ADAL" clId="{0DC1E69C-D1A0-4E02-8B58-9790BDADB7A6}" dt="2020-06-25T15:24:29.198" v="485" actId="20577"/>
          <ac:spMkLst>
            <pc:docMk/>
            <pc:sldMk cId="0" sldId="261"/>
            <ac:spMk id="95" creationId="{00000000-0000-0000-0000-000000000000}"/>
          </ac:spMkLst>
        </pc:spChg>
      </pc:sldChg>
      <pc:sldChg chg="modSp mod">
        <pc:chgData name="Cristina Damiano" userId="d04486b3-409c-4aa1-881f-ef4c735f0982" providerId="ADAL" clId="{0DC1E69C-D1A0-4E02-8B58-9790BDADB7A6}" dt="2020-06-25T15:29:38.683" v="622" actId="6549"/>
        <pc:sldMkLst>
          <pc:docMk/>
          <pc:sldMk cId="0" sldId="262"/>
        </pc:sldMkLst>
        <pc:spChg chg="mod">
          <ac:chgData name="Cristina Damiano" userId="d04486b3-409c-4aa1-881f-ef4c735f0982" providerId="ADAL" clId="{0DC1E69C-D1A0-4E02-8B58-9790BDADB7A6}" dt="2020-06-25T15:28:19.226" v="547" actId="14100"/>
          <ac:spMkLst>
            <pc:docMk/>
            <pc:sldMk cId="0" sldId="262"/>
            <ac:spMk id="100" creationId="{00000000-0000-0000-0000-000000000000}"/>
          </ac:spMkLst>
        </pc:spChg>
        <pc:spChg chg="mod">
          <ac:chgData name="Cristina Damiano" userId="d04486b3-409c-4aa1-881f-ef4c735f0982" providerId="ADAL" clId="{0DC1E69C-D1A0-4E02-8B58-9790BDADB7A6}" dt="2020-06-25T15:29:38.683" v="622" actId="6549"/>
          <ac:spMkLst>
            <pc:docMk/>
            <pc:sldMk cId="0" sldId="262"/>
            <ac:spMk id="101" creationId="{00000000-0000-0000-0000-000000000000}"/>
          </ac:spMkLst>
        </pc:spChg>
      </pc:sldChg>
      <pc:sldChg chg="modSp mod">
        <pc:chgData name="Cristina Damiano" userId="d04486b3-409c-4aa1-881f-ef4c735f0982" providerId="ADAL" clId="{0DC1E69C-D1A0-4E02-8B58-9790BDADB7A6}" dt="2020-06-25T15:33:14.462" v="844" actId="20577"/>
        <pc:sldMkLst>
          <pc:docMk/>
          <pc:sldMk cId="0" sldId="263"/>
        </pc:sldMkLst>
        <pc:spChg chg="mod">
          <ac:chgData name="Cristina Damiano" userId="d04486b3-409c-4aa1-881f-ef4c735f0982" providerId="ADAL" clId="{0DC1E69C-D1A0-4E02-8B58-9790BDADB7A6}" dt="2020-06-25T15:33:14.462" v="844" actId="20577"/>
          <ac:spMkLst>
            <pc:docMk/>
            <pc:sldMk cId="0" sldId="263"/>
            <ac:spMk id="109" creationId="{00000000-0000-0000-0000-000000000000}"/>
          </ac:spMkLst>
        </pc:spChg>
      </pc:sldChg>
      <pc:sldChg chg="modSp mod">
        <pc:chgData name="Cristina Damiano" userId="d04486b3-409c-4aa1-881f-ef4c735f0982" providerId="ADAL" clId="{0DC1E69C-D1A0-4E02-8B58-9790BDADB7A6}" dt="2020-06-25T15:59:07.748" v="1234" actId="20577"/>
        <pc:sldMkLst>
          <pc:docMk/>
          <pc:sldMk cId="0" sldId="264"/>
        </pc:sldMkLst>
        <pc:spChg chg="mod">
          <ac:chgData name="Cristina Damiano" userId="d04486b3-409c-4aa1-881f-ef4c735f0982" providerId="ADAL" clId="{0DC1E69C-D1A0-4E02-8B58-9790BDADB7A6}" dt="2020-06-25T15:34:04.323" v="853" actId="14100"/>
          <ac:spMkLst>
            <pc:docMk/>
            <pc:sldMk cId="0" sldId="264"/>
            <ac:spMk id="115" creationId="{00000000-0000-0000-0000-000000000000}"/>
          </ac:spMkLst>
        </pc:spChg>
        <pc:spChg chg="mod">
          <ac:chgData name="Cristina Damiano" userId="d04486b3-409c-4aa1-881f-ef4c735f0982" providerId="ADAL" clId="{0DC1E69C-D1A0-4E02-8B58-9790BDADB7A6}" dt="2020-06-25T15:59:07.748" v="1234" actId="20577"/>
          <ac:spMkLst>
            <pc:docMk/>
            <pc:sldMk cId="0" sldId="264"/>
            <ac:spMk id="116" creationId="{00000000-0000-0000-0000-000000000000}"/>
          </ac:spMkLst>
        </pc:spChg>
        <pc:picChg chg="mod">
          <ac:chgData name="Cristina Damiano" userId="d04486b3-409c-4aa1-881f-ef4c735f0982" providerId="ADAL" clId="{0DC1E69C-D1A0-4E02-8B58-9790BDADB7A6}" dt="2020-06-25T15:34:00.656" v="852" actId="1076"/>
          <ac:picMkLst>
            <pc:docMk/>
            <pc:sldMk cId="0" sldId="264"/>
            <ac:picMk id="118" creationId="{00000000-0000-0000-0000-000000000000}"/>
          </ac:picMkLst>
        </pc:picChg>
      </pc:sldChg>
      <pc:sldChg chg="modSp mod">
        <pc:chgData name="Cristina Damiano" userId="d04486b3-409c-4aa1-881f-ef4c735f0982" providerId="ADAL" clId="{0DC1E69C-D1A0-4E02-8B58-9790BDADB7A6}" dt="2020-06-25T16:00:45.387" v="1260" actId="948"/>
        <pc:sldMkLst>
          <pc:docMk/>
          <pc:sldMk cId="0" sldId="265"/>
        </pc:sldMkLst>
        <pc:spChg chg="mod">
          <ac:chgData name="Cristina Damiano" userId="d04486b3-409c-4aa1-881f-ef4c735f0982" providerId="ADAL" clId="{0DC1E69C-D1A0-4E02-8B58-9790BDADB7A6}" dt="2020-06-25T15:59:30.228" v="1237" actId="1076"/>
          <ac:spMkLst>
            <pc:docMk/>
            <pc:sldMk cId="0" sldId="265"/>
            <ac:spMk id="123" creationId="{00000000-0000-0000-0000-000000000000}"/>
          </ac:spMkLst>
        </pc:spChg>
        <pc:spChg chg="mod">
          <ac:chgData name="Cristina Damiano" userId="d04486b3-409c-4aa1-881f-ef4c735f0982" providerId="ADAL" clId="{0DC1E69C-D1A0-4E02-8B58-9790BDADB7A6}" dt="2020-06-25T16:00:45.387" v="1260" actId="948"/>
          <ac:spMkLst>
            <pc:docMk/>
            <pc:sldMk cId="0" sldId="265"/>
            <ac:spMk id="124" creationId="{00000000-0000-0000-0000-000000000000}"/>
          </ac:spMkLst>
        </pc:spChg>
      </pc:sldChg>
      <pc:sldChg chg="modSp mod">
        <pc:chgData name="Cristina Damiano" userId="d04486b3-409c-4aa1-881f-ef4c735f0982" providerId="ADAL" clId="{0DC1E69C-D1A0-4E02-8B58-9790BDADB7A6}" dt="2020-06-25T16:05:56.630" v="1444" actId="20577"/>
        <pc:sldMkLst>
          <pc:docMk/>
          <pc:sldMk cId="0" sldId="266"/>
        </pc:sldMkLst>
        <pc:spChg chg="mod">
          <ac:chgData name="Cristina Damiano" userId="d04486b3-409c-4aa1-881f-ef4c735f0982" providerId="ADAL" clId="{0DC1E69C-D1A0-4E02-8B58-9790BDADB7A6}" dt="2020-06-25T16:05:10.973" v="1442" actId="14100"/>
          <ac:spMkLst>
            <pc:docMk/>
            <pc:sldMk cId="0" sldId="266"/>
            <ac:spMk id="131" creationId="{00000000-0000-0000-0000-000000000000}"/>
          </ac:spMkLst>
        </pc:spChg>
        <pc:spChg chg="mod">
          <ac:chgData name="Cristina Damiano" userId="d04486b3-409c-4aa1-881f-ef4c735f0982" providerId="ADAL" clId="{0DC1E69C-D1A0-4E02-8B58-9790BDADB7A6}" dt="2020-06-25T16:04:55.187" v="1441" actId="20577"/>
          <ac:spMkLst>
            <pc:docMk/>
            <pc:sldMk cId="0" sldId="266"/>
            <ac:spMk id="132" creationId="{00000000-0000-0000-0000-000000000000}"/>
          </ac:spMkLst>
        </pc:spChg>
        <pc:spChg chg="mod">
          <ac:chgData name="Cristina Damiano" userId="d04486b3-409c-4aa1-881f-ef4c735f0982" providerId="ADAL" clId="{0DC1E69C-D1A0-4E02-8B58-9790BDADB7A6}" dt="2020-06-25T16:05:56.630" v="1444" actId="20577"/>
          <ac:spMkLst>
            <pc:docMk/>
            <pc:sldMk cId="0" sldId="266"/>
            <ac:spMk id="135" creationId="{00000000-0000-0000-0000-000000000000}"/>
          </ac:spMkLst>
        </pc:spChg>
        <pc:spChg chg="mod">
          <ac:chgData name="Cristina Damiano" userId="d04486b3-409c-4aa1-881f-ef4c735f0982" providerId="ADAL" clId="{0DC1E69C-D1A0-4E02-8B58-9790BDADB7A6}" dt="2020-06-25T16:01:11.142" v="1263" actId="123"/>
          <ac:spMkLst>
            <pc:docMk/>
            <pc:sldMk cId="0" sldId="266"/>
            <ac:spMk id="136" creationId="{00000000-0000-0000-0000-000000000000}"/>
          </ac:spMkLst>
        </pc:spChg>
      </pc:sldChg>
      <pc:sldChg chg="modSp mod">
        <pc:chgData name="Cristina Damiano" userId="d04486b3-409c-4aa1-881f-ef4c735f0982" providerId="ADAL" clId="{0DC1E69C-D1A0-4E02-8B58-9790BDADB7A6}" dt="2020-06-25T16:08:31.192" v="1511" actId="20577"/>
        <pc:sldMkLst>
          <pc:docMk/>
          <pc:sldMk cId="0" sldId="267"/>
        </pc:sldMkLst>
        <pc:spChg chg="mod">
          <ac:chgData name="Cristina Damiano" userId="d04486b3-409c-4aa1-881f-ef4c735f0982" providerId="ADAL" clId="{0DC1E69C-D1A0-4E02-8B58-9790BDADB7A6}" dt="2020-06-25T16:06:55.475" v="1450" actId="20577"/>
          <ac:spMkLst>
            <pc:docMk/>
            <pc:sldMk cId="0" sldId="267"/>
            <ac:spMk id="142" creationId="{00000000-0000-0000-0000-000000000000}"/>
          </ac:spMkLst>
        </pc:spChg>
        <pc:spChg chg="mod">
          <ac:chgData name="Cristina Damiano" userId="d04486b3-409c-4aa1-881f-ef4c735f0982" providerId="ADAL" clId="{0DC1E69C-D1A0-4E02-8B58-9790BDADB7A6}" dt="2020-06-25T16:08:31.192" v="1511" actId="20577"/>
          <ac:spMkLst>
            <pc:docMk/>
            <pc:sldMk cId="0" sldId="267"/>
            <ac:spMk id="144" creationId="{00000000-0000-0000-0000-000000000000}"/>
          </ac:spMkLst>
        </pc:spChg>
      </pc:sldChg>
      <pc:sldChg chg="modSp mod">
        <pc:chgData name="Cristina Damiano" userId="d04486b3-409c-4aa1-881f-ef4c735f0982" providerId="ADAL" clId="{0DC1E69C-D1A0-4E02-8B58-9790BDADB7A6}" dt="2020-06-25T16:10:14.150" v="1552" actId="20577"/>
        <pc:sldMkLst>
          <pc:docMk/>
          <pc:sldMk cId="0" sldId="268"/>
        </pc:sldMkLst>
        <pc:spChg chg="mod">
          <ac:chgData name="Cristina Damiano" userId="d04486b3-409c-4aa1-881f-ef4c735f0982" providerId="ADAL" clId="{0DC1E69C-D1A0-4E02-8B58-9790BDADB7A6}" dt="2020-06-25T16:10:14.150" v="1552" actId="20577"/>
          <ac:spMkLst>
            <pc:docMk/>
            <pc:sldMk cId="0" sldId="268"/>
            <ac:spMk id="149" creationId="{00000000-0000-0000-0000-000000000000}"/>
          </ac:spMkLst>
        </pc:spChg>
      </pc:sldChg>
      <pc:sldChg chg="modSp mod">
        <pc:chgData name="Cristina Damiano" userId="d04486b3-409c-4aa1-881f-ef4c735f0982" providerId="ADAL" clId="{0DC1E69C-D1A0-4E02-8B58-9790BDADB7A6}" dt="2020-06-25T16:11:31.586" v="1567" actId="20577"/>
        <pc:sldMkLst>
          <pc:docMk/>
          <pc:sldMk cId="0" sldId="269"/>
        </pc:sldMkLst>
        <pc:spChg chg="mod">
          <ac:chgData name="Cristina Damiano" userId="d04486b3-409c-4aa1-881f-ef4c735f0982" providerId="ADAL" clId="{0DC1E69C-D1A0-4E02-8B58-9790BDADB7A6}" dt="2020-06-25T16:11:00.155" v="1564" actId="313"/>
          <ac:spMkLst>
            <pc:docMk/>
            <pc:sldMk cId="0" sldId="269"/>
            <ac:spMk id="158" creationId="{00000000-0000-0000-0000-000000000000}"/>
          </ac:spMkLst>
        </pc:spChg>
        <pc:spChg chg="mod">
          <ac:chgData name="Cristina Damiano" userId="d04486b3-409c-4aa1-881f-ef4c735f0982" providerId="ADAL" clId="{0DC1E69C-D1A0-4E02-8B58-9790BDADB7A6}" dt="2020-06-25T16:11:31.586" v="1567" actId="20577"/>
          <ac:spMkLst>
            <pc:docMk/>
            <pc:sldMk cId="0" sldId="269"/>
            <ac:spMk id="159" creationId="{00000000-0000-0000-0000-000000000000}"/>
          </ac:spMkLst>
        </pc:spChg>
      </pc:sldChg>
      <pc:sldChg chg="modSp mod">
        <pc:chgData name="Cristina Damiano" userId="d04486b3-409c-4aa1-881f-ef4c735f0982" providerId="ADAL" clId="{0DC1E69C-D1A0-4E02-8B58-9790BDADB7A6}" dt="2020-06-25T16:12:41.450" v="1580" actId="123"/>
        <pc:sldMkLst>
          <pc:docMk/>
          <pc:sldMk cId="0" sldId="270"/>
        </pc:sldMkLst>
        <pc:spChg chg="mod">
          <ac:chgData name="Cristina Damiano" userId="d04486b3-409c-4aa1-881f-ef4c735f0982" providerId="ADAL" clId="{0DC1E69C-D1A0-4E02-8B58-9790BDADB7A6}" dt="2020-06-25T16:12:41.450" v="1580" actId="123"/>
          <ac:spMkLst>
            <pc:docMk/>
            <pc:sldMk cId="0" sldId="270"/>
            <ac:spMk id="168" creationId="{00000000-0000-0000-0000-000000000000}"/>
          </ac:spMkLst>
        </pc:spChg>
      </pc:sldChg>
      <pc:sldChg chg="modSp mod">
        <pc:chgData name="Cristina Damiano" userId="d04486b3-409c-4aa1-881f-ef4c735f0982" providerId="ADAL" clId="{0DC1E69C-D1A0-4E02-8B58-9790BDADB7A6}" dt="2020-06-25T16:14:19.031" v="1589" actId="20577"/>
        <pc:sldMkLst>
          <pc:docMk/>
          <pc:sldMk cId="0" sldId="271"/>
        </pc:sldMkLst>
        <pc:spChg chg="mod">
          <ac:chgData name="Cristina Damiano" userId="d04486b3-409c-4aa1-881f-ef4c735f0982" providerId="ADAL" clId="{0DC1E69C-D1A0-4E02-8B58-9790BDADB7A6}" dt="2020-06-25T16:13:08.790" v="1587" actId="20577"/>
          <ac:spMkLst>
            <pc:docMk/>
            <pc:sldMk cId="0" sldId="271"/>
            <ac:spMk id="177" creationId="{00000000-0000-0000-0000-000000000000}"/>
          </ac:spMkLst>
        </pc:spChg>
        <pc:spChg chg="mod">
          <ac:chgData name="Cristina Damiano" userId="d04486b3-409c-4aa1-881f-ef4c735f0982" providerId="ADAL" clId="{0DC1E69C-D1A0-4E02-8B58-9790BDADB7A6}" dt="2020-06-25T16:14:19.031" v="1589" actId="20577"/>
          <ac:spMkLst>
            <pc:docMk/>
            <pc:sldMk cId="0" sldId="271"/>
            <ac:spMk id="178" creationId="{00000000-0000-0000-0000-000000000000}"/>
          </ac:spMkLst>
        </pc:spChg>
      </pc:sldChg>
      <pc:sldChg chg="modSp mod">
        <pc:chgData name="Cristina Damiano" userId="d04486b3-409c-4aa1-881f-ef4c735f0982" providerId="ADAL" clId="{0DC1E69C-D1A0-4E02-8B58-9790BDADB7A6}" dt="2020-06-25T16:15:19.115" v="1605" actId="20577"/>
        <pc:sldMkLst>
          <pc:docMk/>
          <pc:sldMk cId="0" sldId="272"/>
        </pc:sldMkLst>
        <pc:spChg chg="mod">
          <ac:chgData name="Cristina Damiano" userId="d04486b3-409c-4aa1-881f-ef4c735f0982" providerId="ADAL" clId="{0DC1E69C-D1A0-4E02-8B58-9790BDADB7A6}" dt="2020-06-25T16:15:19.115" v="1605" actId="20577"/>
          <ac:spMkLst>
            <pc:docMk/>
            <pc:sldMk cId="0" sldId="272"/>
            <ac:spMk id="186" creationId="{00000000-0000-0000-0000-000000000000}"/>
          </ac:spMkLst>
        </pc:spChg>
      </pc:sldChg>
      <pc:sldChg chg="modSp mod">
        <pc:chgData name="Cristina Damiano" userId="d04486b3-409c-4aa1-881f-ef4c735f0982" providerId="ADAL" clId="{0DC1E69C-D1A0-4E02-8B58-9790BDADB7A6}" dt="2020-06-25T16:17:31.798" v="1633" actId="20577"/>
        <pc:sldMkLst>
          <pc:docMk/>
          <pc:sldMk cId="0" sldId="273"/>
        </pc:sldMkLst>
        <pc:spChg chg="mod">
          <ac:chgData name="Cristina Damiano" userId="d04486b3-409c-4aa1-881f-ef4c735f0982" providerId="ADAL" clId="{0DC1E69C-D1A0-4E02-8B58-9790BDADB7A6}" dt="2020-06-25T16:17:31.798" v="1633" actId="20577"/>
          <ac:spMkLst>
            <pc:docMk/>
            <pc:sldMk cId="0" sldId="273"/>
            <ac:spMk id="194" creationId="{00000000-0000-0000-0000-000000000000}"/>
          </ac:spMkLst>
        </pc:spChg>
        <pc:spChg chg="mod">
          <ac:chgData name="Cristina Damiano" userId="d04486b3-409c-4aa1-881f-ef4c735f0982" providerId="ADAL" clId="{0DC1E69C-D1A0-4E02-8B58-9790BDADB7A6}" dt="2020-06-25T16:16:53.741" v="1632" actId="14100"/>
          <ac:spMkLst>
            <pc:docMk/>
            <pc:sldMk cId="0" sldId="273"/>
            <ac:spMk id="195" creationId="{00000000-0000-0000-0000-000000000000}"/>
          </ac:spMkLst>
        </pc:spChg>
        <pc:spChg chg="mod">
          <ac:chgData name="Cristina Damiano" userId="d04486b3-409c-4aa1-881f-ef4c735f0982" providerId="ADAL" clId="{0DC1E69C-D1A0-4E02-8B58-9790BDADB7A6}" dt="2020-06-25T16:16:10.889" v="1631" actId="20577"/>
          <ac:spMkLst>
            <pc:docMk/>
            <pc:sldMk cId="0" sldId="273"/>
            <ac:spMk id="196" creationId="{00000000-0000-0000-0000-000000000000}"/>
          </ac:spMkLst>
        </pc:spChg>
      </pc:sldChg>
      <pc:sldChg chg="modSp mod">
        <pc:chgData name="Cristina Damiano" userId="d04486b3-409c-4aa1-881f-ef4c735f0982" providerId="ADAL" clId="{0DC1E69C-D1A0-4E02-8B58-9790BDADB7A6}" dt="2020-06-25T16:18:38.537" v="1638" actId="20577"/>
        <pc:sldMkLst>
          <pc:docMk/>
          <pc:sldMk cId="0" sldId="274"/>
        </pc:sldMkLst>
        <pc:spChg chg="mod">
          <ac:chgData name="Cristina Damiano" userId="d04486b3-409c-4aa1-881f-ef4c735f0982" providerId="ADAL" clId="{0DC1E69C-D1A0-4E02-8B58-9790BDADB7A6}" dt="2020-06-25T16:18:38.537" v="1638" actId="20577"/>
          <ac:spMkLst>
            <pc:docMk/>
            <pc:sldMk cId="0" sldId="274"/>
            <ac:spMk id="202" creationId="{00000000-0000-0000-0000-000000000000}"/>
          </ac:spMkLst>
        </pc:spChg>
      </pc:sldChg>
      <pc:sldChg chg="modSp mod">
        <pc:chgData name="Cristina Damiano" userId="d04486b3-409c-4aa1-881f-ef4c735f0982" providerId="ADAL" clId="{0DC1E69C-D1A0-4E02-8B58-9790BDADB7A6}" dt="2020-06-25T16:21:07.954" v="1685" actId="14100"/>
        <pc:sldMkLst>
          <pc:docMk/>
          <pc:sldMk cId="0" sldId="275"/>
        </pc:sldMkLst>
        <pc:spChg chg="mod">
          <ac:chgData name="Cristina Damiano" userId="d04486b3-409c-4aa1-881f-ef4c735f0982" providerId="ADAL" clId="{0DC1E69C-D1A0-4E02-8B58-9790BDADB7A6}" dt="2020-06-25T16:19:55.006" v="1644" actId="6549"/>
          <ac:spMkLst>
            <pc:docMk/>
            <pc:sldMk cId="0" sldId="275"/>
            <ac:spMk id="212" creationId="{00000000-0000-0000-0000-000000000000}"/>
          </ac:spMkLst>
        </pc:spChg>
        <pc:spChg chg="mod">
          <ac:chgData name="Cristina Damiano" userId="d04486b3-409c-4aa1-881f-ef4c735f0982" providerId="ADAL" clId="{0DC1E69C-D1A0-4E02-8B58-9790BDADB7A6}" dt="2020-06-25T16:21:07.954" v="1685" actId="14100"/>
          <ac:spMkLst>
            <pc:docMk/>
            <pc:sldMk cId="0" sldId="275"/>
            <ac:spMk id="214" creationId="{00000000-0000-0000-0000-000000000000}"/>
          </ac:spMkLst>
        </pc:spChg>
      </pc:sldChg>
      <pc:sldChg chg="modSp mod">
        <pc:chgData name="Cristina Damiano" userId="d04486b3-409c-4aa1-881f-ef4c735f0982" providerId="ADAL" clId="{0DC1E69C-D1A0-4E02-8B58-9790BDADB7A6}" dt="2020-06-25T16:21:44.003" v="1690" actId="20577"/>
        <pc:sldMkLst>
          <pc:docMk/>
          <pc:sldMk cId="0" sldId="276"/>
        </pc:sldMkLst>
        <pc:spChg chg="mod">
          <ac:chgData name="Cristina Damiano" userId="d04486b3-409c-4aa1-881f-ef4c735f0982" providerId="ADAL" clId="{0DC1E69C-D1A0-4E02-8B58-9790BDADB7A6}" dt="2020-06-25T16:21:44.003" v="1690" actId="20577"/>
          <ac:spMkLst>
            <pc:docMk/>
            <pc:sldMk cId="0" sldId="276"/>
            <ac:spMk id="221" creationId="{00000000-0000-0000-0000-000000000000}"/>
          </ac:spMkLst>
        </pc:spChg>
      </pc:sldChg>
      <pc:sldChg chg="addSp delSp modSp mod">
        <pc:chgData name="Cristina Damiano" userId="d04486b3-409c-4aa1-881f-ef4c735f0982" providerId="ADAL" clId="{0DC1E69C-D1A0-4E02-8B58-9790BDADB7A6}" dt="2020-06-25T16:24:16.118" v="1729" actId="20577"/>
        <pc:sldMkLst>
          <pc:docMk/>
          <pc:sldMk cId="0" sldId="277"/>
        </pc:sldMkLst>
        <pc:spChg chg="mod">
          <ac:chgData name="Cristina Damiano" userId="d04486b3-409c-4aa1-881f-ef4c735f0982" providerId="ADAL" clId="{0DC1E69C-D1A0-4E02-8B58-9790BDADB7A6}" dt="2020-06-25T16:22:33.666" v="1693" actId="14100"/>
          <ac:spMkLst>
            <pc:docMk/>
            <pc:sldMk cId="0" sldId="277"/>
            <ac:spMk id="231" creationId="{00000000-0000-0000-0000-000000000000}"/>
          </ac:spMkLst>
        </pc:spChg>
        <pc:spChg chg="mod">
          <ac:chgData name="Cristina Damiano" userId="d04486b3-409c-4aa1-881f-ef4c735f0982" providerId="ADAL" clId="{0DC1E69C-D1A0-4E02-8B58-9790BDADB7A6}" dt="2020-06-25T16:24:16.118" v="1729" actId="20577"/>
          <ac:spMkLst>
            <pc:docMk/>
            <pc:sldMk cId="0" sldId="277"/>
            <ac:spMk id="233" creationId="{00000000-0000-0000-0000-000000000000}"/>
          </ac:spMkLst>
        </pc:spChg>
        <pc:spChg chg="add del mod">
          <ac:chgData name="Cristina Damiano" userId="d04486b3-409c-4aa1-881f-ef4c735f0982" providerId="ADAL" clId="{0DC1E69C-D1A0-4E02-8B58-9790BDADB7A6}" dt="2020-06-25T16:22:54.574" v="1703" actId="1076"/>
          <ac:spMkLst>
            <pc:docMk/>
            <pc:sldMk cId="0" sldId="277"/>
            <ac:spMk id="234" creationId="{00000000-0000-0000-0000-000000000000}"/>
          </ac:spMkLst>
        </pc:spChg>
      </pc:sldChg>
      <pc:sldChg chg="modSp mod">
        <pc:chgData name="Cristina Damiano" userId="d04486b3-409c-4aa1-881f-ef4c735f0982" providerId="ADAL" clId="{0DC1E69C-D1A0-4E02-8B58-9790BDADB7A6}" dt="2020-06-25T16:24:56.406" v="1733" actId="20577"/>
        <pc:sldMkLst>
          <pc:docMk/>
          <pc:sldMk cId="0" sldId="278"/>
        </pc:sldMkLst>
        <pc:spChg chg="mod">
          <ac:chgData name="Cristina Damiano" userId="d04486b3-409c-4aa1-881f-ef4c735f0982" providerId="ADAL" clId="{0DC1E69C-D1A0-4E02-8B58-9790BDADB7A6}" dt="2020-06-25T16:24:56.406" v="1733" actId="20577"/>
          <ac:spMkLst>
            <pc:docMk/>
            <pc:sldMk cId="0" sldId="278"/>
            <ac:spMk id="243" creationId="{00000000-0000-0000-0000-000000000000}"/>
          </ac:spMkLst>
        </pc:spChg>
      </pc:sldChg>
      <pc:sldChg chg="modSp mod">
        <pc:chgData name="Cristina Damiano" userId="d04486b3-409c-4aa1-881f-ef4c735f0982" providerId="ADAL" clId="{0DC1E69C-D1A0-4E02-8B58-9790BDADB7A6}" dt="2020-06-25T16:26:37.031" v="1747" actId="14100"/>
        <pc:sldMkLst>
          <pc:docMk/>
          <pc:sldMk cId="0" sldId="279"/>
        </pc:sldMkLst>
        <pc:spChg chg="mod">
          <ac:chgData name="Cristina Damiano" userId="d04486b3-409c-4aa1-881f-ef4c735f0982" providerId="ADAL" clId="{0DC1E69C-D1A0-4E02-8B58-9790BDADB7A6}" dt="2020-06-25T16:25:55.751" v="1735" actId="123"/>
          <ac:spMkLst>
            <pc:docMk/>
            <pc:sldMk cId="0" sldId="279"/>
            <ac:spMk id="249" creationId="{00000000-0000-0000-0000-000000000000}"/>
          </ac:spMkLst>
        </pc:spChg>
        <pc:spChg chg="mod">
          <ac:chgData name="Cristina Damiano" userId="d04486b3-409c-4aa1-881f-ef4c735f0982" providerId="ADAL" clId="{0DC1E69C-D1A0-4E02-8B58-9790BDADB7A6}" dt="2020-06-25T16:26:37.031" v="1747" actId="14100"/>
          <ac:spMkLst>
            <pc:docMk/>
            <pc:sldMk cId="0" sldId="279"/>
            <ac:spMk id="250" creationId="{00000000-0000-0000-0000-000000000000}"/>
          </ac:spMkLst>
        </pc:spChg>
      </pc:sldChg>
      <pc:sldChg chg="modSp mod">
        <pc:chgData name="Cristina Damiano" userId="d04486b3-409c-4aa1-881f-ef4c735f0982" providerId="ADAL" clId="{0DC1E69C-D1A0-4E02-8B58-9790BDADB7A6}" dt="2020-06-25T16:30:07.435" v="1769" actId="1076"/>
        <pc:sldMkLst>
          <pc:docMk/>
          <pc:sldMk cId="0" sldId="280"/>
        </pc:sldMkLst>
        <pc:spChg chg="mod">
          <ac:chgData name="Cristina Damiano" userId="d04486b3-409c-4aa1-881f-ef4c735f0982" providerId="ADAL" clId="{0DC1E69C-D1A0-4E02-8B58-9790BDADB7A6}" dt="2020-06-25T16:29:14.910" v="1768" actId="20577"/>
          <ac:spMkLst>
            <pc:docMk/>
            <pc:sldMk cId="0" sldId="280"/>
            <ac:spMk id="262" creationId="{00000000-0000-0000-0000-000000000000}"/>
          </ac:spMkLst>
        </pc:spChg>
        <pc:picChg chg="mod">
          <ac:chgData name="Cristina Damiano" userId="d04486b3-409c-4aa1-881f-ef4c735f0982" providerId="ADAL" clId="{0DC1E69C-D1A0-4E02-8B58-9790BDADB7A6}" dt="2020-06-25T16:30:07.435" v="1769" actId="1076"/>
          <ac:picMkLst>
            <pc:docMk/>
            <pc:sldMk cId="0" sldId="280"/>
            <ac:picMk id="264" creationId="{00000000-0000-0000-0000-000000000000}"/>
          </ac:picMkLst>
        </pc:picChg>
      </pc:sldChg>
      <pc:sldChg chg="modSp mod">
        <pc:chgData name="Cristina Damiano" userId="d04486b3-409c-4aa1-881f-ef4c735f0982" providerId="ADAL" clId="{0DC1E69C-D1A0-4E02-8B58-9790BDADB7A6}" dt="2020-06-26T07:31:27.276" v="1935" actId="6549"/>
        <pc:sldMkLst>
          <pc:docMk/>
          <pc:sldMk cId="0" sldId="281"/>
        </pc:sldMkLst>
        <pc:spChg chg="mod">
          <ac:chgData name="Cristina Damiano" userId="d04486b3-409c-4aa1-881f-ef4c735f0982" providerId="ADAL" clId="{0DC1E69C-D1A0-4E02-8B58-9790BDADB7A6}" dt="2020-06-26T07:27:21.639" v="1770" actId="1076"/>
          <ac:spMkLst>
            <pc:docMk/>
            <pc:sldMk cId="0" sldId="281"/>
            <ac:spMk id="271" creationId="{00000000-0000-0000-0000-000000000000}"/>
          </ac:spMkLst>
        </pc:spChg>
        <pc:spChg chg="mod">
          <ac:chgData name="Cristina Damiano" userId="d04486b3-409c-4aa1-881f-ef4c735f0982" providerId="ADAL" clId="{0DC1E69C-D1A0-4E02-8B58-9790BDADB7A6}" dt="2020-06-26T07:31:27.276" v="1935" actId="6549"/>
          <ac:spMkLst>
            <pc:docMk/>
            <pc:sldMk cId="0" sldId="281"/>
            <ac:spMk id="272" creationId="{00000000-0000-0000-0000-000000000000}"/>
          </ac:spMkLst>
        </pc:spChg>
      </pc:sldChg>
      <pc:sldChg chg="modSp mod">
        <pc:chgData name="Cristina Damiano" userId="d04486b3-409c-4aa1-881f-ef4c735f0982" providerId="ADAL" clId="{0DC1E69C-D1A0-4E02-8B58-9790BDADB7A6}" dt="2020-06-26T07:32:47.275" v="1943" actId="20577"/>
        <pc:sldMkLst>
          <pc:docMk/>
          <pc:sldMk cId="0" sldId="282"/>
        </pc:sldMkLst>
        <pc:spChg chg="mod">
          <ac:chgData name="Cristina Damiano" userId="d04486b3-409c-4aa1-881f-ef4c735f0982" providerId="ADAL" clId="{0DC1E69C-D1A0-4E02-8B58-9790BDADB7A6}" dt="2020-06-26T07:31:49.454" v="1939" actId="1076"/>
          <ac:spMkLst>
            <pc:docMk/>
            <pc:sldMk cId="0" sldId="282"/>
            <ac:spMk id="278" creationId="{00000000-0000-0000-0000-000000000000}"/>
          </ac:spMkLst>
        </pc:spChg>
        <pc:spChg chg="mod">
          <ac:chgData name="Cristina Damiano" userId="d04486b3-409c-4aa1-881f-ef4c735f0982" providerId="ADAL" clId="{0DC1E69C-D1A0-4E02-8B58-9790BDADB7A6}" dt="2020-06-26T07:32:47.275" v="1943" actId="20577"/>
          <ac:spMkLst>
            <pc:docMk/>
            <pc:sldMk cId="0" sldId="282"/>
            <ac:spMk id="279" creationId="{00000000-0000-0000-0000-000000000000}"/>
          </ac:spMkLst>
        </pc:spChg>
      </pc:sldChg>
      <pc:sldChg chg="modSp mod">
        <pc:chgData name="Cristina Damiano" userId="d04486b3-409c-4aa1-881f-ef4c735f0982" providerId="ADAL" clId="{0DC1E69C-D1A0-4E02-8B58-9790BDADB7A6}" dt="2020-06-26T07:34:47.221" v="1951" actId="20577"/>
        <pc:sldMkLst>
          <pc:docMk/>
          <pc:sldMk cId="0" sldId="283"/>
        </pc:sldMkLst>
        <pc:spChg chg="mod">
          <ac:chgData name="Cristina Damiano" userId="d04486b3-409c-4aa1-881f-ef4c735f0982" providerId="ADAL" clId="{0DC1E69C-D1A0-4E02-8B58-9790BDADB7A6}" dt="2020-06-26T07:33:35.468" v="1945" actId="1076"/>
          <ac:spMkLst>
            <pc:docMk/>
            <pc:sldMk cId="0" sldId="283"/>
            <ac:spMk id="286" creationId="{00000000-0000-0000-0000-000000000000}"/>
          </ac:spMkLst>
        </pc:spChg>
        <pc:spChg chg="mod">
          <ac:chgData name="Cristina Damiano" userId="d04486b3-409c-4aa1-881f-ef4c735f0982" providerId="ADAL" clId="{0DC1E69C-D1A0-4E02-8B58-9790BDADB7A6}" dt="2020-06-26T07:34:17.433" v="1949" actId="207"/>
          <ac:spMkLst>
            <pc:docMk/>
            <pc:sldMk cId="0" sldId="283"/>
            <ac:spMk id="287" creationId="{00000000-0000-0000-0000-000000000000}"/>
          </ac:spMkLst>
        </pc:spChg>
        <pc:spChg chg="mod">
          <ac:chgData name="Cristina Damiano" userId="d04486b3-409c-4aa1-881f-ef4c735f0982" providerId="ADAL" clId="{0DC1E69C-D1A0-4E02-8B58-9790BDADB7A6}" dt="2020-06-26T07:34:47.221" v="1951" actId="20577"/>
          <ac:spMkLst>
            <pc:docMk/>
            <pc:sldMk cId="0" sldId="283"/>
            <ac:spMk id="29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87356b1130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87356b1130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780514a7a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780514a7a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780514a7ae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780514a7a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80514a7ae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780514a7ae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780514a7ae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780514a7a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8547e35373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8547e3537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8547e35373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8547e3537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8547e35373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8547e3537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81d7808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781d7808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781d78080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781d78080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781d78080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781d78080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c6f59039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c6f5903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Ciao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870f0562c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870f0562c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870f0562c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870f0562c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870f0562c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870f0562c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870f0562c5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870f0562c5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870f0562c5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870f0562c5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870f0562c5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870f0562c5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870f0562c5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870f0562c5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870f0562c5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870f0562c5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870f0562c5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870f0562c5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870f0562c5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870f0562c5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77d19e974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77d19e974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c6f59039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c6f59039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c6f59039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c6f59039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c6f59039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c6f59039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c6f59039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c6f59039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c6f59039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c6f59039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c6f59039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c6f59039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drive.google.com/file/d/1YxLMFmEXmk7Gw66FeUGrvnANmbSFbA8f/view"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www.studenti.it/topic/annibale-carracci.html"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s://it.wikipedia.org/wiki/Ludovico_Carracci" TargetMode="External"/><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hyperlink" Target="https://it.wikipedia.org/wiki/Antoon_van_Dyck"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hyperlink" Target="https://it.wikipedia.org/wiki/Elisabetta_Farnese" TargetMode="External"/><Relationship Id="rId13" Type="http://schemas.openxmlformats.org/officeDocument/2006/relationships/hyperlink" Target="https://it.wikipedia.org/wiki/Collezione_d%27Avalos" TargetMode="External"/><Relationship Id="rId3" Type="http://schemas.openxmlformats.org/officeDocument/2006/relationships/image" Target="../media/image4.jpg"/><Relationship Id="rId7" Type="http://schemas.openxmlformats.org/officeDocument/2006/relationships/hyperlink" Target="https://it.wikipedia.org/wiki/Regno_di_Napoli" TargetMode="External"/><Relationship Id="rId12" Type="http://schemas.openxmlformats.org/officeDocument/2006/relationships/hyperlink" Target="https://it.wikipedia.org/wiki/Anni_198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it.wikipedia.org/wiki/Carlo_III_di_Spagna" TargetMode="External"/><Relationship Id="rId11" Type="http://schemas.openxmlformats.org/officeDocument/2006/relationships/hyperlink" Target="https://it.wikipedia.org/wiki/XVI_secolo" TargetMode="External"/><Relationship Id="rId5" Type="http://schemas.openxmlformats.org/officeDocument/2006/relationships/hyperlink" Target="https://it.wikipedia.org/wiki/Capodimonte_(Napoli)" TargetMode="External"/><Relationship Id="rId10" Type="http://schemas.openxmlformats.org/officeDocument/2006/relationships/hyperlink" Target="https://it.wikipedia.org/wiki/Papa_Paolo_III" TargetMode="External"/><Relationship Id="rId4" Type="http://schemas.openxmlformats.org/officeDocument/2006/relationships/hyperlink" Target="https://it.wikipedia.org/wiki/Reggia_di_Capodimonte" TargetMode="External"/><Relationship Id="rId9" Type="http://schemas.openxmlformats.org/officeDocument/2006/relationships/hyperlink" Target="https://it.wikipedia.org/wiki/Collezione_Farnes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hyperlink" Target="https://it.m.wikipedia.org/wiki/Ambrogio_Lorenzetti"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it.m.wikipedia.org/wiki/Duccio_di_Buoninsegna" TargetMode="External"/><Relationship Id="rId5" Type="http://schemas.openxmlformats.org/officeDocument/2006/relationships/hyperlink" Target="https://it.m.wikipedia.org/wiki/Cimabue" TargetMode="External"/><Relationship Id="rId4" Type="http://schemas.openxmlformats.org/officeDocument/2006/relationships/hyperlink" Target="https://it.m.wikipedia.org/wiki/Ordini_mendicant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
        <p:cNvGrpSpPr/>
        <p:nvPr/>
      </p:nvGrpSpPr>
      <p:grpSpPr>
        <a:xfrm>
          <a:off x="0" y="0"/>
          <a:ext cx="0" cy="0"/>
          <a:chOff x="0" y="0"/>
          <a:chExt cx="0" cy="0"/>
        </a:xfrm>
      </p:grpSpPr>
      <p:sp>
        <p:nvSpPr>
          <p:cNvPr id="56" name="Google Shape;56;p13"/>
          <p:cNvSpPr/>
          <p:nvPr/>
        </p:nvSpPr>
        <p:spPr>
          <a:xfrm>
            <a:off x="2555275" y="1426000"/>
            <a:ext cx="3841200" cy="34044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txBox="1"/>
          <p:nvPr/>
        </p:nvSpPr>
        <p:spPr>
          <a:xfrm>
            <a:off x="2769625" y="1615600"/>
            <a:ext cx="3412500" cy="30252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it" sz="700" dirty="0">
                <a:latin typeface="Source Code Pro"/>
                <a:ea typeface="Source Code Pro"/>
                <a:cs typeface="Source Code Pro"/>
                <a:sym typeface="Source Code Pro"/>
              </a:rPr>
              <a:t>Salve Signori e Signore, io sono Melania e  sono lieta di presentarvi questa mostra sull'iconografia della Madonna che ho preparato in questo periodo di pandemia.  Come sede del mio percorso espositivo ho scelto il Museo di Capodimonte, un simbolo dell'arte nella nostra patria. Come curatrice virtuale della mostra ho selezionato molte opere che fanno parte della collezione di Capodimonte ma ne ho aggiunte altre, che erano necessarie allo svolgimento del percorso, e che ho chiesto in prestito ad altri importanti musei. </a:t>
            </a:r>
            <a:endParaRPr sz="700" dirty="0">
              <a:latin typeface="Source Code Pro"/>
              <a:ea typeface="Source Code Pro"/>
              <a:cs typeface="Source Code Pro"/>
              <a:sym typeface="Source Code Pro"/>
            </a:endParaRPr>
          </a:p>
          <a:p>
            <a:pPr marL="0" lvl="0" indent="0" algn="just" rtl="0">
              <a:spcBef>
                <a:spcPts val="0"/>
              </a:spcBef>
              <a:spcAft>
                <a:spcPts val="0"/>
              </a:spcAft>
              <a:buNone/>
            </a:pPr>
            <a:r>
              <a:rPr lang="it" sz="700" dirty="0">
                <a:latin typeface="Source Code Pro"/>
                <a:ea typeface="Source Code Pro"/>
                <a:cs typeface="Source Code Pro"/>
                <a:sym typeface="Source Code Pro"/>
              </a:rPr>
              <a:t>Questa visita sarà diversa dalle altre, a causa della pandemia sarà esclusivamente virtuale, ma ciò non vuol dire che non potremmo apprezzarne la bellezza, anzi.</a:t>
            </a:r>
            <a:endParaRPr sz="700" dirty="0">
              <a:latin typeface="Source Code Pro"/>
              <a:ea typeface="Source Code Pro"/>
              <a:cs typeface="Source Code Pro"/>
              <a:sym typeface="Source Code Pro"/>
            </a:endParaRPr>
          </a:p>
          <a:p>
            <a:pPr marL="0" lvl="0" indent="0" algn="just" rtl="0">
              <a:spcBef>
                <a:spcPts val="0"/>
              </a:spcBef>
              <a:spcAft>
                <a:spcPts val="0"/>
              </a:spcAft>
              <a:buNone/>
            </a:pPr>
            <a:r>
              <a:rPr lang="it" sz="700" dirty="0">
                <a:latin typeface="Source Code Pro"/>
                <a:ea typeface="Source Code Pro"/>
                <a:cs typeface="Source Code Pro"/>
                <a:sym typeface="Source Code Pro"/>
              </a:rPr>
              <a:t>In un periodo come questo non dobbiamo dare per scontato nulla, soprattutto l'arte e i capolavori che ci hanno accompagnato in tutti questi secoli.</a:t>
            </a:r>
            <a:endParaRPr sz="700" dirty="0">
              <a:latin typeface="Source Code Pro"/>
              <a:ea typeface="Source Code Pro"/>
              <a:cs typeface="Source Code Pro"/>
              <a:sym typeface="Source Code Pro"/>
            </a:endParaRPr>
          </a:p>
          <a:p>
            <a:pPr marL="0" lvl="0" indent="0" algn="just" rtl="0">
              <a:spcBef>
                <a:spcPts val="0"/>
              </a:spcBef>
              <a:spcAft>
                <a:spcPts val="0"/>
              </a:spcAft>
              <a:buNone/>
            </a:pPr>
            <a:r>
              <a:rPr lang="it" sz="700" dirty="0">
                <a:latin typeface="Source Code Pro"/>
                <a:ea typeface="Source Code Pro"/>
                <a:cs typeface="Source Code Pro"/>
                <a:sym typeface="Source Code Pro"/>
              </a:rPr>
              <a:t>L'arte come tantissime altre cose non verrà fermata da questo virus, e apprezzeremo ancora di più la simbologia di ogni ritratto che vi presenterò.</a:t>
            </a:r>
            <a:endParaRPr sz="700" dirty="0">
              <a:latin typeface="Source Code Pro"/>
              <a:ea typeface="Source Code Pro"/>
              <a:cs typeface="Source Code Pro"/>
              <a:sym typeface="Source Code Pro"/>
            </a:endParaRPr>
          </a:p>
          <a:p>
            <a:pPr marL="0" lvl="0" indent="0" algn="just" rtl="0">
              <a:spcBef>
                <a:spcPts val="0"/>
              </a:spcBef>
              <a:spcAft>
                <a:spcPts val="0"/>
              </a:spcAft>
              <a:buNone/>
            </a:pPr>
            <a:r>
              <a:rPr lang="it" sz="700" dirty="0">
                <a:latin typeface="Source Code Pro"/>
                <a:ea typeface="Source Code Pro"/>
                <a:cs typeface="Source Code Pro"/>
                <a:sym typeface="Source Code Pro"/>
              </a:rPr>
              <a:t>Dobbiamo essere forti e tener duro, ci sarà un periodo di resilienza come ci è stato per tutti gli artisti e per vari periodi dell'arte. </a:t>
            </a:r>
            <a:endParaRPr sz="700" dirty="0">
              <a:latin typeface="Source Code Pro"/>
              <a:ea typeface="Source Code Pro"/>
              <a:cs typeface="Source Code Pro"/>
              <a:sym typeface="Source Code Pro"/>
            </a:endParaRPr>
          </a:p>
          <a:p>
            <a:pPr marL="0" lvl="0" indent="0" algn="just" rtl="0">
              <a:spcBef>
                <a:spcPts val="0"/>
              </a:spcBef>
              <a:spcAft>
                <a:spcPts val="0"/>
              </a:spcAft>
              <a:buNone/>
            </a:pPr>
            <a:r>
              <a:rPr lang="it" sz="700" dirty="0">
                <a:latin typeface="Source Code Pro"/>
                <a:ea typeface="Source Code Pro"/>
                <a:cs typeface="Source Code Pro"/>
                <a:sym typeface="Source Code Pro"/>
              </a:rPr>
              <a:t>Ci sarà una rinascita, in ognuno di noi e spero che questa mostra possa suscitarvi ancora di più la bellezza di vivere.</a:t>
            </a:r>
            <a:endParaRPr sz="700" dirty="0">
              <a:latin typeface="Source Code Pro"/>
              <a:ea typeface="Source Code Pro"/>
              <a:cs typeface="Source Code Pro"/>
              <a:sym typeface="Source Code Pro"/>
            </a:endParaRPr>
          </a:p>
          <a:p>
            <a:pPr marL="0" lvl="0" indent="0" algn="just" rtl="0">
              <a:spcBef>
                <a:spcPts val="0"/>
              </a:spcBef>
              <a:spcAft>
                <a:spcPts val="0"/>
              </a:spcAft>
              <a:buNone/>
            </a:pPr>
            <a:endParaRPr sz="700" dirty="0">
              <a:latin typeface="Source Code Pro"/>
              <a:ea typeface="Source Code Pro"/>
              <a:cs typeface="Source Code Pro"/>
              <a:sym typeface="Source Code Pro"/>
            </a:endParaRPr>
          </a:p>
          <a:p>
            <a:pPr marL="0" lvl="0" indent="0" algn="just" rtl="0">
              <a:spcBef>
                <a:spcPts val="0"/>
              </a:spcBef>
              <a:spcAft>
                <a:spcPts val="0"/>
              </a:spcAft>
              <a:buNone/>
            </a:pPr>
            <a:r>
              <a:rPr lang="it" sz="700" dirty="0">
                <a:latin typeface="Source Code Pro"/>
                <a:ea typeface="Source Code Pro"/>
                <a:cs typeface="Source Code Pro"/>
                <a:sym typeface="Source Code Pro"/>
              </a:rPr>
              <a:t>Come disse il celebre Dostoievskij: la bellezza salverà il mondo! Speriamo sia davvero così</a:t>
            </a:r>
            <a:endParaRPr sz="700" dirty="0">
              <a:latin typeface="Source Code Pro"/>
              <a:ea typeface="Source Code Pro"/>
              <a:cs typeface="Source Code Pro"/>
              <a:sym typeface="Source Code Pro"/>
            </a:endParaRPr>
          </a:p>
          <a:p>
            <a:pPr marL="0" lvl="0" indent="0" algn="l" rtl="0">
              <a:spcBef>
                <a:spcPts val="0"/>
              </a:spcBef>
              <a:spcAft>
                <a:spcPts val="0"/>
              </a:spcAft>
              <a:buNone/>
            </a:pPr>
            <a:endParaRPr sz="700" dirty="0">
              <a:latin typeface="Source Code Pro"/>
              <a:ea typeface="Source Code Pro"/>
              <a:cs typeface="Source Code Pro"/>
              <a:sym typeface="Source Code Pr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558300" y="280000"/>
            <a:ext cx="4013700" cy="7020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 dirty="0">
                <a:highlight>
                  <a:srgbClr val="FFF2CC"/>
                </a:highlight>
              </a:rPr>
              <a:t>mentore e allievo a confronto</a:t>
            </a:r>
            <a:endParaRPr dirty="0">
              <a:highlight>
                <a:srgbClr val="FFF2CC"/>
              </a:highlight>
            </a:endParaRPr>
          </a:p>
        </p:txBody>
      </p:sp>
      <p:sp>
        <p:nvSpPr>
          <p:cNvPr id="124" name="Google Shape;124;p22"/>
          <p:cNvSpPr txBox="1">
            <a:spLocks noGrp="1"/>
          </p:cNvSpPr>
          <p:nvPr>
            <p:ph type="body" idx="1"/>
          </p:nvPr>
        </p:nvSpPr>
        <p:spPr>
          <a:xfrm>
            <a:off x="286900" y="982050"/>
            <a:ext cx="4720200" cy="3179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it" dirty="0"/>
              <a:t>Come sappiamo Cimabue è stato il mentore di Giotto. Chi altr</a:t>
            </a:r>
            <a:r>
              <a:rPr lang="it-IT" dirty="0"/>
              <a:t>i,</a:t>
            </a:r>
            <a:r>
              <a:rPr lang="it" dirty="0"/>
              <a:t> se non lui, poteva aver “dato il proprio contributo” per quest’opera? I suoi insegnamenti sono evidenti soprattutto nella resa simmetrica di tutta la composizione. La differenza con la Maestà di Cimabue è che quest’ultimo riflette molto di più l’influenza bizantina.</a:t>
            </a:r>
            <a:endParaRPr dirty="0"/>
          </a:p>
          <a:p>
            <a:pPr marL="0" lvl="0" indent="0" algn="just" rtl="0">
              <a:spcBef>
                <a:spcPts val="1600"/>
              </a:spcBef>
              <a:spcAft>
                <a:spcPts val="0"/>
              </a:spcAft>
              <a:buNone/>
            </a:pPr>
            <a:r>
              <a:rPr lang="it" b="1" dirty="0">
                <a:solidFill>
                  <a:srgbClr val="000000"/>
                </a:solidFill>
                <a:highlight>
                  <a:srgbClr val="FFF2CC"/>
                </a:highlight>
              </a:rPr>
              <a:t>E cosa hanno in comune i 2 lavori?</a:t>
            </a:r>
            <a:endParaRPr b="1" dirty="0">
              <a:solidFill>
                <a:srgbClr val="000000"/>
              </a:solidFill>
              <a:highlight>
                <a:srgbClr val="FFF2CC"/>
              </a:highlight>
            </a:endParaRPr>
          </a:p>
          <a:p>
            <a:pPr marL="0" lvl="0" indent="0" algn="just" rtl="0">
              <a:spcAft>
                <a:spcPts val="1600"/>
              </a:spcAft>
              <a:buNone/>
            </a:pPr>
            <a:r>
              <a:rPr lang="it" dirty="0"/>
              <a:t>Le ali degli angeli: se le guardi attentamente, puoi notare evidenti somiglianze. Oltre ad “ereditare” l’attenzione per le ali, Giotto riprende altri particolari dal suo maestro: prima di tutto la maestosità dei suoi protagonisti, ed inoltre, la grande importanza delle forme e dei volumi di ogni figura.</a:t>
            </a:r>
            <a:endParaRPr dirty="0"/>
          </a:p>
        </p:txBody>
      </p:sp>
      <p:pic>
        <p:nvPicPr>
          <p:cNvPr id="125" name="Google Shape;125;p22"/>
          <p:cNvPicPr preferRelativeResize="0"/>
          <p:nvPr/>
        </p:nvPicPr>
        <p:blipFill>
          <a:blip r:embed="rId3">
            <a:alphaModFix/>
          </a:blip>
          <a:stretch>
            <a:fillRect/>
          </a:stretch>
        </p:blipFill>
        <p:spPr>
          <a:xfrm>
            <a:off x="5865925" y="239150"/>
            <a:ext cx="3082501" cy="2543074"/>
          </a:xfrm>
          <a:prstGeom prst="rect">
            <a:avLst/>
          </a:prstGeom>
          <a:noFill/>
          <a:ln>
            <a:noFill/>
          </a:ln>
        </p:spPr>
      </p:pic>
      <p:pic>
        <p:nvPicPr>
          <p:cNvPr id="126" name="Google Shape;126;p22"/>
          <p:cNvPicPr preferRelativeResize="0"/>
          <p:nvPr/>
        </p:nvPicPr>
        <p:blipFill>
          <a:blip r:embed="rId4">
            <a:alphaModFix/>
          </a:blip>
          <a:stretch>
            <a:fillRect/>
          </a:stretch>
        </p:blipFill>
        <p:spPr>
          <a:xfrm>
            <a:off x="6336925" y="2922224"/>
            <a:ext cx="1683767" cy="20564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67250" y="818025"/>
            <a:ext cx="6492600" cy="6353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dirty="0"/>
              <a:t>giotto</a:t>
            </a:r>
            <a:endParaRPr dirty="0"/>
          </a:p>
        </p:txBody>
      </p:sp>
      <p:sp>
        <p:nvSpPr>
          <p:cNvPr id="132" name="Google Shape;132;p23"/>
          <p:cNvSpPr txBox="1">
            <a:spLocks noGrp="1"/>
          </p:cNvSpPr>
          <p:nvPr>
            <p:ph type="body" idx="1"/>
          </p:nvPr>
        </p:nvSpPr>
        <p:spPr>
          <a:xfrm>
            <a:off x="67250" y="1453375"/>
            <a:ext cx="3259500" cy="2548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it" sz="1200" dirty="0">
                <a:latin typeface="Georgia"/>
                <a:ea typeface="Georgia"/>
                <a:cs typeface="Georgia"/>
                <a:sym typeface="Georgia"/>
              </a:rPr>
              <a:t>Il nostro Giotto è stato intermediario ma anche rappresentante </a:t>
            </a:r>
            <a:r>
              <a:rPr lang="it-IT" sz="1200" dirty="0">
                <a:latin typeface="Georgia"/>
                <a:ea typeface="Georgia"/>
                <a:cs typeface="Georgia"/>
                <a:sym typeface="Georgia"/>
              </a:rPr>
              <a:t>del rinnovamento del modello</a:t>
            </a:r>
            <a:r>
              <a:rPr lang="it" sz="1200" dirty="0">
                <a:latin typeface="Georgia"/>
                <a:ea typeface="Georgia"/>
                <a:cs typeface="Georgia"/>
                <a:sym typeface="Georgia"/>
              </a:rPr>
              <a:t> iconografico. </a:t>
            </a:r>
          </a:p>
          <a:p>
            <a:pPr marL="0" lvl="0" indent="0" algn="just">
              <a:buNone/>
            </a:pPr>
            <a:r>
              <a:rPr lang="it" sz="1200" dirty="0">
                <a:latin typeface="Georgia"/>
                <a:ea typeface="Georgia"/>
                <a:cs typeface="Georgia"/>
                <a:sym typeface="Georgia"/>
              </a:rPr>
              <a:t>In questa tavola la Madonna non si trova più su un trono e circondata da angeli ma assume un aspetto più realistico in modo che la rappresentazione venga sentita più vicina al popolo con scene quotidiane.  </a:t>
            </a:r>
            <a:r>
              <a:rPr lang="it-IT" sz="1200" dirty="0">
                <a:latin typeface="Georgia"/>
                <a:ea typeface="Georgia"/>
                <a:cs typeface="Georgia"/>
                <a:sym typeface="Georgia"/>
              </a:rPr>
              <a:t>Ritroviamo ancora </a:t>
            </a:r>
            <a:r>
              <a:rPr lang="it" sz="1200" dirty="0">
                <a:latin typeface="Georgia"/>
                <a:ea typeface="Georgia"/>
                <a:cs typeface="Georgia"/>
                <a:sym typeface="Georgia"/>
              </a:rPr>
              <a:t>qualche aspetto tradiziona</a:t>
            </a:r>
            <a:r>
              <a:rPr lang="it-IT" sz="1200" dirty="0">
                <a:latin typeface="Georgia"/>
                <a:ea typeface="Georgia"/>
                <a:cs typeface="Georgia"/>
                <a:sym typeface="Georgia"/>
              </a:rPr>
              <a:t>le</a:t>
            </a:r>
            <a:r>
              <a:rPr lang="it" sz="1200" dirty="0">
                <a:latin typeface="Georgia"/>
                <a:ea typeface="Georgia"/>
                <a:cs typeface="Georgia"/>
                <a:sym typeface="Georgia"/>
              </a:rPr>
              <a:t>, come la presenza dell’oro.</a:t>
            </a:r>
            <a:endParaRPr sz="1200" dirty="0">
              <a:latin typeface="Georgia"/>
              <a:ea typeface="Georgia"/>
              <a:cs typeface="Georgia"/>
              <a:sym typeface="Georgia"/>
            </a:endParaRPr>
          </a:p>
          <a:p>
            <a:pPr marL="0" lvl="0" indent="0" algn="just">
              <a:spcBef>
                <a:spcPts val="600"/>
              </a:spcBef>
              <a:buNone/>
            </a:pPr>
            <a:r>
              <a:rPr lang="it" sz="1200" dirty="0">
                <a:latin typeface="Georgia"/>
                <a:ea typeface="Georgia"/>
                <a:cs typeface="Georgia"/>
                <a:sym typeface="Georgia"/>
              </a:rPr>
              <a:t>Questo dipinto è realizzato con tempera e oro su tavola (85,5 × 62 cm), </a:t>
            </a:r>
            <a:r>
              <a:rPr lang="it-IT" sz="1200" dirty="0">
                <a:latin typeface="Georgia"/>
                <a:ea typeface="Georgia"/>
                <a:cs typeface="Georgia"/>
                <a:sym typeface="Georgia"/>
              </a:rPr>
              <a:t>è </a:t>
            </a:r>
            <a:r>
              <a:rPr lang="it" sz="1200" dirty="0">
                <a:latin typeface="Georgia"/>
                <a:ea typeface="Georgia"/>
                <a:cs typeface="Georgia"/>
                <a:sym typeface="Georgia"/>
              </a:rPr>
              <a:t>databile al 1325-1330 circa, e</a:t>
            </a:r>
            <a:r>
              <a:rPr lang="it-IT" sz="1200" dirty="0">
                <a:latin typeface="Georgia"/>
                <a:ea typeface="Georgia"/>
                <a:cs typeface="Georgia"/>
                <a:sym typeface="Georgia"/>
              </a:rPr>
              <a:t>d è</a:t>
            </a:r>
            <a:r>
              <a:rPr lang="it" sz="1200" dirty="0">
                <a:latin typeface="Georgia"/>
                <a:ea typeface="Georgia"/>
                <a:cs typeface="Georgia"/>
                <a:sym typeface="Georgia"/>
              </a:rPr>
              <a:t> conservato </a:t>
            </a:r>
            <a:r>
              <a:rPr lang="it-IT" sz="1200" dirty="0">
                <a:latin typeface="Georgia"/>
                <a:ea typeface="Georgia"/>
                <a:cs typeface="Georgia"/>
                <a:sym typeface="Georgia"/>
              </a:rPr>
              <a:t>a</a:t>
            </a:r>
            <a:r>
              <a:rPr lang="it" sz="1200" dirty="0">
                <a:latin typeface="Georgia"/>
                <a:ea typeface="Georgia"/>
                <a:cs typeface="Georgia"/>
                <a:sym typeface="Georgia"/>
              </a:rPr>
              <a:t>lla National Gallery di Washington.</a:t>
            </a:r>
            <a:endParaRPr sz="1200" dirty="0">
              <a:latin typeface="Georgia"/>
              <a:ea typeface="Georgia"/>
              <a:cs typeface="Georgia"/>
              <a:sym typeface="Georgia"/>
            </a:endParaRPr>
          </a:p>
          <a:p>
            <a:pPr marL="0" lvl="0" indent="0" algn="just" rtl="0">
              <a:spcBef>
                <a:spcPts val="600"/>
              </a:spcBef>
              <a:spcAft>
                <a:spcPts val="1800"/>
              </a:spcAft>
              <a:buNone/>
            </a:pPr>
            <a:r>
              <a:rPr lang="it" sz="1200" dirty="0">
                <a:latin typeface="Georgia"/>
                <a:ea typeface="Georgia"/>
                <a:cs typeface="Georgia"/>
                <a:sym typeface="Georgia"/>
              </a:rPr>
              <a:t>L'opera è l'unica fuori Europa ad essere concordemente attribuita a Giotto.</a:t>
            </a:r>
            <a:endParaRPr sz="1200" dirty="0">
              <a:latin typeface="Georgia"/>
              <a:ea typeface="Georgia"/>
              <a:cs typeface="Georgia"/>
              <a:sym typeface="Georgia"/>
            </a:endParaRPr>
          </a:p>
        </p:txBody>
      </p:sp>
      <p:sp>
        <p:nvSpPr>
          <p:cNvPr id="133" name="Google Shape;133;p23"/>
          <p:cNvSpPr/>
          <p:nvPr/>
        </p:nvSpPr>
        <p:spPr>
          <a:xfrm>
            <a:off x="67250" y="149528"/>
            <a:ext cx="8191213" cy="606078"/>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Madonna col Bambino</a:t>
            </a:r>
          </a:p>
        </p:txBody>
      </p:sp>
      <p:pic>
        <p:nvPicPr>
          <p:cNvPr id="134" name="Google Shape;134;p23"/>
          <p:cNvPicPr preferRelativeResize="0"/>
          <p:nvPr/>
        </p:nvPicPr>
        <p:blipFill>
          <a:blip r:embed="rId3">
            <a:alphaModFix/>
          </a:blip>
          <a:stretch>
            <a:fillRect/>
          </a:stretch>
        </p:blipFill>
        <p:spPr>
          <a:xfrm>
            <a:off x="7117713" y="818025"/>
            <a:ext cx="1929925" cy="2672800"/>
          </a:xfrm>
          <a:prstGeom prst="rect">
            <a:avLst/>
          </a:prstGeom>
          <a:noFill/>
          <a:ln>
            <a:noFill/>
          </a:ln>
        </p:spPr>
      </p:pic>
      <p:sp>
        <p:nvSpPr>
          <p:cNvPr id="135" name="Google Shape;135;p23"/>
          <p:cNvSpPr txBox="1"/>
          <p:nvPr/>
        </p:nvSpPr>
        <p:spPr>
          <a:xfrm>
            <a:off x="3326750" y="965575"/>
            <a:ext cx="3651900" cy="3036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it" sz="900" dirty="0">
                <a:latin typeface="Source Code Pro"/>
                <a:ea typeface="Source Code Pro"/>
                <a:cs typeface="Source Code Pro"/>
                <a:sym typeface="Source Code Pro"/>
              </a:rPr>
              <a:t>La Madonna col Bambino in braccio è dipinta a mezza figura su fondo oro, secondo la tradizione trecentesca, derivata dalle icone bizantine. Giotto tuttavia seppe ammodernare il soggetto con il particolare modellato dei corpi, che appaiono saldi volumetricamente e quasi dilatati in grandi campiture di colore, con pose sinuose e linee eleganti ma realistiche, estranee agli arabeschi troppo capricciosi del decorativismo più strettamente gotico. Gli occhi eleganti e lunghissimi di Maria sembrano confrontarsi a distanza con le Madonne di Simone Martini, pittore allora molto in voga, alla ricerca di un metro più elegante e ornato, senza però raggiungere il tono squisitamente profano del collega senese. Gli incarnati delicatissimi della madre e del figlio sono torniti da sapienti sfumature, con grande cura nel disegno e con alcuni virtuosismi, come il morbido panneggio del manto della Vergine o come il velo semitrasparente che copre il bambino. Se da un lato la rappresentazione segue ancora alcune regole iconografiche bizantine, con citazioni testuali come la croce a forma di stella siriana che si ripete tre volte sul bordo della veste di Maria (formando una specie di diadema sulla fronte), dall'altro se ne distacca, conferendo ai suoi personaggi un'inedita umanità, testimoniata ad esempio nei teneri gesti che legano i due, come il modo fanciullesco di Gesù di stringere un dito della madre con la manina sinistra.</a:t>
            </a:r>
            <a:endParaRPr sz="900" dirty="0">
              <a:latin typeface="Source Code Pro"/>
              <a:ea typeface="Source Code Pro"/>
              <a:cs typeface="Source Code Pro"/>
              <a:sym typeface="Source Code Pro"/>
            </a:endParaRPr>
          </a:p>
          <a:p>
            <a:pPr marL="0" lvl="0" indent="0" algn="just" rtl="0">
              <a:spcBef>
                <a:spcPts val="0"/>
              </a:spcBef>
              <a:spcAft>
                <a:spcPts val="0"/>
              </a:spcAft>
              <a:buNone/>
            </a:pPr>
            <a:endParaRPr sz="900" dirty="0">
              <a:latin typeface="Source Code Pro"/>
              <a:ea typeface="Source Code Pro"/>
              <a:cs typeface="Source Code Pro"/>
              <a:sym typeface="Source Code Pro"/>
            </a:endParaRPr>
          </a:p>
          <a:p>
            <a:pPr marL="0" lvl="0" indent="0" algn="l" rtl="0">
              <a:spcBef>
                <a:spcPts val="0"/>
              </a:spcBef>
              <a:spcAft>
                <a:spcPts val="0"/>
              </a:spcAft>
              <a:buNone/>
            </a:pPr>
            <a:endParaRPr sz="900" dirty="0">
              <a:latin typeface="Source Code Pro"/>
              <a:ea typeface="Source Code Pro"/>
              <a:cs typeface="Source Code Pro"/>
              <a:sym typeface="Source Code Pro"/>
            </a:endParaRPr>
          </a:p>
        </p:txBody>
      </p:sp>
      <p:sp>
        <p:nvSpPr>
          <p:cNvPr id="136" name="Google Shape;136;p23"/>
          <p:cNvSpPr txBox="1"/>
          <p:nvPr/>
        </p:nvSpPr>
        <p:spPr>
          <a:xfrm>
            <a:off x="6978649" y="3553250"/>
            <a:ext cx="2334600" cy="954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it" sz="900" dirty="0">
                <a:latin typeface="Source Code Pro"/>
                <a:ea typeface="Source Code Pro"/>
                <a:cs typeface="Source Code Pro"/>
                <a:sym typeface="Source Code Pro"/>
              </a:rPr>
              <a:t>Maria tiene in mano una rosa bianca senza spine, simbolo di innocenza e di immacolata concezione (nessuna spina quindi nessun peccato). Curioso è poi il gesto di Maria che sembra da un lato tendere la rosa al figlio, che fa per afferrarla, dall'altro trattenerla per gioco.</a:t>
            </a:r>
            <a:endParaRPr sz="900" dirty="0">
              <a:latin typeface="Source Code Pro"/>
              <a:ea typeface="Source Code Pro"/>
              <a:cs typeface="Source Code Pro"/>
              <a:sym typeface="Source Code Pro"/>
            </a:endParaRPr>
          </a:p>
          <a:p>
            <a:pPr marL="0" lvl="0" indent="0" algn="l" rtl="0">
              <a:spcBef>
                <a:spcPts val="0"/>
              </a:spcBef>
              <a:spcAft>
                <a:spcPts val="0"/>
              </a:spcAft>
              <a:buNone/>
            </a:pPr>
            <a:endParaRPr sz="900" dirty="0">
              <a:latin typeface="Source Code Pro"/>
              <a:ea typeface="Source Code Pro"/>
              <a:cs typeface="Source Code Pro"/>
              <a:sym typeface="Source Code Pr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311700" y="57375"/>
            <a:ext cx="8520600" cy="1281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it">
                <a:solidFill>
                  <a:srgbClr val="CC0000"/>
                </a:solidFill>
              </a:rPr>
              <a:t>la madonna col bambino </a:t>
            </a:r>
            <a:endParaRPr>
              <a:solidFill>
                <a:srgbClr val="CC0000"/>
              </a:solidFill>
            </a:endParaRPr>
          </a:p>
          <a:p>
            <a:pPr marL="0" lvl="0" indent="0" algn="l" rtl="0">
              <a:spcBef>
                <a:spcPts val="0"/>
              </a:spcBef>
              <a:spcAft>
                <a:spcPts val="0"/>
              </a:spcAft>
              <a:buNone/>
            </a:pPr>
            <a:r>
              <a:rPr lang="it"/>
              <a:t>perugino</a:t>
            </a:r>
            <a:endParaRPr/>
          </a:p>
        </p:txBody>
      </p:sp>
      <p:sp>
        <p:nvSpPr>
          <p:cNvPr id="142" name="Google Shape;142;p24"/>
          <p:cNvSpPr txBox="1">
            <a:spLocks noGrp="1"/>
          </p:cNvSpPr>
          <p:nvPr>
            <p:ph type="body" idx="1"/>
          </p:nvPr>
        </p:nvSpPr>
        <p:spPr>
          <a:xfrm>
            <a:off x="212550" y="1462475"/>
            <a:ext cx="3691500" cy="21192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it" sz="1000" dirty="0"/>
              <a:t>Dopo Giotto passiamo alla rappresentazione d</a:t>
            </a:r>
            <a:r>
              <a:rPr lang="it-IT" sz="1000" dirty="0" err="1"/>
              <a:t>el</a:t>
            </a:r>
            <a:r>
              <a:rPr lang="it" sz="1000" dirty="0"/>
              <a:t> Perugino, titolare di due botteghe molto importanti a Firenze e Perugia. Perugino fu l'iniziatore di un nuovo modo di dipingere che confluì poi nella "maniera moderna", segnando il gusto di un'intera epoca. Caratteristiche principali del rinnovato stile sono la purezza formale, la serena misura delle ampie composizioni, il disegno ben definito ed elegante, il colore chiaro, ricco di luce e steso con raffinate modulazioni del chiaroscuro, i personaggi liberati dalle caratteristiche terrene e investiti di un'aria "angelica e molto dolce".La sua arte è fatta di armonie e silenzi, di colori dolcemente sfumati, di prospettive attentamente studiate, di figure cariche di grazia delicata e dolce melanconia, di equilibrio ideale.</a:t>
            </a:r>
            <a:endParaRPr sz="1000" dirty="0"/>
          </a:p>
          <a:p>
            <a:pPr marL="0" lvl="0" indent="0" algn="just" rtl="0">
              <a:spcBef>
                <a:spcPts val="1600"/>
              </a:spcBef>
              <a:spcAft>
                <a:spcPts val="1600"/>
              </a:spcAft>
              <a:buNone/>
            </a:pPr>
            <a:r>
              <a:rPr lang="it" sz="1000" dirty="0"/>
              <a:t> </a:t>
            </a:r>
            <a:endParaRPr sz="1000" dirty="0"/>
          </a:p>
        </p:txBody>
      </p:sp>
      <p:pic>
        <p:nvPicPr>
          <p:cNvPr id="143" name="Google Shape;143;p24"/>
          <p:cNvPicPr preferRelativeResize="0"/>
          <p:nvPr/>
        </p:nvPicPr>
        <p:blipFill>
          <a:blip r:embed="rId3">
            <a:alphaModFix/>
          </a:blip>
          <a:stretch>
            <a:fillRect/>
          </a:stretch>
        </p:blipFill>
        <p:spPr>
          <a:xfrm>
            <a:off x="3904050" y="1403700"/>
            <a:ext cx="2343150" cy="3314700"/>
          </a:xfrm>
          <a:prstGeom prst="rect">
            <a:avLst/>
          </a:prstGeom>
          <a:noFill/>
          <a:ln>
            <a:noFill/>
          </a:ln>
          <a:effectLst>
            <a:outerShdw blurRad="628650" dist="19050" dir="5400000" algn="bl" rotWithShape="0">
              <a:srgbClr val="000000">
                <a:alpha val="67000"/>
              </a:srgbClr>
            </a:outerShdw>
            <a:reflection stA="50000" endPos="10000" dist="38100" dir="5400000" fadeDir="5400012" sy="-100000" algn="bl" rotWithShape="0"/>
          </a:effectLst>
        </p:spPr>
      </p:pic>
      <p:sp>
        <p:nvSpPr>
          <p:cNvPr id="144" name="Google Shape;144;p24"/>
          <p:cNvSpPr txBox="1"/>
          <p:nvPr/>
        </p:nvSpPr>
        <p:spPr>
          <a:xfrm>
            <a:off x="6358125" y="57375"/>
            <a:ext cx="2785800" cy="3041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it" sz="1000" dirty="0">
                <a:latin typeface="Source Code Pro"/>
                <a:ea typeface="Source Code Pro"/>
                <a:cs typeface="Source Code Pro"/>
                <a:sym typeface="Source Code Pro"/>
              </a:rPr>
              <a:t>La Madonna col Bambino è un dipinto a olio su tavola di quercia (70,2x50 cm), databile al 1498 circa e conservato alla National Gallery di Washington, </a:t>
            </a:r>
            <a:r>
              <a:rPr lang="it-IT" sz="1000" dirty="0">
                <a:latin typeface="Source Code Pro"/>
                <a:ea typeface="Source Code Pro"/>
                <a:cs typeface="Source Code Pro"/>
                <a:sym typeface="Source Code Pro"/>
              </a:rPr>
              <a:t>che</a:t>
            </a:r>
            <a:r>
              <a:rPr lang="it" sz="1000" dirty="0">
                <a:latin typeface="Source Code Pro"/>
                <a:ea typeface="Source Code Pro"/>
                <a:cs typeface="Source Code Pro"/>
                <a:sym typeface="Source Code Pro"/>
              </a:rPr>
              <a:t> noi abbiamo preso in prestito per la nostra mostra virtuale. La Madonna, seduta, tiene sulle gambe il Bambino, in una dolce posizione che enfatizza l'abbraccio tra i due. I colori fort</a:t>
            </a:r>
            <a:r>
              <a:rPr lang="it-IT" sz="1000" dirty="0">
                <a:latin typeface="Source Code Pro"/>
                <a:ea typeface="Source Code Pro"/>
                <a:cs typeface="Source Code Pro"/>
                <a:sym typeface="Source Code Pro"/>
              </a:rPr>
              <a:t>i</a:t>
            </a:r>
            <a:r>
              <a:rPr lang="it" sz="1000" dirty="0">
                <a:latin typeface="Source Code Pro"/>
                <a:ea typeface="Source Code Pro"/>
                <a:cs typeface="Source Code Pro"/>
                <a:sym typeface="Source Code Pro"/>
              </a:rPr>
              <a:t> del manto e della veste di Maria contrastano col candore della pelle del neonato, ma armonizzandosi nell'insieme, grazie al ricorso a un morbidissimo sfumato che ha il suo apice nel paesaggio sullo sfondo, i cui toni azzurrini e verdi si fondono fino a sparire per effetto della foschia nei dettagli più lontani; si tratta dell'applicazione della prospettiva aerea, che dilata in profondità lo spazio dipinto. Un moderato ricorso a elementi decorativi (la manica arabescata del vestito della Madonna, la sua elaborata acconciatura) rendono l'opera estremamente piacevole ma composta, di un'armonia perfetta e ideale.</a:t>
            </a:r>
            <a:endParaRPr sz="1000" dirty="0">
              <a:latin typeface="Source Code Pro"/>
              <a:ea typeface="Source Code Pro"/>
              <a:cs typeface="Source Code Pro"/>
              <a:sym typeface="Source Code Pro"/>
            </a:endParaRPr>
          </a:p>
          <a:p>
            <a:pPr marL="0" lvl="0" indent="0" algn="l" rtl="0">
              <a:spcBef>
                <a:spcPts val="0"/>
              </a:spcBef>
              <a:spcAft>
                <a:spcPts val="0"/>
              </a:spcAft>
              <a:buNone/>
            </a:pPr>
            <a:endParaRPr sz="1000" dirty="0">
              <a:latin typeface="Source Code Pro"/>
              <a:ea typeface="Source Code Pro"/>
              <a:cs typeface="Source Code Pro"/>
              <a:sym typeface="Source Code Pr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48"/>
        <p:cNvGrpSpPr/>
        <p:nvPr/>
      </p:nvGrpSpPr>
      <p:grpSpPr>
        <a:xfrm>
          <a:off x="0" y="0"/>
          <a:ext cx="0" cy="0"/>
          <a:chOff x="0" y="0"/>
          <a:chExt cx="0" cy="0"/>
        </a:xfrm>
      </p:grpSpPr>
      <p:sp>
        <p:nvSpPr>
          <p:cNvPr id="149" name="Google Shape;149;p25"/>
          <p:cNvSpPr txBox="1">
            <a:spLocks noGrp="1"/>
          </p:cNvSpPr>
          <p:nvPr>
            <p:ph type="body" idx="1"/>
          </p:nvPr>
        </p:nvSpPr>
        <p:spPr>
          <a:xfrm>
            <a:off x="0" y="1152850"/>
            <a:ext cx="5065800" cy="3215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it" sz="1100" dirty="0"/>
              <a:t>Come adesso potremo vedere nei dipinti </a:t>
            </a:r>
            <a:r>
              <a:rPr lang="it-IT" sz="1100" dirty="0"/>
              <a:t>selezionati, </a:t>
            </a:r>
            <a:r>
              <a:rPr lang="it" sz="1100" dirty="0"/>
              <a:t>la figura della Vergine verrà spesso rappresentata </a:t>
            </a:r>
            <a:r>
              <a:rPr lang="it-IT" sz="1100" dirty="0"/>
              <a:t>secondo a</a:t>
            </a:r>
            <a:r>
              <a:rPr lang="it" sz="1100" dirty="0"/>
              <a:t>ltre </a:t>
            </a:r>
            <a:r>
              <a:rPr lang="it-IT" sz="1100" dirty="0"/>
              <a:t>iconografie,</a:t>
            </a:r>
            <a:r>
              <a:rPr lang="it" sz="1100" dirty="0"/>
              <a:t> come ad esempio l’Annunciazione o la Pietà, e soprattutto sarà sempre affiancata da figure come angeli o Santi, fino ad arrivare alla Sacra Conversazione. L’opera più importante che conserviamo nel nostro museo riguardo questo tema è del famoso </a:t>
            </a:r>
            <a:r>
              <a:rPr lang="it" sz="1100" dirty="0">
                <a:solidFill>
                  <a:schemeClr val="accent1"/>
                </a:solidFill>
              </a:rPr>
              <a:t>Sandro Botticelli.</a:t>
            </a:r>
            <a:endParaRPr sz="1100" dirty="0">
              <a:solidFill>
                <a:schemeClr val="accent1"/>
              </a:solidFill>
            </a:endParaRPr>
          </a:p>
          <a:p>
            <a:pPr marL="0" lvl="0" indent="0" algn="just" rtl="0">
              <a:spcBef>
                <a:spcPts val="1600"/>
              </a:spcBef>
              <a:spcAft>
                <a:spcPts val="1600"/>
              </a:spcAft>
              <a:buNone/>
            </a:pPr>
            <a:r>
              <a:rPr lang="it" sz="1100" dirty="0">
                <a:solidFill>
                  <a:schemeClr val="accent1"/>
                </a:solidFill>
              </a:rPr>
              <a:t>La Madonna con il Bambino e due angeli </a:t>
            </a:r>
            <a:r>
              <a:rPr lang="it" sz="1100" dirty="0"/>
              <a:t>è un dipinto a tempera su tavola (100x71 cm), databile al 1468–1469.</a:t>
            </a:r>
            <a:endParaRPr sz="1100" dirty="0"/>
          </a:p>
        </p:txBody>
      </p:sp>
      <p:sp>
        <p:nvSpPr>
          <p:cNvPr id="150" name="Google Shape;150;p25"/>
          <p:cNvSpPr/>
          <p:nvPr/>
        </p:nvSpPr>
        <p:spPr>
          <a:xfrm>
            <a:off x="200875" y="463172"/>
            <a:ext cx="8191610" cy="44812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FF9900"/>
                </a:solidFill>
                <a:latin typeface="Arial"/>
              </a:rPr>
              <a:t>La Madonna col Bambino e due angeli</a:t>
            </a:r>
          </a:p>
        </p:txBody>
      </p:sp>
      <p:pic>
        <p:nvPicPr>
          <p:cNvPr id="151" name="Google Shape;151;p25"/>
          <p:cNvPicPr preferRelativeResize="0"/>
          <p:nvPr/>
        </p:nvPicPr>
        <p:blipFill>
          <a:blip r:embed="rId3">
            <a:alphaModFix/>
          </a:blip>
          <a:stretch>
            <a:fillRect/>
          </a:stretch>
        </p:blipFill>
        <p:spPr>
          <a:xfrm>
            <a:off x="5455388" y="1093823"/>
            <a:ext cx="2371725" cy="3333750"/>
          </a:xfrm>
          <a:prstGeom prst="rect">
            <a:avLst/>
          </a:prstGeom>
          <a:noFill/>
          <a:ln>
            <a:noFill/>
          </a:ln>
          <a:effectLst>
            <a:outerShdw blurRad="57150" dist="19050" dir="5400000" algn="bl" rotWithShape="0">
              <a:srgbClr val="000000">
                <a:alpha val="50000"/>
              </a:srgbClr>
            </a:outerShdw>
            <a:reflection stA="40000" endPos="18000" dist="38100" dir="5400000" fadeDir="5400012" sy="-100000" algn="bl" rotWithShape="0"/>
          </a:effectLst>
        </p:spPr>
      </p:pic>
      <p:sp>
        <p:nvSpPr>
          <p:cNvPr id="152" name="Google Shape;152;p25"/>
          <p:cNvSpPr txBox="1"/>
          <p:nvPr/>
        </p:nvSpPr>
        <p:spPr>
          <a:xfrm>
            <a:off x="121925" y="820150"/>
            <a:ext cx="2826600" cy="33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300" b="1">
                <a:latin typeface="Amatic SC"/>
                <a:ea typeface="Amatic SC"/>
                <a:cs typeface="Amatic SC"/>
                <a:sym typeface="Amatic SC"/>
              </a:rPr>
              <a:t>sandro botticelli</a:t>
            </a:r>
            <a:endParaRPr sz="2300" b="1">
              <a:latin typeface="Amatic SC"/>
              <a:ea typeface="Amatic SC"/>
              <a:cs typeface="Amatic SC"/>
              <a:sym typeface="Amatic S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0" y="99775"/>
            <a:ext cx="6229800" cy="827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it">
                <a:solidFill>
                  <a:srgbClr val="F9CB9C"/>
                </a:solidFill>
              </a:rPr>
              <a:t>Descrizione e analisi</a:t>
            </a:r>
            <a:endParaRPr>
              <a:solidFill>
                <a:srgbClr val="F9CB9C"/>
              </a:solidFill>
            </a:endParaRPr>
          </a:p>
        </p:txBody>
      </p:sp>
      <p:sp>
        <p:nvSpPr>
          <p:cNvPr id="158" name="Google Shape;158;p26"/>
          <p:cNvSpPr txBox="1">
            <a:spLocks noGrp="1"/>
          </p:cNvSpPr>
          <p:nvPr>
            <p:ph type="body" idx="1"/>
          </p:nvPr>
        </p:nvSpPr>
        <p:spPr>
          <a:xfrm>
            <a:off x="200850" y="1018050"/>
            <a:ext cx="3124800" cy="27951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it" sz="1000" dirty="0">
                <a:solidFill>
                  <a:srgbClr val="000000"/>
                </a:solidFill>
              </a:rPr>
              <a:t>Dalle prime analisi di questa Madonna con angeli, </a:t>
            </a:r>
            <a:r>
              <a:rPr lang="it-IT" sz="1000" dirty="0">
                <a:solidFill>
                  <a:srgbClr val="000000"/>
                </a:solidFill>
              </a:rPr>
              <a:t>essa </a:t>
            </a:r>
            <a:r>
              <a:rPr lang="it" sz="1000" dirty="0">
                <a:solidFill>
                  <a:srgbClr val="000000"/>
                </a:solidFill>
              </a:rPr>
              <a:t>è stata attribuita a Filippo Lippi, ma con il passare del tempo, e quindi con delle analisi più approfondite, è stata riconosciuta la somiglianza di questo lavoro con altri appartenenti alla produzione del Botticelli, tra cui la «Fortezza» del 1470.</a:t>
            </a:r>
            <a:endParaRPr sz="1000" dirty="0">
              <a:solidFill>
                <a:srgbClr val="000000"/>
              </a:solidFill>
            </a:endParaRPr>
          </a:p>
          <a:p>
            <a:pPr marL="0" lvl="0" indent="0" algn="just" rtl="0">
              <a:spcBef>
                <a:spcPts val="1600"/>
              </a:spcBef>
              <a:spcAft>
                <a:spcPts val="1600"/>
              </a:spcAft>
              <a:buNone/>
            </a:pPr>
            <a:r>
              <a:rPr lang="it" sz="1000" dirty="0">
                <a:solidFill>
                  <a:srgbClr val="000000"/>
                </a:solidFill>
              </a:rPr>
              <a:t>L’errore nell’attribuzione di questa Madonna col bambino e angeli a Filippo Lippi c’è stata, fondamentalmente, per la ridondanza delle caratteristiche della composizione: Maria che tiene sul suo grembo il piccolo Bambino ed i due piccoli angeli che l’aiutano nel suo compito; altra caratteristica tipica dello stile del Lippi è la predominanza della linea di contorno e del grande panneggio delle vesti.</a:t>
            </a:r>
            <a:endParaRPr sz="1000" dirty="0">
              <a:solidFill>
                <a:srgbClr val="000000"/>
              </a:solidFill>
            </a:endParaRPr>
          </a:p>
        </p:txBody>
      </p:sp>
      <p:sp>
        <p:nvSpPr>
          <p:cNvPr id="159" name="Google Shape;159;p26"/>
          <p:cNvSpPr txBox="1"/>
          <p:nvPr/>
        </p:nvSpPr>
        <p:spPr>
          <a:xfrm>
            <a:off x="3325650" y="1219375"/>
            <a:ext cx="2848800" cy="3536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it" sz="900" dirty="0">
                <a:latin typeface="Source Code Pro"/>
                <a:ea typeface="Source Code Pro"/>
                <a:cs typeface="Source Code Pro"/>
                <a:sym typeface="Source Code Pro"/>
              </a:rPr>
              <a:t>Gli elementi che hanno permesso, successivamente, di attribuire quest’opera a Sandro Botticelli, sono: la realizzazione degli angeli </a:t>
            </a:r>
            <a:r>
              <a:rPr lang="it-IT" sz="900" dirty="0">
                <a:latin typeface="Source Code Pro"/>
                <a:ea typeface="Source Code Pro"/>
                <a:cs typeface="Source Code Pro"/>
                <a:sym typeface="Source Code Pro"/>
              </a:rPr>
              <a:t>di </a:t>
            </a:r>
            <a:r>
              <a:rPr lang="it" sz="900" dirty="0">
                <a:latin typeface="Source Code Pro"/>
                <a:ea typeface="Source Code Pro"/>
                <a:cs typeface="Source Code Pro"/>
                <a:sym typeface="Source Code Pro"/>
              </a:rPr>
              <a:t>Botticelli, le cui espressioni sono serie e pensierose, proprio come accade anche in altri grandi capolavori dello stesso pittore.</a:t>
            </a:r>
            <a:endParaRPr sz="900" dirty="0">
              <a:latin typeface="Source Code Pro"/>
              <a:ea typeface="Source Code Pro"/>
              <a:cs typeface="Source Code Pro"/>
              <a:sym typeface="Source Code Pro"/>
            </a:endParaRPr>
          </a:p>
          <a:p>
            <a:pPr marL="0" lvl="0" indent="0" algn="just" rtl="0">
              <a:spcBef>
                <a:spcPts val="0"/>
              </a:spcBef>
              <a:spcAft>
                <a:spcPts val="0"/>
              </a:spcAft>
              <a:buNone/>
            </a:pPr>
            <a:endParaRPr sz="900" dirty="0">
              <a:latin typeface="Source Code Pro"/>
              <a:ea typeface="Source Code Pro"/>
              <a:cs typeface="Source Code Pro"/>
              <a:sym typeface="Source Code Pro"/>
            </a:endParaRPr>
          </a:p>
          <a:p>
            <a:pPr marL="0" lvl="0" indent="0" algn="just" rtl="0">
              <a:spcBef>
                <a:spcPts val="0"/>
              </a:spcBef>
              <a:spcAft>
                <a:spcPts val="0"/>
              </a:spcAft>
              <a:buNone/>
            </a:pPr>
            <a:r>
              <a:rPr lang="it" sz="900" dirty="0">
                <a:latin typeface="Source Code Pro"/>
                <a:ea typeface="Source Code Pro"/>
                <a:cs typeface="Source Code Pro"/>
                <a:sym typeface="Source Code Pro"/>
              </a:rPr>
              <a:t>Alle spalle del piccolo gruppo di protagonisti, si può notare un muro che li circonda, ed ancora più dietro un piccolo scorcio di un paesaggio roccioso, permettendo di definire la composizione per piani scalari.</a:t>
            </a:r>
            <a:endParaRPr sz="900" dirty="0">
              <a:latin typeface="Source Code Pro"/>
              <a:ea typeface="Source Code Pro"/>
              <a:cs typeface="Source Code Pro"/>
              <a:sym typeface="Source Code Pro"/>
            </a:endParaRPr>
          </a:p>
          <a:p>
            <a:pPr marL="0" lvl="0" indent="0" algn="just" rtl="0">
              <a:spcBef>
                <a:spcPts val="0"/>
              </a:spcBef>
              <a:spcAft>
                <a:spcPts val="0"/>
              </a:spcAft>
              <a:buNone/>
            </a:pPr>
            <a:endParaRPr sz="900" dirty="0">
              <a:latin typeface="Source Code Pro"/>
              <a:ea typeface="Source Code Pro"/>
              <a:cs typeface="Source Code Pro"/>
              <a:sym typeface="Source Code Pro"/>
            </a:endParaRPr>
          </a:p>
          <a:p>
            <a:pPr marL="0" lvl="0" indent="0" algn="just" rtl="0">
              <a:spcBef>
                <a:spcPts val="0"/>
              </a:spcBef>
              <a:spcAft>
                <a:spcPts val="0"/>
              </a:spcAft>
              <a:buNone/>
            </a:pPr>
            <a:r>
              <a:rPr lang="it" sz="900" dirty="0">
                <a:latin typeface="Source Code Pro"/>
                <a:ea typeface="Source Code Pro"/>
                <a:cs typeface="Source Code Pro"/>
                <a:sym typeface="Source Code Pro"/>
              </a:rPr>
              <a:t>I colori sono abbastanza chiari, ma tendono alla tonalità bronzea; il volto della Vergine è molto simile a quello della Madonna dell’Eucarestia, altro capolavoro del Botticelli, con una testa ovale ed il mento leggermente appuntito.</a:t>
            </a:r>
            <a:endParaRPr sz="900" dirty="0">
              <a:latin typeface="Source Code Pro"/>
              <a:ea typeface="Source Code Pro"/>
              <a:cs typeface="Source Code Pro"/>
              <a:sym typeface="Source Code Pro"/>
            </a:endParaRPr>
          </a:p>
        </p:txBody>
      </p:sp>
      <p:pic>
        <p:nvPicPr>
          <p:cNvPr id="160" name="Google Shape;160;p26"/>
          <p:cNvPicPr preferRelativeResize="0"/>
          <p:nvPr/>
        </p:nvPicPr>
        <p:blipFill>
          <a:blip r:embed="rId3">
            <a:alphaModFix/>
          </a:blip>
          <a:stretch>
            <a:fillRect/>
          </a:stretch>
        </p:blipFill>
        <p:spPr>
          <a:xfrm>
            <a:off x="6407201" y="99775"/>
            <a:ext cx="2560676" cy="2346175"/>
          </a:xfrm>
          <a:prstGeom prst="rect">
            <a:avLst/>
          </a:prstGeom>
          <a:noFill/>
          <a:ln>
            <a:noFill/>
          </a:ln>
        </p:spPr>
      </p:pic>
      <p:sp>
        <p:nvSpPr>
          <p:cNvPr id="161" name="Google Shape;161;p26"/>
          <p:cNvSpPr txBox="1"/>
          <p:nvPr/>
        </p:nvSpPr>
        <p:spPr>
          <a:xfrm>
            <a:off x="6651038" y="2157650"/>
            <a:ext cx="2073000" cy="288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latin typeface="Source Code Pro"/>
                <a:ea typeface="Source Code Pro"/>
                <a:cs typeface="Source Code Pro"/>
                <a:sym typeface="Source Code Pro"/>
              </a:rPr>
              <a:t>Sandro botticelli</a:t>
            </a:r>
            <a:endParaRPr>
              <a:latin typeface="Source Code Pro"/>
              <a:ea typeface="Source Code Pro"/>
              <a:cs typeface="Source Code Pro"/>
              <a:sym typeface="Source Code Pro"/>
            </a:endParaRPr>
          </a:p>
        </p:txBody>
      </p:sp>
      <p:pic>
        <p:nvPicPr>
          <p:cNvPr id="162" name="Google Shape;162;p26"/>
          <p:cNvPicPr preferRelativeResize="0"/>
          <p:nvPr/>
        </p:nvPicPr>
        <p:blipFill>
          <a:blip r:embed="rId4">
            <a:alphaModFix/>
          </a:blip>
          <a:stretch>
            <a:fillRect/>
          </a:stretch>
        </p:blipFill>
        <p:spPr>
          <a:xfrm>
            <a:off x="6753338" y="2571750"/>
            <a:ext cx="1868400" cy="2346175"/>
          </a:xfrm>
          <a:prstGeom prst="rect">
            <a:avLst/>
          </a:prstGeom>
          <a:noFill/>
          <a:ln>
            <a:noFill/>
          </a:ln>
        </p:spPr>
      </p:pic>
      <p:sp>
        <p:nvSpPr>
          <p:cNvPr id="163" name="Google Shape;163;p26"/>
          <p:cNvSpPr txBox="1"/>
          <p:nvPr/>
        </p:nvSpPr>
        <p:spPr>
          <a:xfrm>
            <a:off x="6753350" y="4689000"/>
            <a:ext cx="1868400" cy="343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latin typeface="Source Code Pro"/>
                <a:ea typeface="Source Code Pro"/>
                <a:cs typeface="Source Code Pro"/>
                <a:sym typeface="Source Code Pro"/>
              </a:rPr>
              <a:t>Filippo Lippi</a:t>
            </a:r>
            <a:endParaRPr>
              <a:latin typeface="Source Code Pro"/>
              <a:ea typeface="Source Code Pro"/>
              <a:cs typeface="Source Code Pro"/>
              <a:sym typeface="Source Code Pr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7"/>
          <p:cNvSpPr txBox="1">
            <a:spLocks noGrp="1"/>
          </p:cNvSpPr>
          <p:nvPr>
            <p:ph type="body" idx="1"/>
          </p:nvPr>
        </p:nvSpPr>
        <p:spPr>
          <a:xfrm>
            <a:off x="311700" y="886800"/>
            <a:ext cx="4122300" cy="36819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it" sz="1200" dirty="0"/>
              <a:t>Come vi ho già spiegato, col passare del tempo venivano aggiunte altre figure vicino alla Madonna e il Bambino. Sempre qui, nel nostro museo, abbiamo la fortuna di vedere un quadro risalente al 1500 e dunque con qualche influenza dell’arte fiamminga unita allo stile veneziano.</a:t>
            </a:r>
            <a:endParaRPr sz="1200" dirty="0"/>
          </a:p>
          <a:p>
            <a:pPr marL="0" lvl="0" indent="0" algn="just" rtl="0">
              <a:spcBef>
                <a:spcPts val="1600"/>
              </a:spcBef>
              <a:spcAft>
                <a:spcPts val="1600"/>
              </a:spcAft>
              <a:buNone/>
            </a:pPr>
            <a:r>
              <a:rPr lang="it" sz="1200" dirty="0"/>
              <a:t>l’opera in questione è </a:t>
            </a:r>
            <a:r>
              <a:rPr lang="it" sz="1200" b="1" dirty="0">
                <a:solidFill>
                  <a:srgbClr val="FF0000"/>
                </a:solidFill>
              </a:rPr>
              <a:t>La Madonna col Bambino, san Pietro martire e un donatore</a:t>
            </a:r>
            <a:r>
              <a:rPr lang="it" sz="1200" dirty="0"/>
              <a:t>,un dipinto a olio su tavola (55x88 cm) di </a:t>
            </a:r>
            <a:r>
              <a:rPr lang="it" sz="1200" b="1" dirty="0">
                <a:solidFill>
                  <a:srgbClr val="FF0000"/>
                </a:solidFill>
              </a:rPr>
              <a:t>Lorenzo Lotto</a:t>
            </a:r>
            <a:r>
              <a:rPr lang="it" sz="1200" dirty="0"/>
              <a:t>, datato al 1503. Si tratta della prima opera certa dell'artista, per la presenza della firma "L. LOTUS P." collocata in basso a destra sul sedile della Madonna.</a:t>
            </a:r>
            <a:endParaRPr sz="1200" dirty="0"/>
          </a:p>
        </p:txBody>
      </p:sp>
      <p:sp>
        <p:nvSpPr>
          <p:cNvPr id="169" name="Google Shape;169;p27"/>
          <p:cNvSpPr txBox="1"/>
          <p:nvPr/>
        </p:nvSpPr>
        <p:spPr>
          <a:xfrm>
            <a:off x="0" y="0"/>
            <a:ext cx="9144000" cy="7206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600"/>
              </a:spcAft>
              <a:buNone/>
            </a:pPr>
            <a:r>
              <a:rPr lang="it" sz="2750">
                <a:latin typeface="Georgia"/>
                <a:ea typeface="Georgia"/>
                <a:cs typeface="Georgia"/>
                <a:sym typeface="Georgia"/>
              </a:rPr>
              <a:t>Madonna col Bambino, san Pietro martire e un donatore</a:t>
            </a:r>
            <a:endParaRPr sz="2750">
              <a:latin typeface="Georgia"/>
              <a:ea typeface="Georgia"/>
              <a:cs typeface="Georgia"/>
              <a:sym typeface="Georgia"/>
            </a:endParaRPr>
          </a:p>
        </p:txBody>
      </p:sp>
      <p:sp>
        <p:nvSpPr>
          <p:cNvPr id="170" name="Google Shape;170;p27"/>
          <p:cNvSpPr txBox="1"/>
          <p:nvPr/>
        </p:nvSpPr>
        <p:spPr>
          <a:xfrm>
            <a:off x="99750" y="399125"/>
            <a:ext cx="4167900" cy="32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400" b="1">
                <a:solidFill>
                  <a:srgbClr val="FF0000"/>
                </a:solidFill>
                <a:latin typeface="Amatic SC"/>
                <a:ea typeface="Amatic SC"/>
                <a:cs typeface="Amatic SC"/>
                <a:sym typeface="Amatic SC"/>
              </a:rPr>
              <a:t>LORENZO LOTTO</a:t>
            </a:r>
            <a:endParaRPr sz="2400" b="1">
              <a:solidFill>
                <a:srgbClr val="FF0000"/>
              </a:solidFill>
              <a:latin typeface="Amatic SC"/>
              <a:ea typeface="Amatic SC"/>
              <a:cs typeface="Amatic SC"/>
              <a:sym typeface="Amatic SC"/>
            </a:endParaRPr>
          </a:p>
        </p:txBody>
      </p:sp>
      <p:pic>
        <p:nvPicPr>
          <p:cNvPr id="171" name="Google Shape;171;p27"/>
          <p:cNvPicPr preferRelativeResize="0"/>
          <p:nvPr/>
        </p:nvPicPr>
        <p:blipFill>
          <a:blip r:embed="rId3">
            <a:alphaModFix/>
          </a:blip>
          <a:stretch>
            <a:fillRect/>
          </a:stretch>
        </p:blipFill>
        <p:spPr>
          <a:xfrm>
            <a:off x="4572000" y="1405100"/>
            <a:ext cx="4450275" cy="2774000"/>
          </a:xfrm>
          <a:prstGeom prst="rect">
            <a:avLst/>
          </a:prstGeom>
          <a:noFill/>
          <a:ln>
            <a:noFill/>
          </a:ln>
          <a:effectLst>
            <a:outerShdw blurRad="342900" dist="209550" dir="6600000" algn="bl" rotWithShape="0">
              <a:srgbClr val="000000">
                <a:alpha val="50000"/>
              </a:srgbClr>
            </a:outerShdw>
            <a:reflection endPos="30000" dist="38100" dir="5400000" fadeDir="5400012" sy="-100000" algn="bl" rotWithShape="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a:xfrm>
            <a:off x="78925" y="600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rgbClr val="FF0000"/>
                </a:solidFill>
              </a:rPr>
              <a:t>Descrizione e analisi</a:t>
            </a:r>
            <a:endParaRPr>
              <a:solidFill>
                <a:srgbClr val="FF0000"/>
              </a:solidFill>
            </a:endParaRPr>
          </a:p>
        </p:txBody>
      </p:sp>
      <p:sp>
        <p:nvSpPr>
          <p:cNvPr id="177" name="Google Shape;177;p28"/>
          <p:cNvSpPr txBox="1">
            <a:spLocks noGrp="1"/>
          </p:cNvSpPr>
          <p:nvPr>
            <p:ph type="body" idx="1"/>
          </p:nvPr>
        </p:nvSpPr>
        <p:spPr>
          <a:xfrm>
            <a:off x="0" y="931125"/>
            <a:ext cx="3513900" cy="3079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it" sz="1100" dirty="0"/>
              <a:t>Come possiamo vedere dalle figure presenti, questo quadro si avvicina molto all’iconografia della Sacra Conversazione.</a:t>
            </a:r>
            <a:endParaRPr sz="1100" dirty="0"/>
          </a:p>
          <a:p>
            <a:pPr marL="0" lvl="0" indent="0" algn="just" rtl="0">
              <a:spcBef>
                <a:spcPts val="1600"/>
              </a:spcBef>
              <a:spcAft>
                <a:spcPts val="0"/>
              </a:spcAft>
              <a:buNone/>
            </a:pPr>
            <a:r>
              <a:rPr lang="it" sz="1100" dirty="0"/>
              <a:t>Collocabile all'inizio del periodo trevigiano, la tavola fu probabilmente commissionata dal vescovo Bernardo de' Ross. Gli studiosi ritengono si possa trattare di una sorta di ex-voto per essere scampato all'attentato contro di lui del 29 settembre 1503, scoperto e sventato in anticipo.</a:t>
            </a:r>
            <a:endParaRPr sz="1100" dirty="0"/>
          </a:p>
          <a:p>
            <a:pPr marL="0" lvl="0" indent="0" algn="just" rtl="0">
              <a:spcBef>
                <a:spcPts val="1600"/>
              </a:spcBef>
              <a:spcAft>
                <a:spcPts val="1600"/>
              </a:spcAft>
              <a:buNone/>
            </a:pPr>
            <a:r>
              <a:rPr lang="it" sz="1100" dirty="0"/>
              <a:t>Fu portato a Parma verosimilmente dallo stesso vescovo, quando vi si rifugiò nel 1524, e in seguito entrò nelle collezioni Farnese (prima registrazione nota nel 1650) che, come è noto, vennero trasferite qui nel 1760.</a:t>
            </a:r>
            <a:endParaRPr sz="1100" dirty="0"/>
          </a:p>
        </p:txBody>
      </p:sp>
      <p:sp>
        <p:nvSpPr>
          <p:cNvPr id="178" name="Google Shape;178;p28"/>
          <p:cNvSpPr txBox="1"/>
          <p:nvPr/>
        </p:nvSpPr>
        <p:spPr>
          <a:xfrm>
            <a:off x="4244300" y="931125"/>
            <a:ext cx="4988400" cy="2017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it" sz="1100" dirty="0">
                <a:latin typeface="Source Code Pro"/>
                <a:ea typeface="Source Code Pro"/>
                <a:cs typeface="Source Code Pro"/>
                <a:sym typeface="Source Code Pro"/>
              </a:rPr>
              <a:t>Maria col Bambino in braccio si trova a destra, con le spalle contro il consueto panno verde, in questo caso animato da pieghe che mostrano anche il risvolto, di un rosso acceso. A sinistra si apre un dolce paesaggio di colline che sfumano in lontananza, punteggiate da castelli e altri segni della presenza umana. La presenza di Pietro Martire, con i tipici attributi della mannaia nel cranio e del coltello nel petto, è spiegabile con una destinazione legata all'Ordine domenicano, ma anche con il parallelismo tra la sorte del santo, perito in un agguato, e quella del committente. La Madonna pone una mano su un san Giovannino di scarsa fattura, verso cui anche il Bambino indirizza un gesto di benedizione. Le analisi radiografiche testimoniano che sotto questa figura si trovava originariamente un uomo inginocchiato con la croce, probabilmente il vescovo de' Rossi. Lo stile dell'opera, che predilige colori squillanti e contorni netti, in contrasto con il dominante influsso del tonalismo, rimandano all'influenza di Alvise Vivarini, che probabilmente fu il maestro del Lotto.</a:t>
            </a:r>
            <a:endParaRPr sz="1100" dirty="0">
              <a:latin typeface="Source Code Pro"/>
              <a:ea typeface="Source Code Pro"/>
              <a:cs typeface="Source Code Pro"/>
              <a:sym typeface="Source Code Pro"/>
            </a:endParaRPr>
          </a:p>
        </p:txBody>
      </p:sp>
      <p:pic>
        <p:nvPicPr>
          <p:cNvPr id="179" name="Google Shape;179;p28"/>
          <p:cNvPicPr preferRelativeResize="0"/>
          <p:nvPr/>
        </p:nvPicPr>
        <p:blipFill rotWithShape="1">
          <a:blip r:embed="rId3">
            <a:alphaModFix/>
          </a:blip>
          <a:srcRect t="43725"/>
          <a:stretch/>
        </p:blipFill>
        <p:spPr>
          <a:xfrm>
            <a:off x="4345375" y="60050"/>
            <a:ext cx="4798625" cy="871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183"/>
        <p:cNvGrpSpPr/>
        <p:nvPr/>
      </p:nvGrpSpPr>
      <p:grpSpPr>
        <a:xfrm>
          <a:off x="0" y="0"/>
          <a:ext cx="0" cy="0"/>
          <a:chOff x="0" y="0"/>
          <a:chExt cx="0" cy="0"/>
        </a:xfrm>
      </p:grpSpPr>
      <p:sp>
        <p:nvSpPr>
          <p:cNvPr id="184" name="Google Shape;184;p29"/>
          <p:cNvSpPr/>
          <p:nvPr/>
        </p:nvSpPr>
        <p:spPr>
          <a:xfrm>
            <a:off x="126800" y="217075"/>
            <a:ext cx="5442598" cy="645624"/>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La Sacra Conversazione</a:t>
            </a:r>
          </a:p>
        </p:txBody>
      </p:sp>
      <p:sp>
        <p:nvSpPr>
          <p:cNvPr id="185" name="Google Shape;185;p29"/>
          <p:cNvSpPr/>
          <p:nvPr/>
        </p:nvSpPr>
        <p:spPr>
          <a:xfrm>
            <a:off x="349450" y="1059275"/>
            <a:ext cx="3625500" cy="3745800"/>
          </a:xfrm>
          <a:prstGeom prst="rect">
            <a:avLst/>
          </a:prstGeom>
          <a:solidFill>
            <a:schemeClr val="lt2"/>
          </a:solidFill>
          <a:ln w="9525" cap="flat" cmpd="sng">
            <a:solidFill>
              <a:schemeClr val="dk2"/>
            </a:solidFill>
            <a:prstDash val="solid"/>
            <a:round/>
            <a:headEnd type="none" w="sm" len="sm"/>
            <a:tailEnd type="none" w="sm" len="sm"/>
          </a:ln>
          <a:effectLst>
            <a:outerShdw blurRad="57150" dist="209550" dir="7800000" algn="bl" rotWithShape="0">
              <a:srgbClr val="000000">
                <a:alpha val="5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txBox="1">
            <a:spLocks noGrp="1"/>
          </p:cNvSpPr>
          <p:nvPr>
            <p:ph type="body" idx="1"/>
          </p:nvPr>
        </p:nvSpPr>
        <p:spPr>
          <a:xfrm>
            <a:off x="431825" y="1059275"/>
            <a:ext cx="3346500" cy="3116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it" sz="1100" dirty="0">
                <a:solidFill>
                  <a:srgbClr val="000000"/>
                </a:solidFill>
              </a:rPr>
              <a:t>Come già detto, oltre alla Madonna col bambino ci sono altre iconografie che rappresentano la Vergine, come ad esempio La Sacra Conversazione. Con questo tema iconografico vi presenterò due opere: quella di Piero della Francesca chiamata «Pala di Brera» e quella dell’artista fiammingo Jan Van Eyck “Madonna del canonico van der Paele”. L'iconografia della </a:t>
            </a:r>
            <a:r>
              <a:rPr lang="it-IT" sz="1100" dirty="0">
                <a:solidFill>
                  <a:srgbClr val="000000"/>
                </a:solidFill>
              </a:rPr>
              <a:t>S</a:t>
            </a:r>
            <a:r>
              <a:rPr lang="it" sz="1100" dirty="0">
                <a:solidFill>
                  <a:srgbClr val="000000"/>
                </a:solidFill>
              </a:rPr>
              <a:t>acra </a:t>
            </a:r>
            <a:r>
              <a:rPr lang="it-IT" sz="1100" dirty="0">
                <a:solidFill>
                  <a:srgbClr val="000000"/>
                </a:solidFill>
              </a:rPr>
              <a:t>C</a:t>
            </a:r>
            <a:r>
              <a:rPr lang="it" sz="1100" dirty="0">
                <a:solidFill>
                  <a:srgbClr val="000000"/>
                </a:solidFill>
              </a:rPr>
              <a:t>onversazione è la rappresentazione della Madonna in trono, circondata da santi e talvolta alla presenza del donatore o dei donatori del dipinto. Può anche rappresentare un colloquio su temi dottrinari e teologici, in presenza della Vergine Maria con il Bambino Gesù.</a:t>
            </a:r>
            <a:endParaRPr sz="1100" dirty="0">
              <a:solidFill>
                <a:srgbClr val="000000"/>
              </a:solidFill>
            </a:endParaRPr>
          </a:p>
          <a:p>
            <a:pPr marL="0" lvl="0" indent="0" algn="l" rtl="0">
              <a:spcBef>
                <a:spcPts val="1600"/>
              </a:spcBef>
              <a:spcAft>
                <a:spcPts val="1600"/>
              </a:spcAft>
              <a:buNone/>
            </a:pPr>
            <a:r>
              <a:rPr lang="it" sz="1100" dirty="0">
                <a:solidFill>
                  <a:srgbClr val="000000"/>
                </a:solidFill>
              </a:rPr>
              <a:t> </a:t>
            </a:r>
            <a:endParaRPr sz="1100" dirty="0">
              <a:solidFill>
                <a:srgbClr val="000000"/>
              </a:solidFill>
            </a:endParaRPr>
          </a:p>
        </p:txBody>
      </p:sp>
      <p:pic>
        <p:nvPicPr>
          <p:cNvPr id="187" name="Google Shape;187;p29"/>
          <p:cNvPicPr preferRelativeResize="0"/>
          <p:nvPr/>
        </p:nvPicPr>
        <p:blipFill>
          <a:blip r:embed="rId3">
            <a:alphaModFix/>
          </a:blip>
          <a:stretch>
            <a:fillRect/>
          </a:stretch>
        </p:blipFill>
        <p:spPr>
          <a:xfrm>
            <a:off x="4147625" y="1097250"/>
            <a:ext cx="2119628" cy="3040450"/>
          </a:xfrm>
          <a:prstGeom prst="rect">
            <a:avLst/>
          </a:prstGeom>
          <a:noFill/>
          <a:ln>
            <a:noFill/>
          </a:ln>
          <a:effectLst>
            <a:outerShdw blurRad="57150" dist="114300" dir="6000000" algn="bl" rotWithShape="0">
              <a:srgbClr val="000000">
                <a:alpha val="50000"/>
              </a:srgbClr>
            </a:outerShdw>
            <a:reflection stA="70000" endPos="32000" dist="38100" dir="5400000" fadeDir="5400012" sy="-100000" algn="bl" rotWithShape="0"/>
          </a:effectLst>
        </p:spPr>
      </p:pic>
      <p:pic>
        <p:nvPicPr>
          <p:cNvPr id="188" name="Google Shape;188;p29"/>
          <p:cNvPicPr preferRelativeResize="0"/>
          <p:nvPr/>
        </p:nvPicPr>
        <p:blipFill>
          <a:blip r:embed="rId4">
            <a:alphaModFix/>
          </a:blip>
          <a:stretch>
            <a:fillRect/>
          </a:stretch>
        </p:blipFill>
        <p:spPr>
          <a:xfrm>
            <a:off x="6364553" y="1097250"/>
            <a:ext cx="2571947" cy="2006119"/>
          </a:xfrm>
          <a:prstGeom prst="rect">
            <a:avLst/>
          </a:prstGeom>
          <a:noFill/>
          <a:ln>
            <a:noFill/>
          </a:ln>
          <a:effectLst>
            <a:outerShdw blurRad="485775" dist="19050" dir="5400000" algn="bl" rotWithShape="0">
              <a:srgbClr val="000000">
                <a:alpha val="50000"/>
              </a:srgbClr>
            </a:outerShdw>
            <a:reflection stA="80000" endPos="87000" dist="38100" dir="5400000" fadeDir="5400012" sy="-100000" algn="bl" rotWithShape="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2"/>
        <p:cNvGrpSpPr/>
        <p:nvPr/>
      </p:nvGrpSpPr>
      <p:grpSpPr>
        <a:xfrm>
          <a:off x="0" y="0"/>
          <a:ext cx="0" cy="0"/>
          <a:chOff x="0" y="0"/>
          <a:chExt cx="0" cy="0"/>
        </a:xfrm>
      </p:grpSpPr>
      <p:sp>
        <p:nvSpPr>
          <p:cNvPr id="193" name="Google Shape;193;p30"/>
          <p:cNvSpPr txBox="1">
            <a:spLocks noGrp="1"/>
          </p:cNvSpPr>
          <p:nvPr>
            <p:ph type="title"/>
          </p:nvPr>
        </p:nvSpPr>
        <p:spPr>
          <a:xfrm>
            <a:off x="311700" y="1856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latin typeface="Impact"/>
                <a:ea typeface="Impact"/>
                <a:cs typeface="Impact"/>
                <a:sym typeface="Impact"/>
              </a:rPr>
              <a:t>LA PALA DI BRERA </a:t>
            </a:r>
            <a:endParaRPr>
              <a:latin typeface="Impact"/>
              <a:ea typeface="Impact"/>
              <a:cs typeface="Impact"/>
              <a:sym typeface="Impact"/>
            </a:endParaRPr>
          </a:p>
        </p:txBody>
      </p:sp>
      <p:sp>
        <p:nvSpPr>
          <p:cNvPr id="194" name="Google Shape;194;p30"/>
          <p:cNvSpPr txBox="1"/>
          <p:nvPr/>
        </p:nvSpPr>
        <p:spPr>
          <a:xfrm>
            <a:off x="5918700" y="185650"/>
            <a:ext cx="3225300" cy="1157700"/>
          </a:xfrm>
          <a:prstGeom prst="rect">
            <a:avLst/>
          </a:prstGeom>
          <a:noFill/>
          <a:ln>
            <a:noFill/>
          </a:ln>
          <a:effectLst>
            <a:outerShdw blurRad="1057275" dist="209550" dir="9600000" algn="bl" rotWithShape="0">
              <a:srgbClr val="000000">
                <a:alpha val="71000"/>
              </a:srgbClr>
            </a:outerShdw>
          </a:effectLst>
        </p:spPr>
        <p:txBody>
          <a:bodyPr spcFirstLastPara="1" wrap="square" lIns="91425" tIns="91425" rIns="91425" bIns="91425" anchor="t" anchorCtr="0">
            <a:noAutofit/>
          </a:bodyPr>
          <a:lstStyle/>
          <a:p>
            <a:pPr marL="0" lvl="0" indent="0" algn="just" rtl="0">
              <a:spcBef>
                <a:spcPts val="0"/>
              </a:spcBef>
              <a:spcAft>
                <a:spcPts val="0"/>
              </a:spcAft>
              <a:buNone/>
            </a:pPr>
            <a:r>
              <a:rPr lang="it" sz="1150" dirty="0">
                <a:highlight>
                  <a:srgbClr val="FAF7F3"/>
                </a:highlight>
                <a:latin typeface="Georgia"/>
                <a:ea typeface="Georgia"/>
                <a:cs typeface="Georgia"/>
                <a:sym typeface="Georgia"/>
              </a:rPr>
              <a:t>La “</a:t>
            </a:r>
            <a:r>
              <a:rPr lang="it" sz="1150" b="1" dirty="0">
                <a:highlight>
                  <a:srgbClr val="FAF7F3"/>
                </a:highlight>
                <a:latin typeface="Georgia"/>
                <a:ea typeface="Georgia"/>
                <a:cs typeface="Georgia"/>
                <a:sym typeface="Georgia"/>
              </a:rPr>
              <a:t>Sacra Conversazione</a:t>
            </a:r>
            <a:r>
              <a:rPr lang="it" sz="1150" dirty="0">
                <a:highlight>
                  <a:srgbClr val="FAF7F3"/>
                </a:highlight>
                <a:latin typeface="Georgia"/>
                <a:ea typeface="Georgia"/>
                <a:cs typeface="Georgia"/>
                <a:sym typeface="Georgia"/>
              </a:rPr>
              <a:t>” fu commissionata a </a:t>
            </a:r>
            <a:r>
              <a:rPr lang="it" sz="1150" b="1" dirty="0">
                <a:highlight>
                  <a:srgbClr val="FAF7F3"/>
                </a:highlight>
                <a:latin typeface="Georgia"/>
                <a:ea typeface="Georgia"/>
                <a:cs typeface="Georgia"/>
                <a:sym typeface="Georgia"/>
              </a:rPr>
              <a:t>Piero della Francesca</a:t>
            </a:r>
            <a:r>
              <a:rPr lang="it" sz="1150" dirty="0">
                <a:highlight>
                  <a:srgbClr val="FAF7F3"/>
                </a:highlight>
                <a:latin typeface="Georgia"/>
                <a:ea typeface="Georgia"/>
                <a:cs typeface="Georgia"/>
                <a:sym typeface="Georgia"/>
              </a:rPr>
              <a:t> dal duce di Urbino e può senza dubbio essere ritenuta uno dei maggiori esempi della maturità artistica del pittore e una sintesi mirabile delle più importanti esperienze della pittura fiorentina del primo rinascimento.</a:t>
            </a:r>
            <a:endParaRPr sz="1150" dirty="0">
              <a:highlight>
                <a:srgbClr val="FAF7F3"/>
              </a:highlight>
              <a:latin typeface="Georgia"/>
              <a:ea typeface="Georgia"/>
              <a:cs typeface="Georgia"/>
              <a:sym typeface="Georgia"/>
            </a:endParaRPr>
          </a:p>
          <a:p>
            <a:pPr marL="0" lvl="0" indent="0" algn="just" rtl="0">
              <a:spcBef>
                <a:spcPts val="0"/>
              </a:spcBef>
              <a:spcAft>
                <a:spcPts val="0"/>
              </a:spcAft>
              <a:buNone/>
            </a:pPr>
            <a:r>
              <a:rPr lang="it" sz="1150" dirty="0">
                <a:highlight>
                  <a:srgbClr val="FAF7F3"/>
                </a:highlight>
                <a:latin typeface="Georgia"/>
                <a:ea typeface="Georgia"/>
                <a:cs typeface="Georgia"/>
                <a:sym typeface="Georgia"/>
              </a:rPr>
              <a:t>Nel dipinto si avverte la volontà dell’artista di ricondurre ogni elemento entro linee geometriche ben definite, entro precisi rapporti armonici. L’opera è caratterizzata da una straordinaria unitarietà: tutto converge in una fuga prospettica (che assieme ad un gioco di luci e ombre pone in risalto i volumi) che ha come centro il volto della Vergine, alla quale è riservata la posizione più rilevante. Al di sopra della Vergine, al posto del coro, inserito in una struttura architettonica d’armoniose proporzioni, è posto l’uovo di struzzo, simbolo dell’Immacolata Concezione ed emblema dei Montefeltro, ma che esprime soprattutto una perfetta sintesi tra una pura forma geometrica e un alto grado di luminosità. L’opera ha anche un valore, se non encomiastico, celebrativo della cas</a:t>
            </a:r>
            <a:r>
              <a:rPr lang="it-IT" sz="1150" dirty="0">
                <a:highlight>
                  <a:srgbClr val="FAF7F3"/>
                </a:highlight>
                <a:latin typeface="Georgia"/>
                <a:ea typeface="Georgia"/>
                <a:cs typeface="Georgia"/>
                <a:sym typeface="Georgia"/>
              </a:rPr>
              <a:t>a</a:t>
            </a:r>
            <a:r>
              <a:rPr lang="it" sz="1150" dirty="0">
                <a:highlight>
                  <a:srgbClr val="FAF7F3"/>
                </a:highlight>
                <a:latin typeface="Georgia"/>
                <a:ea typeface="Georgia"/>
                <a:cs typeface="Georgia"/>
                <a:sym typeface="Georgia"/>
              </a:rPr>
              <a:t>ta dei Montefeltro, rappresentata dalla figura del duca inginocchiato ai piedi della Vergine.</a:t>
            </a:r>
            <a:endParaRPr sz="1200" dirty="0"/>
          </a:p>
        </p:txBody>
      </p:sp>
      <p:sp>
        <p:nvSpPr>
          <p:cNvPr id="195" name="Google Shape;195;p30"/>
          <p:cNvSpPr/>
          <p:nvPr/>
        </p:nvSpPr>
        <p:spPr>
          <a:xfrm>
            <a:off x="131025" y="873625"/>
            <a:ext cx="3030000" cy="4348888"/>
          </a:xfrm>
          <a:prstGeom prst="rect">
            <a:avLst/>
          </a:prstGeom>
          <a:solidFill>
            <a:schemeClr val="lt2"/>
          </a:solidFill>
          <a:ln w="9525" cap="flat" cmpd="sng">
            <a:solidFill>
              <a:schemeClr val="dk2"/>
            </a:solidFill>
            <a:prstDash val="solid"/>
            <a:round/>
            <a:headEnd type="none" w="sm" len="sm"/>
            <a:tailEnd type="none" w="sm" len="sm"/>
          </a:ln>
          <a:effectLst>
            <a:outerShdw blurRad="342900" dist="1143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0"/>
          <p:cNvSpPr txBox="1">
            <a:spLocks noGrp="1"/>
          </p:cNvSpPr>
          <p:nvPr>
            <p:ph type="body" idx="1"/>
          </p:nvPr>
        </p:nvSpPr>
        <p:spPr>
          <a:xfrm>
            <a:off x="131025" y="873625"/>
            <a:ext cx="3030000" cy="13851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it" sz="1100" dirty="0"/>
              <a:t>Quest’opera ci è stata gentilmente prestata dalla Pinacoteca di Brera di Milano. Iniziamo parlando dell’autore di quest’opera: </a:t>
            </a:r>
            <a:r>
              <a:rPr lang="it-IT" sz="1100" dirty="0"/>
              <a:t>Piero della Francesca</a:t>
            </a:r>
            <a:r>
              <a:rPr lang="it" sz="1100" dirty="0"/>
              <a:t>. Ammiratore della luminosità dei dipinti di Beato Angelico e fedele sostenitore delle teorie prospettiche di Leon Battista Alberti, elabora una mirabile sintesi delle principali esperienze della pittura fiorentina del primo rinascimento. Nei suoi dipinti, Piero della Francesca ricorre allo studio della prospettiva e delle proporzioni fra gli elementi del quadrato, per giungere ad una sempre maggiore fedeltà al reale, tanto che si può affermare che egli ritrasse la “verità”.</a:t>
            </a:r>
            <a:endParaRPr sz="11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200"/>
        <p:cNvGrpSpPr/>
        <p:nvPr/>
      </p:nvGrpSpPr>
      <p:grpSpPr>
        <a:xfrm>
          <a:off x="0" y="0"/>
          <a:ext cx="0" cy="0"/>
          <a:chOff x="0" y="0"/>
          <a:chExt cx="0" cy="0"/>
        </a:xfrm>
      </p:grpSpPr>
      <p:sp>
        <p:nvSpPr>
          <p:cNvPr id="201" name="Google Shape;201;p3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DEscrizione </a:t>
            </a:r>
            <a:endParaRPr/>
          </a:p>
        </p:txBody>
      </p:sp>
      <p:sp>
        <p:nvSpPr>
          <p:cNvPr id="202" name="Google Shape;202;p31"/>
          <p:cNvSpPr txBox="1">
            <a:spLocks noGrp="1"/>
          </p:cNvSpPr>
          <p:nvPr>
            <p:ph type="body" idx="1"/>
          </p:nvPr>
        </p:nvSpPr>
        <p:spPr>
          <a:xfrm>
            <a:off x="65450" y="1239475"/>
            <a:ext cx="5646000" cy="35313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it" sz="1000" dirty="0">
                <a:solidFill>
                  <a:srgbClr val="4F3939"/>
                </a:solidFill>
                <a:highlight>
                  <a:srgbClr val="FCFAF5"/>
                </a:highlight>
                <a:latin typeface="Arial"/>
                <a:ea typeface="Arial"/>
                <a:cs typeface="Arial"/>
                <a:sym typeface="Arial"/>
              </a:rPr>
              <a:t>La </a:t>
            </a:r>
            <a:r>
              <a:rPr lang="it" sz="1000" i="1" dirty="0">
                <a:solidFill>
                  <a:srgbClr val="4F3939"/>
                </a:solidFill>
                <a:highlight>
                  <a:srgbClr val="FCFAF5"/>
                </a:highlight>
                <a:latin typeface="Arial"/>
                <a:ea typeface="Arial"/>
                <a:cs typeface="Arial"/>
                <a:sym typeface="Arial"/>
              </a:rPr>
              <a:t>Pala di Brera</a:t>
            </a:r>
            <a:r>
              <a:rPr lang="it" sz="1000" dirty="0">
                <a:solidFill>
                  <a:srgbClr val="4F3939"/>
                </a:solidFill>
                <a:highlight>
                  <a:srgbClr val="FCFAF5"/>
                </a:highlight>
                <a:latin typeface="Arial"/>
                <a:ea typeface="Arial"/>
                <a:cs typeface="Arial"/>
                <a:sym typeface="Arial"/>
              </a:rPr>
              <a:t> raffigura in tutto </a:t>
            </a:r>
            <a:r>
              <a:rPr lang="it" sz="1000" b="1" dirty="0">
                <a:solidFill>
                  <a:srgbClr val="4F3939"/>
                </a:solidFill>
                <a:highlight>
                  <a:srgbClr val="FCFAF5"/>
                </a:highlight>
                <a:latin typeface="Arial"/>
                <a:ea typeface="Arial"/>
                <a:cs typeface="Arial"/>
                <a:sym typeface="Arial"/>
              </a:rPr>
              <a:t>tredici figure</a:t>
            </a:r>
            <a:r>
              <a:rPr lang="it" sz="1000" dirty="0">
                <a:solidFill>
                  <a:srgbClr val="4F3939"/>
                </a:solidFill>
                <a:highlight>
                  <a:srgbClr val="FCFAF5"/>
                </a:highlight>
                <a:latin typeface="Arial"/>
                <a:ea typeface="Arial"/>
                <a:cs typeface="Arial"/>
                <a:sym typeface="Arial"/>
              </a:rPr>
              <a:t>: la Madonna, Gesù Bambino, sei santi, quattro angeli e il committente. </a:t>
            </a:r>
            <a:r>
              <a:rPr lang="it" sz="1000" b="1" dirty="0">
                <a:solidFill>
                  <a:srgbClr val="4F3939"/>
                </a:solidFill>
                <a:highlight>
                  <a:srgbClr val="FCFAF5"/>
                </a:highlight>
                <a:latin typeface="Arial"/>
                <a:ea typeface="Arial"/>
                <a:cs typeface="Arial"/>
                <a:sym typeface="Arial"/>
              </a:rPr>
              <a:t>La Madonna</a:t>
            </a:r>
            <a:r>
              <a:rPr lang="it" sz="1000" dirty="0">
                <a:solidFill>
                  <a:srgbClr val="4F3939"/>
                </a:solidFill>
                <a:highlight>
                  <a:srgbClr val="FCFAF5"/>
                </a:highlight>
                <a:latin typeface="Arial"/>
                <a:ea typeface="Arial"/>
                <a:cs typeface="Arial"/>
                <a:sym typeface="Arial"/>
              </a:rPr>
              <a:t>, tanto dolce quanto enigmatica, è seduta su un trono basso, ma posto su una pedana, e tiene le mani giunte, mentre il Bambino giace addormentato sulle sue ginocchia. L’inclinazione del piccolo è la stessa delle braccia di Federico e della sua spada: un artificio per collegare le due figure e alludere alla nascita dell’erede. Innanzitutto bisogna dire che quest’opera è ricca di significati, per esempio Gesù è nudo e ornato solo da una collanina di corallo (usato come amuleto sin dai tempi antichi). Il </a:t>
            </a:r>
            <a:r>
              <a:rPr lang="it" sz="1000" b="1" dirty="0">
                <a:solidFill>
                  <a:srgbClr val="4F3939"/>
                </a:solidFill>
                <a:highlight>
                  <a:srgbClr val="FCFAF5"/>
                </a:highlight>
                <a:latin typeface="Arial"/>
                <a:ea typeface="Arial"/>
                <a:cs typeface="Arial"/>
                <a:sym typeface="Arial"/>
              </a:rPr>
              <a:t>sonno del piccolo Gesù</a:t>
            </a:r>
            <a:r>
              <a:rPr lang="it" sz="1000" dirty="0">
                <a:solidFill>
                  <a:srgbClr val="4F3939"/>
                </a:solidFill>
                <a:highlight>
                  <a:srgbClr val="FCFAF5"/>
                </a:highlight>
                <a:latin typeface="Arial"/>
                <a:ea typeface="Arial"/>
                <a:cs typeface="Arial"/>
                <a:sym typeface="Arial"/>
              </a:rPr>
              <a:t> prefigura, simbolicamente, la sua futura morte: il ramoscello pendente di corallo, infatti, gli disegna sul corpicino la ferita sanguinante del costato. Gli angeli sono ornati da perle e rubini (simboli della purezza e dell’amore), Federico da Montefeltro è inginocchiato in primo piano, come sempre mostrando il lato sinistro, e indossa l’armatura, a indicare il suo impegno a difendere la Chiesa. Pare che Piero abbia dipinto il duca con la collaborazione di un fiammingo, forse Giusto di Gand (1430-1480), cui sono state attribuite le robuste mani inanellate e le bellissime stringhe di cuoio rosso, tipico vezzo dei ricchi di allora. Il duca viene rappresentato dal medesimo lato per ragioni di decoro in quanto, nel 1450, aveva perduto l’occhio destro durante un torneo, come ci mostra una recente e suggestiva ricostruzione del reale aspetto di Federico. Il suo particolarissimo profilo, reso celebre dal ritratto, oggi agli Uffizi, che Piero realizzò per lui, era poi il risultato di un intervento di chirurgia, dai risultati estetici discutibili ma, per altri versi, assai funzionale: il duca si era fatto asportare un pezzo di naso, per poter sbirciare con l’unico occhio anche dall’altra parte.</a:t>
            </a:r>
            <a:endParaRPr sz="1000" dirty="0"/>
          </a:p>
        </p:txBody>
      </p:sp>
      <p:pic>
        <p:nvPicPr>
          <p:cNvPr id="203" name="Google Shape;203;p31"/>
          <p:cNvPicPr preferRelativeResize="0"/>
          <p:nvPr/>
        </p:nvPicPr>
        <p:blipFill>
          <a:blip r:embed="rId3">
            <a:alphaModFix/>
          </a:blip>
          <a:stretch>
            <a:fillRect/>
          </a:stretch>
        </p:blipFill>
        <p:spPr>
          <a:xfrm>
            <a:off x="5962075" y="-36214"/>
            <a:ext cx="3181925" cy="2490989"/>
          </a:xfrm>
          <a:prstGeom prst="rect">
            <a:avLst/>
          </a:prstGeom>
          <a:noFill/>
          <a:ln>
            <a:noFill/>
          </a:ln>
        </p:spPr>
      </p:pic>
      <p:pic>
        <p:nvPicPr>
          <p:cNvPr id="204" name="Google Shape;204;p31"/>
          <p:cNvPicPr preferRelativeResize="0"/>
          <p:nvPr/>
        </p:nvPicPr>
        <p:blipFill>
          <a:blip r:embed="rId4">
            <a:alphaModFix/>
          </a:blip>
          <a:stretch>
            <a:fillRect/>
          </a:stretch>
        </p:blipFill>
        <p:spPr>
          <a:xfrm>
            <a:off x="7005525" y="1950025"/>
            <a:ext cx="2138474" cy="3193468"/>
          </a:xfrm>
          <a:prstGeom prst="rect">
            <a:avLst/>
          </a:prstGeom>
          <a:noFill/>
          <a:ln>
            <a:noFill/>
          </a:ln>
        </p:spPr>
      </p:pic>
      <p:pic>
        <p:nvPicPr>
          <p:cNvPr id="205" name="Google Shape;205;p31"/>
          <p:cNvPicPr preferRelativeResize="0"/>
          <p:nvPr/>
        </p:nvPicPr>
        <p:blipFill>
          <a:blip r:embed="rId5">
            <a:alphaModFix/>
          </a:blip>
          <a:stretch>
            <a:fillRect/>
          </a:stretch>
        </p:blipFill>
        <p:spPr>
          <a:xfrm>
            <a:off x="2457075" y="0"/>
            <a:ext cx="3680175" cy="1009500"/>
          </a:xfrm>
          <a:prstGeom prst="rect">
            <a:avLst/>
          </a:prstGeom>
          <a:noFill/>
          <a:ln>
            <a:noFill/>
          </a:ln>
        </p:spPr>
      </p:pic>
      <p:pic>
        <p:nvPicPr>
          <p:cNvPr id="206" name="Google Shape;206;p31"/>
          <p:cNvPicPr preferRelativeResize="0"/>
          <p:nvPr/>
        </p:nvPicPr>
        <p:blipFill>
          <a:blip r:embed="rId6">
            <a:alphaModFix/>
          </a:blip>
          <a:stretch>
            <a:fillRect/>
          </a:stretch>
        </p:blipFill>
        <p:spPr>
          <a:xfrm>
            <a:off x="6088363" y="3611176"/>
            <a:ext cx="3055646" cy="1532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t" dirty="0"/>
              <a:t>L’iconografia</a:t>
            </a:r>
            <a:endParaRPr dirty="0"/>
          </a:p>
          <a:p>
            <a:pPr marL="0" lvl="0" indent="0" algn="ctr" rtl="0">
              <a:spcBef>
                <a:spcPts val="0"/>
              </a:spcBef>
              <a:spcAft>
                <a:spcPts val="0"/>
              </a:spcAft>
              <a:buNone/>
            </a:pPr>
            <a:r>
              <a:rPr lang="it" dirty="0"/>
              <a:t>della</a:t>
            </a:r>
            <a:endParaRPr dirty="0"/>
          </a:p>
          <a:p>
            <a:pPr marL="0" lvl="0" indent="0" algn="ctr" rtl="0">
              <a:spcBef>
                <a:spcPts val="0"/>
              </a:spcBef>
              <a:spcAft>
                <a:spcPts val="0"/>
              </a:spcAft>
              <a:buNone/>
            </a:pPr>
            <a:r>
              <a:rPr lang="it" dirty="0"/>
              <a:t>madonna</a:t>
            </a:r>
            <a:endParaRPr dirty="0"/>
          </a:p>
        </p:txBody>
      </p:sp>
      <p:sp>
        <p:nvSpPr>
          <p:cNvPr id="63" name="Google Shape;63;p14"/>
          <p:cNvSpPr txBox="1">
            <a:spLocks noGrp="1"/>
          </p:cNvSpPr>
          <p:nvPr>
            <p:ph type="subTitle" idx="4294967295"/>
          </p:nvPr>
        </p:nvSpPr>
        <p:spPr>
          <a:xfrm>
            <a:off x="2802750" y="3886525"/>
            <a:ext cx="3538500" cy="706200"/>
          </a:xfrm>
          <a:prstGeom prst="rect">
            <a:avLst/>
          </a:prstGeom>
          <a:solidFill>
            <a:srgbClr val="FFFFFF"/>
          </a:solidFill>
        </p:spPr>
        <p:txBody>
          <a:bodyPr spcFirstLastPara="1" wrap="square" lIns="91425" tIns="91425" rIns="91425" bIns="91425" anchor="t" anchorCtr="0">
            <a:noAutofit/>
          </a:bodyPr>
          <a:lstStyle/>
          <a:p>
            <a:pPr marL="0" lvl="0" indent="0" algn="l" rtl="0">
              <a:spcBef>
                <a:spcPts val="0"/>
              </a:spcBef>
              <a:buNone/>
            </a:pPr>
            <a:r>
              <a:rPr lang="it" dirty="0"/>
              <a:t>    Visita </a:t>
            </a:r>
            <a:r>
              <a:rPr lang="it-IT" dirty="0"/>
              <a:t>a</a:t>
            </a:r>
            <a:r>
              <a:rPr lang="it" dirty="0"/>
              <a:t>l museo di  </a:t>
            </a:r>
          </a:p>
          <a:p>
            <a:pPr marL="0" lvl="0" indent="0" algn="l" rtl="0">
              <a:spcBef>
                <a:spcPts val="0"/>
              </a:spcBef>
              <a:spcAft>
                <a:spcPts val="1600"/>
              </a:spcAft>
              <a:buNone/>
            </a:pPr>
            <a:r>
              <a:rPr lang="it" dirty="0"/>
              <a:t>       Capodimonte </a:t>
            </a:r>
            <a:endParaRPr dirty="0"/>
          </a:p>
        </p:txBody>
      </p:sp>
      <p:pic>
        <p:nvPicPr>
          <p:cNvPr id="64" name="Google Shape;64;p14" title="Registrazione arte 2">
            <a:hlinkClick r:id="rId4"/>
          </p:cNvPr>
          <p:cNvPicPr preferRelativeResize="0"/>
          <p:nvPr/>
        </p:nvPicPr>
        <p:blipFill>
          <a:blip r:embed="rId5">
            <a:alphaModFix/>
          </a:blip>
          <a:stretch>
            <a:fillRect/>
          </a:stretch>
        </p:blipFill>
        <p:spPr>
          <a:xfrm>
            <a:off x="118025" y="2741175"/>
            <a:ext cx="457200" cy="457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2"/>
          <p:cNvSpPr txBox="1">
            <a:spLocks noGrp="1"/>
          </p:cNvSpPr>
          <p:nvPr>
            <p:ph type="title"/>
          </p:nvPr>
        </p:nvSpPr>
        <p:spPr>
          <a:xfrm>
            <a:off x="137000" y="186975"/>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Una complessa prospettiva</a:t>
            </a:r>
            <a:endParaRPr/>
          </a:p>
        </p:txBody>
      </p:sp>
      <p:sp>
        <p:nvSpPr>
          <p:cNvPr id="212" name="Google Shape;212;p32"/>
          <p:cNvSpPr txBox="1">
            <a:spLocks noGrp="1"/>
          </p:cNvSpPr>
          <p:nvPr>
            <p:ph type="body" idx="1"/>
          </p:nvPr>
        </p:nvSpPr>
        <p:spPr>
          <a:xfrm>
            <a:off x="137000" y="961025"/>
            <a:ext cx="4809900" cy="29595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it" sz="1000" dirty="0">
                <a:solidFill>
                  <a:srgbClr val="4F3939"/>
                </a:solidFill>
                <a:highlight>
                  <a:srgbClr val="FCFAF5"/>
                </a:highlight>
                <a:latin typeface="Arial"/>
                <a:ea typeface="Arial"/>
                <a:cs typeface="Arial"/>
                <a:sym typeface="Arial"/>
              </a:rPr>
              <a:t>I personaggi si trovano, apparentemente, al </a:t>
            </a:r>
            <a:r>
              <a:rPr lang="it" sz="1000" b="1" dirty="0">
                <a:solidFill>
                  <a:srgbClr val="4F3939"/>
                </a:solidFill>
                <a:highlight>
                  <a:srgbClr val="FCFAF5"/>
                </a:highlight>
                <a:latin typeface="Arial"/>
                <a:ea typeface="Arial"/>
                <a:cs typeface="Arial"/>
                <a:sym typeface="Arial"/>
              </a:rPr>
              <a:t>centro di una crociera</a:t>
            </a:r>
            <a:r>
              <a:rPr lang="it" sz="1000" dirty="0">
                <a:solidFill>
                  <a:srgbClr val="4F3939"/>
                </a:solidFill>
                <a:highlight>
                  <a:srgbClr val="FCFAF5"/>
                </a:highlight>
                <a:latin typeface="Arial"/>
                <a:ea typeface="Arial"/>
                <a:cs typeface="Arial"/>
                <a:sym typeface="Arial"/>
              </a:rPr>
              <a:t>, davanti a un coro ornato da marmi policromi, coperto da una volta a lacunari e concluso da un’abside con una </a:t>
            </a:r>
            <a:r>
              <a:rPr lang="it" sz="1000" b="1" dirty="0">
                <a:solidFill>
                  <a:srgbClr val="4F3939"/>
                </a:solidFill>
                <a:highlight>
                  <a:srgbClr val="FCFAF5"/>
                </a:highlight>
                <a:latin typeface="Arial"/>
                <a:ea typeface="Arial"/>
                <a:cs typeface="Arial"/>
                <a:sym typeface="Arial"/>
              </a:rPr>
              <a:t>nicchia a conchiglia</a:t>
            </a:r>
            <a:r>
              <a:rPr lang="it" sz="1000" dirty="0">
                <a:solidFill>
                  <a:srgbClr val="4F3939"/>
                </a:solidFill>
                <a:highlight>
                  <a:srgbClr val="FCFAF5"/>
                </a:highlight>
                <a:latin typeface="Arial"/>
                <a:ea typeface="Arial"/>
                <a:cs typeface="Arial"/>
                <a:sym typeface="Arial"/>
              </a:rPr>
              <a:t>, simbolo della natura generatrice della Vergine, dalla quale pende un </a:t>
            </a:r>
            <a:r>
              <a:rPr lang="it" sz="1000" b="1" dirty="0">
                <a:solidFill>
                  <a:srgbClr val="4F3939"/>
                </a:solidFill>
                <a:highlight>
                  <a:srgbClr val="FCFAF5"/>
                </a:highlight>
                <a:latin typeface="Arial"/>
                <a:ea typeface="Arial"/>
                <a:cs typeface="Arial"/>
                <a:sym typeface="Arial"/>
              </a:rPr>
              <a:t>uovo di struzzo</a:t>
            </a:r>
            <a:r>
              <a:rPr lang="it" sz="1000" dirty="0">
                <a:solidFill>
                  <a:srgbClr val="4F3939"/>
                </a:solidFill>
                <a:highlight>
                  <a:srgbClr val="FCFAF5"/>
                </a:highlight>
                <a:latin typeface="Arial"/>
                <a:ea typeface="Arial"/>
                <a:cs typeface="Arial"/>
                <a:sym typeface="Arial"/>
              </a:rPr>
              <a:t>. Quest’ultimo simboleggia ancora una volta la Vergine e la sua miracolosa gravidanza (giacché un tempo si credeva che gli struzzi fossero capaci di fecondarsi da soli), oltre che rimandare all’emblema dei Montefeltro, nel quale lo struzzo è presente con un pezzo di lancia nel becco.</a:t>
            </a:r>
            <a:endParaRPr sz="1000" dirty="0">
              <a:solidFill>
                <a:srgbClr val="4F3939"/>
              </a:solidFill>
              <a:highlight>
                <a:srgbClr val="FCFAF5"/>
              </a:highlight>
              <a:latin typeface="Arial"/>
              <a:ea typeface="Arial"/>
              <a:cs typeface="Arial"/>
              <a:sym typeface="Arial"/>
            </a:endParaRPr>
          </a:p>
          <a:p>
            <a:pPr marL="0" lvl="0" indent="0" algn="just" rtl="0">
              <a:spcBef>
                <a:spcPts val="1600"/>
              </a:spcBef>
              <a:spcAft>
                <a:spcPts val="0"/>
              </a:spcAft>
              <a:buNone/>
            </a:pPr>
            <a:r>
              <a:rPr lang="it" sz="1000" dirty="0">
                <a:solidFill>
                  <a:srgbClr val="4F3939"/>
                </a:solidFill>
                <a:highlight>
                  <a:srgbClr val="FCFAF5"/>
                </a:highlight>
                <a:latin typeface="Arial"/>
                <a:ea typeface="Arial"/>
                <a:cs typeface="Arial"/>
                <a:sym typeface="Arial"/>
              </a:rPr>
              <a:t>L’architettura che accoglie i personaggi è di stampo albertiano. Lo straordinario effetto prospettico con cui è resa viene esaltato dalla luce che irrompe da sinistra. Questo effetto di tridimensionalità una volta era più evidente: la pala infatti fu tagliata ai lati e privata dell’originale porzione di navata, della quale oggi s’intravedono soltanto gli angoli. Dobbiamo tuttavia osservare che Piero, da grande maestro prospettico, volle giocare con gli </a:t>
            </a:r>
            <a:r>
              <a:rPr lang="it" sz="1000" b="1" dirty="0">
                <a:solidFill>
                  <a:srgbClr val="4F3939"/>
                </a:solidFill>
                <a:highlight>
                  <a:srgbClr val="FCFAF5"/>
                </a:highlight>
                <a:latin typeface="Arial"/>
                <a:ea typeface="Arial"/>
                <a:cs typeface="Arial"/>
                <a:sym typeface="Arial"/>
              </a:rPr>
              <a:t>effetti illusionistici</a:t>
            </a:r>
            <a:r>
              <a:rPr lang="it" sz="1000" dirty="0">
                <a:solidFill>
                  <a:srgbClr val="4F3939"/>
                </a:solidFill>
                <a:highlight>
                  <a:srgbClr val="FCFAF5"/>
                </a:highlight>
                <a:latin typeface="Arial"/>
                <a:ea typeface="Arial"/>
                <a:cs typeface="Arial"/>
                <a:sym typeface="Arial"/>
              </a:rPr>
              <a:t>.</a:t>
            </a:r>
            <a:endParaRPr sz="1000" dirty="0">
              <a:solidFill>
                <a:srgbClr val="4F3939"/>
              </a:solidFill>
              <a:highlight>
                <a:srgbClr val="FCFAF5"/>
              </a:highlight>
              <a:latin typeface="Arial"/>
              <a:ea typeface="Arial"/>
              <a:cs typeface="Arial"/>
              <a:sym typeface="Arial"/>
            </a:endParaRPr>
          </a:p>
          <a:p>
            <a:pPr marL="0" lvl="0" indent="0" algn="just" rtl="0">
              <a:spcBef>
                <a:spcPts val="1600"/>
              </a:spcBef>
              <a:spcAft>
                <a:spcPts val="1600"/>
              </a:spcAft>
              <a:buNone/>
            </a:pPr>
            <a:r>
              <a:rPr lang="it" sz="1000" dirty="0">
                <a:solidFill>
                  <a:srgbClr val="4F3939"/>
                </a:solidFill>
                <a:highlight>
                  <a:srgbClr val="FCFAF5"/>
                </a:highlight>
                <a:latin typeface="Arial"/>
                <a:ea typeface="Arial"/>
                <a:cs typeface="Arial"/>
                <a:sym typeface="Arial"/>
              </a:rPr>
              <a:t>D’altro canto, noi sentiamo il gioco delle luci profondamente unitario e coerente, cosa che non è: l’uovo, che si trova alle spalle della Vergine e sul fondo di un ambiente senza finestre, è illuminato come la testa di Maria, e dunque sembra pendere a perpendicolo su di lei. Quest’uso intellettuale e non naturalistico della luce serve a fondere intimamente i personaggi con l’architettura, e a fare della figura della Madonna un’allegoria della Chiesa stessa.</a:t>
            </a:r>
            <a:endParaRPr sz="1000" dirty="0">
              <a:solidFill>
                <a:srgbClr val="4F3939"/>
              </a:solidFill>
              <a:highlight>
                <a:srgbClr val="FCFAF5"/>
              </a:highlight>
              <a:latin typeface="Arial"/>
              <a:ea typeface="Arial"/>
              <a:cs typeface="Arial"/>
              <a:sym typeface="Arial"/>
            </a:endParaRPr>
          </a:p>
        </p:txBody>
      </p:sp>
      <p:pic>
        <p:nvPicPr>
          <p:cNvPr id="213" name="Google Shape;213;p32"/>
          <p:cNvPicPr preferRelativeResize="0"/>
          <p:nvPr/>
        </p:nvPicPr>
        <p:blipFill>
          <a:blip r:embed="rId3">
            <a:alphaModFix/>
          </a:blip>
          <a:stretch>
            <a:fillRect/>
          </a:stretch>
        </p:blipFill>
        <p:spPr>
          <a:xfrm>
            <a:off x="6436900" y="0"/>
            <a:ext cx="2707101" cy="2019801"/>
          </a:xfrm>
          <a:prstGeom prst="rect">
            <a:avLst/>
          </a:prstGeom>
          <a:noFill/>
          <a:ln>
            <a:noFill/>
          </a:ln>
          <a:effectLst>
            <a:outerShdw blurRad="200025" dist="114300" dir="5400000" algn="bl" rotWithShape="0">
              <a:srgbClr val="000000">
                <a:alpha val="50000"/>
              </a:srgbClr>
            </a:outerShdw>
          </a:effectLst>
        </p:spPr>
      </p:pic>
      <p:sp>
        <p:nvSpPr>
          <p:cNvPr id="214" name="Google Shape;214;p32"/>
          <p:cNvSpPr txBox="1"/>
          <p:nvPr/>
        </p:nvSpPr>
        <p:spPr>
          <a:xfrm>
            <a:off x="4946900" y="2793852"/>
            <a:ext cx="3795600" cy="1361674"/>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it" sz="900" dirty="0">
                <a:solidFill>
                  <a:srgbClr val="4F3939"/>
                </a:solidFill>
                <a:highlight>
                  <a:srgbClr val="FCFAF5"/>
                </a:highlight>
              </a:rPr>
              <a:t>Non sono le uniche ambiguità. </a:t>
            </a:r>
            <a:r>
              <a:rPr lang="it-IT" sz="900" dirty="0">
                <a:solidFill>
                  <a:srgbClr val="4F3939"/>
                </a:solidFill>
                <a:highlight>
                  <a:srgbClr val="FCFAF5"/>
                </a:highlight>
              </a:rPr>
              <a:t>A parte la posizione dell’uovo, s</a:t>
            </a:r>
            <a:r>
              <a:rPr lang="it" sz="900" dirty="0">
                <a:solidFill>
                  <a:srgbClr val="4F3939"/>
                </a:solidFill>
                <a:highlight>
                  <a:srgbClr val="FCFAF5"/>
                </a:highlight>
              </a:rPr>
              <a:t>i noti come l’artista abbia usato lo stesso cartone per i volti di due santi diversi, e per giunta vicini: San Bernardino e San Girolamo (il secondo e il terzo da sinistra), come a dire che la santità ha sempre lo stesso volto. I rapporti proporzionali, poi, sono volutamente scorretti: si provi ad immaginare quale altezza raggiungerebbe la Vergine se solo si alzasse in piedi.</a:t>
            </a:r>
            <a:endParaRPr sz="1000" dirty="0"/>
          </a:p>
        </p:txBody>
      </p:sp>
      <p:sp>
        <p:nvSpPr>
          <p:cNvPr id="215" name="Google Shape;215;p32"/>
          <p:cNvSpPr txBox="1"/>
          <p:nvPr/>
        </p:nvSpPr>
        <p:spPr>
          <a:xfrm>
            <a:off x="5394675" y="2364300"/>
            <a:ext cx="2151300" cy="41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latin typeface="Comic Sans MS"/>
                <a:ea typeface="Comic Sans MS"/>
                <a:cs typeface="Comic Sans MS"/>
                <a:sym typeface="Comic Sans MS"/>
              </a:rPr>
              <a:t>AMBIGUITA’</a:t>
            </a:r>
            <a:endParaRPr>
              <a:latin typeface="Comic Sans MS"/>
              <a:ea typeface="Comic Sans MS"/>
              <a:cs typeface="Comic Sans MS"/>
              <a:sym typeface="Comic Sans MS"/>
            </a:endParaRPr>
          </a:p>
        </p:txBody>
      </p:sp>
      <p:pic>
        <p:nvPicPr>
          <p:cNvPr id="216" name="Google Shape;216;p32"/>
          <p:cNvPicPr preferRelativeResize="0"/>
          <p:nvPr/>
        </p:nvPicPr>
        <p:blipFill>
          <a:blip r:embed="rId4">
            <a:alphaModFix/>
          </a:blip>
          <a:stretch>
            <a:fillRect/>
          </a:stretch>
        </p:blipFill>
        <p:spPr>
          <a:xfrm>
            <a:off x="5277850" y="-43700"/>
            <a:ext cx="995250" cy="2267554"/>
          </a:xfrm>
          <a:prstGeom prst="rect">
            <a:avLst/>
          </a:prstGeom>
          <a:noFill/>
          <a:ln>
            <a:noFill/>
          </a:ln>
          <a:effectLst>
            <a:outerShdw blurRad="200025" dist="209550" dir="4800000" algn="bl" rotWithShape="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220"/>
        <p:cNvGrpSpPr/>
        <p:nvPr/>
      </p:nvGrpSpPr>
      <p:grpSpPr>
        <a:xfrm>
          <a:off x="0" y="0"/>
          <a:ext cx="0" cy="0"/>
          <a:chOff x="0" y="0"/>
          <a:chExt cx="0" cy="0"/>
        </a:xfrm>
      </p:grpSpPr>
      <p:sp>
        <p:nvSpPr>
          <p:cNvPr id="221" name="Google Shape;221;p33"/>
          <p:cNvSpPr txBox="1">
            <a:spLocks noGrp="1"/>
          </p:cNvSpPr>
          <p:nvPr>
            <p:ph type="body" idx="1"/>
          </p:nvPr>
        </p:nvSpPr>
        <p:spPr>
          <a:xfrm>
            <a:off x="50375" y="2053025"/>
            <a:ext cx="6043200" cy="15834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it" sz="1100" dirty="0">
                <a:solidFill>
                  <a:srgbClr val="FFFFFF"/>
                </a:solidFill>
                <a:latin typeface="Courier New"/>
                <a:ea typeface="Courier New"/>
                <a:cs typeface="Courier New"/>
                <a:sym typeface="Courier New"/>
              </a:rPr>
              <a:t>Ci sono altre scene che coinvolgono la Vergine ed una delle più importanti e rappresentative è proprio l’Annunciazione.</a:t>
            </a:r>
            <a:endParaRPr sz="1100" dirty="0">
              <a:solidFill>
                <a:srgbClr val="FFFFFF"/>
              </a:solidFill>
              <a:latin typeface="Courier New"/>
              <a:ea typeface="Courier New"/>
              <a:cs typeface="Courier New"/>
              <a:sym typeface="Courier New"/>
            </a:endParaRPr>
          </a:p>
          <a:p>
            <a:pPr marL="0" lvl="0" indent="0" algn="just" rtl="0">
              <a:spcBef>
                <a:spcPts val="0"/>
              </a:spcBef>
              <a:spcAft>
                <a:spcPts val="0"/>
              </a:spcAft>
              <a:buNone/>
            </a:pPr>
            <a:r>
              <a:rPr lang="it" sz="1100" dirty="0">
                <a:solidFill>
                  <a:srgbClr val="FFFFFF"/>
                </a:solidFill>
                <a:latin typeface="Courier New"/>
                <a:ea typeface="Courier New"/>
                <a:cs typeface="Courier New"/>
                <a:sym typeface="Courier New"/>
              </a:rPr>
              <a:t>L’iconografia dell’Annunciazione si ispira ai testi dei vangeli canonici di Matteo e soprattutto di Luca (1,26-38), ma anche ai vangeli apocrifi, tra cui il Vangelo dello Pseudo Matteo ed il Protovangelo di Giacomo (11,1-3). Questi apocrifi furono divulgati in </a:t>
            </a:r>
            <a:r>
              <a:rPr lang="it-IT" sz="1100" dirty="0">
                <a:solidFill>
                  <a:srgbClr val="FFFFFF"/>
                </a:solidFill>
                <a:latin typeface="Courier New"/>
                <a:ea typeface="Courier New"/>
                <a:cs typeface="Courier New"/>
                <a:sym typeface="Courier New"/>
              </a:rPr>
              <a:t>O</a:t>
            </a:r>
            <a:r>
              <a:rPr lang="it" sz="1100" dirty="0">
                <a:solidFill>
                  <a:srgbClr val="FFFFFF"/>
                </a:solidFill>
                <a:latin typeface="Courier New"/>
                <a:ea typeface="Courier New"/>
                <a:cs typeface="Courier New"/>
                <a:sym typeface="Courier New"/>
              </a:rPr>
              <a:t>ccidente da Vincent de Beauvais (1250 circa) in Speculum Historiae e da Giacomo da Varagine (1260 circa) nella Legenda Aurea. A tali fonti apocrife va aggiunto il Vangelo armeno dell’infanzia che ebbe una grande influenza sull’iconografia bizantina.</a:t>
            </a:r>
            <a:endParaRPr sz="1100" dirty="0">
              <a:solidFill>
                <a:srgbClr val="FFFFFF"/>
              </a:solidFill>
              <a:latin typeface="Courier New"/>
              <a:ea typeface="Courier New"/>
              <a:cs typeface="Courier New"/>
              <a:sym typeface="Courier New"/>
            </a:endParaRPr>
          </a:p>
          <a:p>
            <a:pPr marL="0" lvl="0" indent="0" algn="just" rtl="0">
              <a:spcBef>
                <a:spcPts val="0"/>
              </a:spcBef>
              <a:spcAft>
                <a:spcPts val="0"/>
              </a:spcAft>
              <a:buNone/>
            </a:pPr>
            <a:endParaRPr sz="1100" dirty="0">
              <a:solidFill>
                <a:srgbClr val="FFFFFF"/>
              </a:solidFill>
              <a:latin typeface="Courier New"/>
              <a:ea typeface="Courier New"/>
              <a:cs typeface="Courier New"/>
              <a:sym typeface="Courier New"/>
            </a:endParaRPr>
          </a:p>
          <a:p>
            <a:pPr marL="0" lvl="0" indent="0" algn="just" rtl="0">
              <a:spcBef>
                <a:spcPts val="0"/>
              </a:spcBef>
              <a:spcAft>
                <a:spcPts val="0"/>
              </a:spcAft>
              <a:buNone/>
            </a:pPr>
            <a:r>
              <a:rPr lang="it" sz="1100" dirty="0">
                <a:solidFill>
                  <a:srgbClr val="FFFFFF"/>
                </a:solidFill>
                <a:latin typeface="Courier New"/>
                <a:ea typeface="Courier New"/>
                <a:cs typeface="Courier New"/>
                <a:sym typeface="Courier New"/>
              </a:rPr>
              <a:t>Secondo i vangeli apocrifi ci sarebbero state due </a:t>
            </a:r>
            <a:r>
              <a:rPr lang="it-IT" sz="1100" dirty="0">
                <a:solidFill>
                  <a:srgbClr val="FFFFFF"/>
                </a:solidFill>
                <a:latin typeface="Courier New"/>
                <a:ea typeface="Courier New"/>
                <a:cs typeface="Courier New"/>
                <a:sym typeface="Courier New"/>
              </a:rPr>
              <a:t>A</a:t>
            </a:r>
            <a:r>
              <a:rPr lang="it" sz="1100" dirty="0">
                <a:solidFill>
                  <a:srgbClr val="FFFFFF"/>
                </a:solidFill>
                <a:latin typeface="Courier New"/>
                <a:ea typeface="Courier New"/>
                <a:cs typeface="Courier New"/>
                <a:sym typeface="Courier New"/>
              </a:rPr>
              <a:t>nnunciazioni, non una. Il Vangelo armeno (5,2-9), ad esempio, dice che la Vergine fu salutata dapprima da un angelo invisibile mentre usciva di casa con una brocca per andare ad attingere l’acqua alla fontana.</a:t>
            </a:r>
            <a:endParaRPr sz="1100" dirty="0">
              <a:solidFill>
                <a:srgbClr val="FFFFFF"/>
              </a:solidFill>
              <a:latin typeface="Courier New"/>
              <a:ea typeface="Courier New"/>
              <a:cs typeface="Courier New"/>
              <a:sym typeface="Courier New"/>
            </a:endParaRPr>
          </a:p>
          <a:p>
            <a:pPr marL="0" lvl="0" indent="0" algn="just" rtl="0">
              <a:spcBef>
                <a:spcPts val="0"/>
              </a:spcBef>
              <a:spcAft>
                <a:spcPts val="0"/>
              </a:spcAft>
              <a:buNone/>
            </a:pPr>
            <a:endParaRPr sz="1100" dirty="0">
              <a:solidFill>
                <a:srgbClr val="FFFFFF"/>
              </a:solidFill>
              <a:latin typeface="Courier New"/>
              <a:ea typeface="Courier New"/>
              <a:cs typeface="Courier New"/>
              <a:sym typeface="Courier New"/>
            </a:endParaRPr>
          </a:p>
          <a:p>
            <a:pPr marL="0" lvl="0" indent="0" algn="just" rtl="0">
              <a:spcBef>
                <a:spcPts val="0"/>
              </a:spcBef>
              <a:spcAft>
                <a:spcPts val="0"/>
              </a:spcAft>
              <a:buNone/>
            </a:pPr>
            <a:r>
              <a:rPr lang="it" sz="1100" dirty="0">
                <a:solidFill>
                  <a:srgbClr val="FFFFFF"/>
                </a:solidFill>
                <a:latin typeface="Courier New"/>
                <a:ea typeface="Courier New"/>
                <a:cs typeface="Courier New"/>
                <a:sym typeface="Courier New"/>
              </a:rPr>
              <a:t>Temendo uno stratagemma del demonio, Maria inizia a pregare, chiedendo a Dio di liberarla dalle tentazioni del diavolo. Poi, rientrata a casa, si mette a filare la porpora per il velo del tempio. Gabriele entra allora dalla porta chiusa e le compare, questa volta, come un essere in carne ed ossa, annunciandole che darà alla luce il messia. In quel momento, il Verbo di Dio penetra in lei attraverso il suo orecchio, dando inizio al concepimento.</a:t>
            </a:r>
            <a:endParaRPr sz="1100" dirty="0">
              <a:solidFill>
                <a:srgbClr val="FFFFFF"/>
              </a:solidFill>
              <a:latin typeface="Courier New"/>
              <a:ea typeface="Courier New"/>
              <a:cs typeface="Courier New"/>
              <a:sym typeface="Courier New"/>
            </a:endParaRPr>
          </a:p>
        </p:txBody>
      </p:sp>
      <p:sp>
        <p:nvSpPr>
          <p:cNvPr id="222" name="Google Shape;222;p33"/>
          <p:cNvSpPr/>
          <p:nvPr/>
        </p:nvSpPr>
        <p:spPr>
          <a:xfrm>
            <a:off x="214175" y="79499"/>
            <a:ext cx="5114971" cy="510201"/>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L'ANNUNCIAZIONE</a:t>
            </a:r>
          </a:p>
        </p:txBody>
      </p:sp>
      <p:pic>
        <p:nvPicPr>
          <p:cNvPr id="223" name="Google Shape;223;p33"/>
          <p:cNvPicPr preferRelativeResize="0"/>
          <p:nvPr/>
        </p:nvPicPr>
        <p:blipFill>
          <a:blip r:embed="rId3">
            <a:alphaModFix/>
          </a:blip>
          <a:stretch>
            <a:fillRect/>
          </a:stretch>
        </p:blipFill>
        <p:spPr>
          <a:xfrm>
            <a:off x="6398375" y="221475"/>
            <a:ext cx="2745625" cy="1198923"/>
          </a:xfrm>
          <a:prstGeom prst="rect">
            <a:avLst/>
          </a:prstGeom>
          <a:noFill/>
          <a:ln>
            <a:noFill/>
          </a:ln>
        </p:spPr>
      </p:pic>
      <p:pic>
        <p:nvPicPr>
          <p:cNvPr id="224" name="Google Shape;224;p33"/>
          <p:cNvPicPr preferRelativeResize="0"/>
          <p:nvPr/>
        </p:nvPicPr>
        <p:blipFill>
          <a:blip r:embed="rId4">
            <a:alphaModFix/>
          </a:blip>
          <a:stretch>
            <a:fillRect/>
          </a:stretch>
        </p:blipFill>
        <p:spPr>
          <a:xfrm>
            <a:off x="7053600" y="2238924"/>
            <a:ext cx="2021249" cy="2300351"/>
          </a:xfrm>
          <a:prstGeom prst="rect">
            <a:avLst/>
          </a:prstGeom>
          <a:noFill/>
          <a:ln>
            <a:noFill/>
          </a:ln>
        </p:spPr>
      </p:pic>
      <p:sp>
        <p:nvSpPr>
          <p:cNvPr id="225" name="Google Shape;225;p33"/>
          <p:cNvSpPr txBox="1"/>
          <p:nvPr/>
        </p:nvSpPr>
        <p:spPr>
          <a:xfrm>
            <a:off x="6552250" y="1420400"/>
            <a:ext cx="1932900" cy="29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latin typeface="Source Code Pro"/>
                <a:ea typeface="Source Code Pro"/>
                <a:cs typeface="Source Code Pro"/>
                <a:sym typeface="Source Code Pro"/>
              </a:rPr>
              <a:t>Annuncizione del Rinascimento</a:t>
            </a:r>
            <a:endParaRPr>
              <a:latin typeface="Source Code Pro"/>
              <a:ea typeface="Source Code Pro"/>
              <a:cs typeface="Source Code Pro"/>
              <a:sym typeface="Source Code Pro"/>
            </a:endParaRPr>
          </a:p>
        </p:txBody>
      </p:sp>
      <p:sp>
        <p:nvSpPr>
          <p:cNvPr id="226" name="Google Shape;226;p33"/>
          <p:cNvSpPr txBox="1"/>
          <p:nvPr/>
        </p:nvSpPr>
        <p:spPr>
          <a:xfrm>
            <a:off x="7053600" y="4539275"/>
            <a:ext cx="1670700" cy="29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latin typeface="Source Code Pro"/>
                <a:ea typeface="Source Code Pro"/>
                <a:cs typeface="Source Code Pro"/>
                <a:sym typeface="Source Code Pro"/>
              </a:rPr>
              <a:t>Annunciazione Medioevo</a:t>
            </a:r>
            <a:endParaRPr>
              <a:latin typeface="Source Code Pro"/>
              <a:ea typeface="Source Code Pro"/>
              <a:cs typeface="Source Code Pro"/>
              <a:sym typeface="Source Code Pr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30"/>
        <p:cNvGrpSpPr/>
        <p:nvPr/>
      </p:nvGrpSpPr>
      <p:grpSpPr>
        <a:xfrm>
          <a:off x="0" y="0"/>
          <a:ext cx="0" cy="0"/>
          <a:chOff x="0" y="0"/>
          <a:chExt cx="0" cy="0"/>
        </a:xfrm>
      </p:grpSpPr>
      <p:sp>
        <p:nvSpPr>
          <p:cNvPr id="231" name="Google Shape;231;p34"/>
          <p:cNvSpPr txBox="1">
            <a:spLocks noGrp="1"/>
          </p:cNvSpPr>
          <p:nvPr>
            <p:ph type="body" idx="1"/>
          </p:nvPr>
        </p:nvSpPr>
        <p:spPr>
          <a:xfrm>
            <a:off x="1190325" y="0"/>
            <a:ext cx="3480529" cy="598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it" sz="2700" dirty="0">
                <a:latin typeface="Courier New"/>
                <a:ea typeface="Courier New"/>
                <a:cs typeface="Courier New"/>
                <a:sym typeface="Courier New"/>
              </a:rPr>
              <a:t>Opera e Autore </a:t>
            </a:r>
            <a:endParaRPr sz="2700" dirty="0">
              <a:latin typeface="Courier New"/>
              <a:ea typeface="Courier New"/>
              <a:cs typeface="Courier New"/>
              <a:sym typeface="Courier New"/>
            </a:endParaRPr>
          </a:p>
        </p:txBody>
      </p:sp>
      <p:sp>
        <p:nvSpPr>
          <p:cNvPr id="232" name="Google Shape;232;p34"/>
          <p:cNvSpPr/>
          <p:nvPr/>
        </p:nvSpPr>
        <p:spPr>
          <a:xfrm>
            <a:off x="0" y="0"/>
            <a:ext cx="9144000" cy="5143500"/>
          </a:xfrm>
          <a:prstGeom prst="rtTriangle">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4"/>
          <p:cNvSpPr txBox="1"/>
          <p:nvPr/>
        </p:nvSpPr>
        <p:spPr>
          <a:xfrm>
            <a:off x="0" y="808100"/>
            <a:ext cx="4616100" cy="895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it" sz="1000" dirty="0">
                <a:highlight>
                  <a:srgbClr val="FFFFFF"/>
                </a:highlight>
                <a:latin typeface="Source Code Pro"/>
                <a:ea typeface="Source Code Pro"/>
                <a:cs typeface="Source Code Pro"/>
                <a:sym typeface="Source Code Pro"/>
              </a:rPr>
              <a:t>Come </a:t>
            </a:r>
            <a:r>
              <a:rPr lang="it-IT" sz="1000" dirty="0">
                <a:highlight>
                  <a:srgbClr val="FFFFFF"/>
                </a:highlight>
                <a:latin typeface="Source Code Pro"/>
                <a:ea typeface="Source Code Pro"/>
                <a:cs typeface="Source Code Pro"/>
                <a:sym typeface="Source Code Pro"/>
              </a:rPr>
              <a:t>o</a:t>
            </a:r>
            <a:r>
              <a:rPr lang="it" sz="1000" dirty="0">
                <a:highlight>
                  <a:srgbClr val="FFFFFF"/>
                </a:highlight>
                <a:latin typeface="Source Code Pro"/>
                <a:ea typeface="Source Code Pro"/>
                <a:cs typeface="Source Code Pro"/>
                <a:sym typeface="Source Code Pro"/>
              </a:rPr>
              <a:t>pera abbiamo scelto di rappresentare «Annunciazione e Santi» di Filippo Lippi, un’opera straordinaria in cui si fondono i due stili dell’iconografia della Vergine (Annunciazione e Santi). L'Annunciazione e santi è un dipinto a olio su tavola (114x122 cm) </a:t>
            </a:r>
            <a:r>
              <a:rPr lang="it-IT" sz="1000" dirty="0">
                <a:highlight>
                  <a:srgbClr val="FFFFFF"/>
                </a:highlight>
                <a:latin typeface="Source Code Pro"/>
                <a:ea typeface="Source Code Pro"/>
                <a:cs typeface="Source Code Pro"/>
                <a:sym typeface="Source Code Pro"/>
              </a:rPr>
              <a:t>p</a:t>
            </a:r>
            <a:r>
              <a:rPr lang="it" sz="1000" dirty="0">
                <a:highlight>
                  <a:srgbClr val="FFFFFF"/>
                </a:highlight>
                <a:latin typeface="Source Code Pro"/>
                <a:ea typeface="Source Code Pro"/>
                <a:cs typeface="Source Code Pro"/>
                <a:sym typeface="Source Code Pro"/>
              </a:rPr>
              <a:t>roveniente dal deposito allestito dalle truppe repubblicane francesi a Roma nella chiesa di San Luigi dei Francesi, </a:t>
            </a:r>
            <a:r>
              <a:rPr lang="it-IT" sz="1000" dirty="0">
                <a:highlight>
                  <a:srgbClr val="FFFFFF"/>
                </a:highlight>
                <a:latin typeface="Source Code Pro"/>
                <a:ea typeface="Source Code Pro"/>
                <a:cs typeface="Source Code Pro"/>
                <a:sym typeface="Source Code Pro"/>
              </a:rPr>
              <a:t>giunto</a:t>
            </a:r>
            <a:r>
              <a:rPr lang="it" sz="1000" dirty="0">
                <a:highlight>
                  <a:srgbClr val="FFFFFF"/>
                </a:highlight>
                <a:latin typeface="Source Code Pro"/>
                <a:ea typeface="Source Code Pro"/>
                <a:cs typeface="Source Code Pro"/>
                <a:sym typeface="Source Code Pro"/>
              </a:rPr>
              <a:t> nelle Galleria Francavilla a Napoli nel 1801. Inizialmente venne attribuito al Ghirlandaio, ma ben presto fu riconosciuta come opera giovanile di Filippino Lippi, </a:t>
            </a:r>
            <a:r>
              <a:rPr lang="it-IT" sz="1000" dirty="0">
                <a:highlight>
                  <a:srgbClr val="FFFFFF"/>
                </a:highlight>
                <a:latin typeface="Source Code Pro"/>
                <a:ea typeface="Source Code Pro"/>
                <a:cs typeface="Source Code Pro"/>
                <a:sym typeface="Source Code Pro"/>
              </a:rPr>
              <a:t>intorno a</a:t>
            </a:r>
            <a:r>
              <a:rPr lang="it" sz="1000" dirty="0">
                <a:highlight>
                  <a:srgbClr val="FFFFFF"/>
                </a:highlight>
                <a:latin typeface="Source Code Pro"/>
                <a:ea typeface="Source Code Pro"/>
                <a:cs typeface="Source Code Pro"/>
                <a:sym typeface="Source Code Pro"/>
              </a:rPr>
              <a:t>l 1485. Filippo Lippi, detto Filippino Lippi per distinguerlo dal padre (Prato, 1457 – Firenze, 1504), è stato un pittore italiano.</a:t>
            </a:r>
            <a:endParaRPr sz="1000" dirty="0">
              <a:highlight>
                <a:srgbClr val="FFFFFF"/>
              </a:highlight>
              <a:latin typeface="Source Code Pro"/>
              <a:ea typeface="Source Code Pro"/>
              <a:cs typeface="Source Code Pro"/>
              <a:sym typeface="Source Code Pro"/>
            </a:endParaRPr>
          </a:p>
          <a:p>
            <a:pPr marL="0" lvl="0" indent="0" algn="just" rtl="0">
              <a:spcBef>
                <a:spcPts val="0"/>
              </a:spcBef>
              <a:spcAft>
                <a:spcPts val="0"/>
              </a:spcAft>
              <a:buNone/>
            </a:pPr>
            <a:r>
              <a:rPr lang="it" sz="1000" dirty="0">
                <a:highlight>
                  <a:srgbClr val="FFFFFF"/>
                </a:highlight>
                <a:latin typeface="Source Code Pro"/>
                <a:ea typeface="Source Code Pro"/>
                <a:cs typeface="Source Code Pro"/>
                <a:sym typeface="Source Code Pro"/>
              </a:rPr>
              <a:t>Riprese lo stile lineare del suo maestro Sandro Botticelli, ma lo usò per creare opere in cui risaltasse il carattere irreale della scena con figure allungate e scene ricche di dettagli fantasiosi. Dopo un viaggio a Roma compiuto tra il 1488 e il 1492, dove studiò sia i monumenti antichi sia gli affreschi di Melozzo da Forlì e di Pinturicchio, riportò a Firenze il gusto per la decorazione a grottesche, che nei suoi dipinti divenne decorazione "animata", misteriosa, fantastica e inquietante, legandosi al clima di crisi politica e culturale della Firenze di Girolamo Savonarola.</a:t>
            </a:r>
            <a:endParaRPr sz="1000" dirty="0">
              <a:highlight>
                <a:srgbClr val="FFFFFF"/>
              </a:highlight>
              <a:latin typeface="Source Code Pro"/>
              <a:ea typeface="Source Code Pro"/>
              <a:cs typeface="Source Code Pro"/>
              <a:sym typeface="Source Code Pro"/>
            </a:endParaRPr>
          </a:p>
          <a:p>
            <a:pPr marL="0" lvl="0" indent="0" algn="l" rtl="0">
              <a:spcBef>
                <a:spcPts val="0"/>
              </a:spcBef>
              <a:spcAft>
                <a:spcPts val="0"/>
              </a:spcAft>
              <a:buNone/>
            </a:pPr>
            <a:endParaRPr sz="1100" dirty="0">
              <a:highlight>
                <a:srgbClr val="FFFFFF"/>
              </a:highlight>
              <a:latin typeface="Source Code Pro"/>
              <a:ea typeface="Source Code Pro"/>
              <a:cs typeface="Source Code Pro"/>
              <a:sym typeface="Source Code Pro"/>
            </a:endParaRPr>
          </a:p>
        </p:txBody>
      </p:sp>
      <p:sp>
        <p:nvSpPr>
          <p:cNvPr id="234" name="Google Shape;234;p34"/>
          <p:cNvSpPr txBox="1"/>
          <p:nvPr/>
        </p:nvSpPr>
        <p:spPr>
          <a:xfrm>
            <a:off x="5399902" y="-447725"/>
            <a:ext cx="3481564" cy="113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dirty="0">
              <a:latin typeface="Source Code Pro"/>
              <a:ea typeface="Source Code Pro"/>
              <a:cs typeface="Source Code Pro"/>
              <a:sym typeface="Source Code Pro"/>
            </a:endParaRPr>
          </a:p>
          <a:p>
            <a:pPr marL="0" lvl="0" indent="0" algn="l" rtl="0">
              <a:spcBef>
                <a:spcPts val="0"/>
              </a:spcBef>
              <a:spcAft>
                <a:spcPts val="0"/>
              </a:spcAft>
              <a:buNone/>
            </a:pPr>
            <a:endParaRPr sz="1000" dirty="0">
              <a:latin typeface="Source Code Pro"/>
              <a:ea typeface="Source Code Pro"/>
              <a:cs typeface="Source Code Pro"/>
              <a:sym typeface="Source Code Pro"/>
            </a:endParaRPr>
          </a:p>
          <a:p>
            <a:pPr marL="0" lvl="0" indent="0" algn="l" rtl="0">
              <a:spcBef>
                <a:spcPts val="0"/>
              </a:spcBef>
              <a:spcAft>
                <a:spcPts val="0"/>
              </a:spcAft>
              <a:buNone/>
            </a:pPr>
            <a:endParaRPr sz="1000" dirty="0">
              <a:latin typeface="Source Code Pro"/>
              <a:ea typeface="Source Code Pro"/>
              <a:cs typeface="Source Code Pro"/>
              <a:sym typeface="Source Code Pro"/>
            </a:endParaRPr>
          </a:p>
          <a:p>
            <a:pPr marL="0" lvl="0" indent="0" algn="just" rtl="0">
              <a:spcBef>
                <a:spcPts val="0"/>
              </a:spcBef>
              <a:spcAft>
                <a:spcPts val="0"/>
              </a:spcAft>
              <a:buNone/>
            </a:pPr>
            <a:r>
              <a:rPr lang="it" sz="1000" dirty="0">
                <a:latin typeface="Source Code Pro"/>
                <a:ea typeface="Source Code Pro"/>
                <a:cs typeface="Source Code Pro"/>
                <a:sym typeface="Source Code Pro"/>
              </a:rPr>
              <a:t>La pittura di Filippino è tra le più rappresentative dell'evoluzione a Firenze avvenuta alla fine del XV secolo: dall'età dell'equilibrio e della purezza lineare l'arte venne traghettata all'esasperazione espressiva e alle tensioni appassionate, che sfociarono poi nel manierismo. Fu uno dei primi pittori in assoluto a usare, sebbene relegata a dettagli secondari, una pennellata visibile e pastosa, "impressionistica". Il suo esempio venne ripreso e sviluppato da alcuni artisti fiorentini come Rosso Fiorentino, ed è possibile tracciare una linea ideale che lega lo sviluppo di questa tecnica, attraverso Parmigianino, il tardo Tiziano, Rubens, Rembrandt, Fragonard, fino ad arrivare agli impressionisti.</a:t>
            </a:r>
            <a:endParaRPr sz="1000" dirty="0">
              <a:latin typeface="Source Code Pro"/>
              <a:ea typeface="Source Code Pro"/>
              <a:cs typeface="Source Code Pro"/>
              <a:sym typeface="Source Code Pro"/>
            </a:endParaRPr>
          </a:p>
        </p:txBody>
      </p:sp>
      <p:pic>
        <p:nvPicPr>
          <p:cNvPr id="235" name="Google Shape;235;p34"/>
          <p:cNvPicPr preferRelativeResize="0"/>
          <p:nvPr/>
        </p:nvPicPr>
        <p:blipFill>
          <a:blip r:embed="rId3">
            <a:alphaModFix/>
          </a:blip>
          <a:stretch>
            <a:fillRect/>
          </a:stretch>
        </p:blipFill>
        <p:spPr>
          <a:xfrm>
            <a:off x="7597575" y="3013675"/>
            <a:ext cx="1546425" cy="2129825"/>
          </a:xfrm>
          <a:prstGeom prst="rect">
            <a:avLst/>
          </a:prstGeom>
          <a:noFill/>
          <a:ln>
            <a:noFill/>
          </a:ln>
        </p:spPr>
      </p:pic>
      <p:pic>
        <p:nvPicPr>
          <p:cNvPr id="236" name="Google Shape;236;p34"/>
          <p:cNvPicPr preferRelativeResize="0"/>
          <p:nvPr/>
        </p:nvPicPr>
        <p:blipFill>
          <a:blip r:embed="rId4">
            <a:alphaModFix/>
          </a:blip>
          <a:stretch>
            <a:fillRect/>
          </a:stretch>
        </p:blipFill>
        <p:spPr>
          <a:xfrm>
            <a:off x="4975250" y="3057425"/>
            <a:ext cx="2210350" cy="2042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240"/>
        <p:cNvGrpSpPr/>
        <p:nvPr/>
      </p:nvGrpSpPr>
      <p:grpSpPr>
        <a:xfrm>
          <a:off x="0" y="0"/>
          <a:ext cx="0" cy="0"/>
          <a:chOff x="0" y="0"/>
          <a:chExt cx="0" cy="0"/>
        </a:xfrm>
      </p:grpSpPr>
      <p:sp>
        <p:nvSpPr>
          <p:cNvPr id="241" name="Google Shape;241;p35"/>
          <p:cNvSpPr txBox="1">
            <a:spLocks noGrp="1"/>
          </p:cNvSpPr>
          <p:nvPr>
            <p:ph type="body" idx="1"/>
          </p:nvPr>
        </p:nvSpPr>
        <p:spPr>
          <a:xfrm>
            <a:off x="163775" y="404075"/>
            <a:ext cx="5689500" cy="406500"/>
          </a:xfrm>
          <a:prstGeom prst="rect">
            <a:avLst/>
          </a:prstGeom>
        </p:spPr>
        <p:txBody>
          <a:bodyPr spcFirstLastPara="1" wrap="square" lIns="91425" tIns="91425" rIns="91425" bIns="91425" anchor="ctr" anchorCtr="0">
            <a:noAutofit/>
          </a:bodyPr>
          <a:lstStyle/>
          <a:p>
            <a:pPr marL="0" lvl="0" indent="0" algn="l" rtl="0">
              <a:lnSpc>
                <a:spcPct val="130000"/>
              </a:lnSpc>
              <a:spcBef>
                <a:spcPts val="0"/>
              </a:spcBef>
              <a:spcAft>
                <a:spcPts val="0"/>
              </a:spcAft>
              <a:buNone/>
            </a:pPr>
            <a:r>
              <a:rPr lang="it" sz="4150" b="0">
                <a:solidFill>
                  <a:srgbClr val="000000"/>
                </a:solidFill>
                <a:latin typeface="Georgia"/>
                <a:ea typeface="Georgia"/>
                <a:cs typeface="Georgia"/>
                <a:sym typeface="Georgia"/>
              </a:rPr>
              <a:t>Annunciazione e santi</a:t>
            </a:r>
            <a:endParaRPr sz="4150" b="0">
              <a:solidFill>
                <a:srgbClr val="000000"/>
              </a:solidFill>
              <a:latin typeface="Georgia"/>
              <a:ea typeface="Georgia"/>
              <a:cs typeface="Georgia"/>
              <a:sym typeface="Georgia"/>
            </a:endParaRPr>
          </a:p>
          <a:p>
            <a:pPr marL="0" lvl="0" indent="0" algn="l" rtl="0">
              <a:spcBef>
                <a:spcPts val="600"/>
              </a:spcBef>
              <a:spcAft>
                <a:spcPts val="0"/>
              </a:spcAft>
              <a:buNone/>
            </a:pPr>
            <a:endParaRPr/>
          </a:p>
        </p:txBody>
      </p:sp>
      <p:sp>
        <p:nvSpPr>
          <p:cNvPr id="242" name="Google Shape;242;p35"/>
          <p:cNvSpPr txBox="1"/>
          <p:nvPr/>
        </p:nvSpPr>
        <p:spPr>
          <a:xfrm>
            <a:off x="65525" y="338525"/>
            <a:ext cx="2413500" cy="4065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1700"/>
              </a:spcBef>
              <a:spcAft>
                <a:spcPts val="0"/>
              </a:spcAft>
              <a:buNone/>
            </a:pPr>
            <a:r>
              <a:rPr lang="it" sz="1700">
                <a:highlight>
                  <a:srgbClr val="FFFFFF"/>
                </a:highlight>
                <a:latin typeface="Georgia"/>
                <a:ea typeface="Georgia"/>
                <a:cs typeface="Georgia"/>
                <a:sym typeface="Georgia"/>
              </a:rPr>
              <a:t>Descrizione e stile</a:t>
            </a:r>
            <a:endParaRPr sz="1700">
              <a:highlight>
                <a:srgbClr val="FFFFFF"/>
              </a:highlight>
              <a:latin typeface="Georgia"/>
              <a:ea typeface="Georgia"/>
              <a:cs typeface="Georgia"/>
              <a:sym typeface="Georgia"/>
            </a:endParaRPr>
          </a:p>
          <a:p>
            <a:pPr marL="0" lvl="0" indent="0" algn="l" rtl="0">
              <a:spcBef>
                <a:spcPts val="400"/>
              </a:spcBef>
              <a:spcAft>
                <a:spcPts val="0"/>
              </a:spcAft>
              <a:buNone/>
            </a:pPr>
            <a:endParaRPr>
              <a:latin typeface="Source Code Pro"/>
              <a:ea typeface="Source Code Pro"/>
              <a:cs typeface="Source Code Pro"/>
              <a:sym typeface="Source Code Pro"/>
            </a:endParaRPr>
          </a:p>
        </p:txBody>
      </p:sp>
      <p:sp>
        <p:nvSpPr>
          <p:cNvPr id="243" name="Google Shape;243;p35"/>
          <p:cNvSpPr txBox="1"/>
          <p:nvPr/>
        </p:nvSpPr>
        <p:spPr>
          <a:xfrm>
            <a:off x="0" y="950100"/>
            <a:ext cx="5986849" cy="3243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it" sz="1000" dirty="0">
                <a:latin typeface="Source Code Pro"/>
                <a:ea typeface="Source Code Pro"/>
                <a:cs typeface="Source Code Pro"/>
                <a:sym typeface="Source Code Pro"/>
              </a:rPr>
              <a:t>La scena dell’Annunciazione è ambientata in un luogo aperto, il giardino adiacente alla casa della Vergine, di cui viene accennato il portico e il recinto sullo sfondo. </a:t>
            </a:r>
            <a:r>
              <a:rPr lang="it-IT" sz="1000" dirty="0">
                <a:latin typeface="Source Code Pro"/>
                <a:ea typeface="Source Code Pro"/>
                <a:cs typeface="Source Code Pro"/>
                <a:sym typeface="Source Code Pro"/>
              </a:rPr>
              <a:t>I</a:t>
            </a:r>
            <a:r>
              <a:rPr lang="it" sz="1000" dirty="0">
                <a:latin typeface="Source Code Pro"/>
                <a:ea typeface="Source Code Pro"/>
                <a:cs typeface="Source Code Pro"/>
                <a:sym typeface="Source Code Pro"/>
              </a:rPr>
              <a:t>n primo piano, oltre ai due personaggi principali – l’Angelo Gabriele inginocchiato di fronte a Maria che le porge il giglio bianco, simbolo della purezza – giganteggiano le figure di san Giovanni Battista e sant’Andrea, che presenziano l’evento senza prendere attivamente parte alla scena.</a:t>
            </a:r>
            <a:endParaRPr sz="1000" dirty="0">
              <a:latin typeface="Source Code Pro"/>
              <a:ea typeface="Source Code Pro"/>
              <a:cs typeface="Source Code Pro"/>
              <a:sym typeface="Source Code Pro"/>
            </a:endParaRPr>
          </a:p>
          <a:p>
            <a:pPr marL="0" lvl="0" indent="0" algn="just" rtl="0">
              <a:spcBef>
                <a:spcPts val="0"/>
              </a:spcBef>
              <a:spcAft>
                <a:spcPts val="0"/>
              </a:spcAft>
              <a:buNone/>
            </a:pPr>
            <a:endParaRPr sz="1000" dirty="0">
              <a:latin typeface="Source Code Pro"/>
              <a:ea typeface="Source Code Pro"/>
              <a:cs typeface="Source Code Pro"/>
              <a:sym typeface="Source Code Pro"/>
            </a:endParaRPr>
          </a:p>
          <a:p>
            <a:pPr marL="0" lvl="0" indent="0" algn="just" rtl="0">
              <a:spcBef>
                <a:spcPts val="0"/>
              </a:spcBef>
              <a:spcAft>
                <a:spcPts val="0"/>
              </a:spcAft>
              <a:buNone/>
            </a:pPr>
            <a:r>
              <a:rPr lang="it" sz="1000" dirty="0">
                <a:latin typeface="Source Code Pro"/>
                <a:ea typeface="Source Code Pro"/>
                <a:cs typeface="Source Code Pro"/>
                <a:sym typeface="Source Code Pro"/>
              </a:rPr>
              <a:t>Sullo sfondo appare, in lontananza, una rara veduta di Firenze, che lega la presente composizione a una committenza locale – ma non necessariamente fiorentina – come testimonierebbe la presenza di san Giovanni, patrono della città rappresentata dal giglio.</a:t>
            </a:r>
            <a:endParaRPr sz="1000" dirty="0">
              <a:latin typeface="Source Code Pro"/>
              <a:ea typeface="Source Code Pro"/>
              <a:cs typeface="Source Code Pro"/>
              <a:sym typeface="Source Code Pro"/>
            </a:endParaRPr>
          </a:p>
          <a:p>
            <a:pPr marL="0" lvl="0" indent="0" algn="just" rtl="0">
              <a:spcBef>
                <a:spcPts val="0"/>
              </a:spcBef>
              <a:spcAft>
                <a:spcPts val="0"/>
              </a:spcAft>
              <a:buNone/>
            </a:pPr>
            <a:endParaRPr sz="1000" dirty="0">
              <a:latin typeface="Source Code Pro"/>
              <a:ea typeface="Source Code Pro"/>
              <a:cs typeface="Source Code Pro"/>
              <a:sym typeface="Source Code Pro"/>
            </a:endParaRPr>
          </a:p>
          <a:p>
            <a:pPr marL="0" lvl="0" indent="0" algn="just" rtl="0">
              <a:spcBef>
                <a:spcPts val="0"/>
              </a:spcBef>
              <a:spcAft>
                <a:spcPts val="0"/>
              </a:spcAft>
              <a:buNone/>
            </a:pPr>
            <a:r>
              <a:rPr lang="it" sz="1000" dirty="0">
                <a:latin typeface="Source Code Pro"/>
                <a:ea typeface="Source Code Pro"/>
                <a:cs typeface="Source Code Pro"/>
                <a:sym typeface="Source Code Pro"/>
              </a:rPr>
              <a:t>Nella veduta si riconoscono il campanile di Giotto, Santa Maria del Fiore, la Badia e il Bargello.</a:t>
            </a:r>
            <a:endParaRPr sz="1000" dirty="0">
              <a:latin typeface="Source Code Pro"/>
              <a:ea typeface="Source Code Pro"/>
              <a:cs typeface="Source Code Pro"/>
              <a:sym typeface="Source Code Pro"/>
            </a:endParaRPr>
          </a:p>
          <a:p>
            <a:pPr marL="0" lvl="0" indent="0" algn="just" rtl="0">
              <a:spcBef>
                <a:spcPts val="0"/>
              </a:spcBef>
              <a:spcAft>
                <a:spcPts val="0"/>
              </a:spcAft>
              <a:buNone/>
            </a:pPr>
            <a:endParaRPr sz="1000" dirty="0">
              <a:latin typeface="Source Code Pro"/>
              <a:ea typeface="Source Code Pro"/>
              <a:cs typeface="Source Code Pro"/>
              <a:sym typeface="Source Code Pro"/>
            </a:endParaRPr>
          </a:p>
          <a:p>
            <a:pPr marL="0" lvl="0" indent="0" algn="just" rtl="0">
              <a:spcBef>
                <a:spcPts val="0"/>
              </a:spcBef>
              <a:spcAft>
                <a:spcPts val="0"/>
              </a:spcAft>
              <a:buNone/>
            </a:pPr>
            <a:r>
              <a:rPr lang="it" sz="1000" dirty="0">
                <a:latin typeface="Source Code Pro"/>
                <a:ea typeface="Source Code Pro"/>
                <a:cs typeface="Source Code Pro"/>
                <a:sym typeface="Source Code Pro"/>
              </a:rPr>
              <a:t>La stesura pittorica evidenzia l’influenza del padre Filippo (soprattutto nella scena centrale, tema frequente nelle opere paterne) e del suo maestro, Sandro Botticelli.</a:t>
            </a:r>
            <a:endParaRPr sz="1000" dirty="0">
              <a:latin typeface="Source Code Pro"/>
              <a:ea typeface="Source Code Pro"/>
              <a:cs typeface="Source Code Pro"/>
              <a:sym typeface="Source Code Pro"/>
            </a:endParaRPr>
          </a:p>
          <a:p>
            <a:pPr marL="0" lvl="0" indent="0" algn="just" rtl="0">
              <a:spcBef>
                <a:spcPts val="0"/>
              </a:spcBef>
              <a:spcAft>
                <a:spcPts val="0"/>
              </a:spcAft>
              <a:buNone/>
            </a:pPr>
            <a:endParaRPr sz="1000" dirty="0">
              <a:latin typeface="Source Code Pro"/>
              <a:ea typeface="Source Code Pro"/>
              <a:cs typeface="Source Code Pro"/>
              <a:sym typeface="Source Code Pro"/>
            </a:endParaRPr>
          </a:p>
          <a:p>
            <a:pPr marL="0" lvl="0" indent="0" algn="just" rtl="0">
              <a:spcBef>
                <a:spcPts val="0"/>
              </a:spcBef>
              <a:spcAft>
                <a:spcPts val="0"/>
              </a:spcAft>
              <a:buNone/>
            </a:pPr>
            <a:r>
              <a:rPr lang="it" sz="1000" dirty="0">
                <a:latin typeface="Source Code Pro"/>
                <a:ea typeface="Source Code Pro"/>
                <a:cs typeface="Source Code Pro"/>
                <a:sym typeface="Source Code Pro"/>
              </a:rPr>
              <a:t>La resa minuziosa ed efficace della vegetazione, come nel prato fiorito in primo piano, è una costante nella pittura fiorentina di questo periodo, da sempre legata a un interesse naturalistico, derivante dal Gotico internazionale ed integrato da elementi fiamminghi, è ravvivato in anni recenti dal confronto con nuove opere dei Primitivi fiamminghi e dagli studi di Leonardo da Vinci.</a:t>
            </a:r>
            <a:endParaRPr sz="1000" dirty="0">
              <a:latin typeface="Source Code Pro"/>
              <a:ea typeface="Source Code Pro"/>
              <a:cs typeface="Source Code Pro"/>
              <a:sym typeface="Source Code Pro"/>
            </a:endParaRPr>
          </a:p>
        </p:txBody>
      </p:sp>
      <p:pic>
        <p:nvPicPr>
          <p:cNvPr id="244" name="Google Shape;244;p35"/>
          <p:cNvPicPr preferRelativeResize="0"/>
          <p:nvPr/>
        </p:nvPicPr>
        <p:blipFill>
          <a:blip r:embed="rId3">
            <a:alphaModFix/>
          </a:blip>
          <a:stretch>
            <a:fillRect/>
          </a:stretch>
        </p:blipFill>
        <p:spPr>
          <a:xfrm>
            <a:off x="6170050" y="152400"/>
            <a:ext cx="2973950" cy="4324950"/>
          </a:xfrm>
          <a:prstGeom prst="rect">
            <a:avLst/>
          </a:prstGeom>
          <a:noFill/>
          <a:ln>
            <a:noFill/>
          </a:ln>
          <a:effectLst>
            <a:outerShdw blurRad="200025" dist="114300" dir="5400000" algn="bl" rotWithShape="0">
              <a:srgbClr val="000000">
                <a:alpha val="50000"/>
              </a:srgbClr>
            </a:outerShdw>
            <a:reflection endPos="10000" dist="38100" dir="5400000" fadeDir="5400012" sy="-100000" algn="bl" rotWithShape="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F9000"/>
        </a:solidFill>
        <a:effectLst/>
      </p:bgPr>
    </p:bg>
    <p:spTree>
      <p:nvGrpSpPr>
        <p:cNvPr id="1" name="Shape 248"/>
        <p:cNvGrpSpPr/>
        <p:nvPr/>
      </p:nvGrpSpPr>
      <p:grpSpPr>
        <a:xfrm>
          <a:off x="0" y="0"/>
          <a:ext cx="0" cy="0"/>
          <a:chOff x="0" y="0"/>
          <a:chExt cx="0" cy="0"/>
        </a:xfrm>
      </p:grpSpPr>
      <p:sp>
        <p:nvSpPr>
          <p:cNvPr id="249" name="Google Shape;249;p36"/>
          <p:cNvSpPr txBox="1">
            <a:spLocks noGrp="1"/>
          </p:cNvSpPr>
          <p:nvPr>
            <p:ph type="body" idx="1"/>
          </p:nvPr>
        </p:nvSpPr>
        <p:spPr>
          <a:xfrm>
            <a:off x="0" y="3138550"/>
            <a:ext cx="6363900" cy="9567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it" sz="1000" dirty="0">
                <a:latin typeface="Arial"/>
                <a:ea typeface="Arial"/>
                <a:cs typeface="Arial"/>
                <a:sym typeface="Arial"/>
              </a:rPr>
              <a:t>Il tema iconografico della pietà cominciò a diffondersi nel tardo Medioevo (uno dei più antichi esempi è fornito dalla scultura lignea del sec. XIV conservata nel Provinzialmuseum di Bonn) ed ebbe origine probabilmente in area franco-tedesca come riduzione della più vasta scena del compianto sul Cristo morto (anch'essa comunemente detta Pietà), in cui compaiono anche la Maddalena, le pie donne, Giuseppe d'Arimatea, Nicodemo, ecc. (Pietà di Avignone, Parigi, Louvre; tavola di J. Fouquet, chiesa di Nouans; tavola di S. Botticelli, Monaco, Alte Pinakothek; gruppo in terracotta policroma di G. Mazzoni, Modena, S. Giovanni). Il tema della Madonna seduta con il corpo inerte del figlio sulle ginocchia si diffuse in Italia nel Quattrocento (tavola di Cosmè Tura, Venezia, Museo Correr), permanendo ancora nel Cinquecento (Pietà di Michelangelo in S. Pietro) e oltre. A iniziare dal sec. XVI, tuttavia, il tema subì alcune varianti: il Cristo appare talvolta steso a terra ai piedi della Vergine (tavola di Sebastiano del Piombo, Viterbo, Museo Civico) o con la sola testa poggiata sulle gambe della Madonna, come nei dipinti di Correggio (Parma, Galleria Nazionale), Annibale Carracci (Vienna, Kunsthistorisches Museum), M. Stanzione (Napoli, certosa di S. Martino). Altre raffigurazioni del tema presentano infine la Madonna che sorregge in piedi il corpo del figlio (Michelangelo, Pietà Rondanini, Milano, Museo del Castello) o che lo sostiene lateralmente con San Giovanni, spesso sull'orlo del sepolcro (dipinti di Giovanni Bellini, Milano, Brera, e di P. P. Rubens, Vienna, Kunsthistorisches Museum).</a:t>
            </a:r>
            <a:endParaRPr sz="1000" dirty="0">
              <a:latin typeface="Arial"/>
              <a:ea typeface="Arial"/>
              <a:cs typeface="Arial"/>
              <a:sym typeface="Arial"/>
            </a:endParaRPr>
          </a:p>
        </p:txBody>
      </p:sp>
      <p:sp>
        <p:nvSpPr>
          <p:cNvPr id="250" name="Google Shape;250;p36"/>
          <p:cNvSpPr txBox="1"/>
          <p:nvPr/>
        </p:nvSpPr>
        <p:spPr>
          <a:xfrm>
            <a:off x="0" y="1059250"/>
            <a:ext cx="6290100" cy="10374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it" sz="1300" dirty="0">
                <a:latin typeface="Source Code Pro"/>
                <a:ea typeface="Source Code Pro"/>
                <a:cs typeface="Source Code Pro"/>
                <a:sym typeface="Source Code Pro"/>
              </a:rPr>
              <a:t>Adesso, Signor</a:t>
            </a:r>
            <a:r>
              <a:rPr lang="it-IT" sz="1300" dirty="0">
                <a:latin typeface="Source Code Pro"/>
                <a:ea typeface="Source Code Pro"/>
                <a:cs typeface="Source Code Pro"/>
                <a:sym typeface="Source Code Pro"/>
              </a:rPr>
              <a:t>e</a:t>
            </a:r>
            <a:r>
              <a:rPr lang="it" sz="1300" dirty="0">
                <a:latin typeface="Source Code Pro"/>
                <a:ea typeface="Source Code Pro"/>
                <a:cs typeface="Source Code Pro"/>
                <a:sym typeface="Source Code Pro"/>
              </a:rPr>
              <a:t> </a:t>
            </a:r>
            <a:r>
              <a:rPr lang="it-IT" sz="1300" dirty="0">
                <a:latin typeface="Source Code Pro"/>
                <a:ea typeface="Source Code Pro"/>
                <a:cs typeface="Source Code Pro"/>
                <a:sym typeface="Source Code Pro"/>
              </a:rPr>
              <a:t>e</a:t>
            </a:r>
            <a:r>
              <a:rPr lang="it" sz="1300" dirty="0">
                <a:latin typeface="Source Code Pro"/>
                <a:ea typeface="Source Code Pro"/>
                <a:cs typeface="Source Code Pro"/>
                <a:sym typeface="Source Code Pro"/>
              </a:rPr>
              <a:t> Signor</a:t>
            </a:r>
            <a:r>
              <a:rPr lang="it-IT" sz="1300" dirty="0">
                <a:latin typeface="Source Code Pro"/>
                <a:ea typeface="Source Code Pro"/>
                <a:cs typeface="Source Code Pro"/>
                <a:sym typeface="Source Code Pro"/>
              </a:rPr>
              <a:t>i</a:t>
            </a:r>
            <a:r>
              <a:rPr lang="it" sz="1300" dirty="0">
                <a:latin typeface="Source Code Pro"/>
                <a:ea typeface="Source Code Pro"/>
                <a:cs typeface="Source Code Pro"/>
                <a:sym typeface="Source Code Pro"/>
              </a:rPr>
              <a:t>, per concludere la nostra visita guidata ho scelto un’altra sfumatura dell’iconografia della Vergine, quella che secondo me riesce a trasmettere più emozioni in assoluto, essendo una scena forte: </a:t>
            </a:r>
            <a:r>
              <a:rPr lang="it" sz="1300" b="1" dirty="0">
                <a:solidFill>
                  <a:srgbClr val="A61C00"/>
                </a:solidFill>
                <a:latin typeface="Source Code Pro"/>
                <a:ea typeface="Source Code Pro"/>
                <a:cs typeface="Source Code Pro"/>
                <a:sym typeface="Source Code Pro"/>
              </a:rPr>
              <a:t>La pietà.</a:t>
            </a:r>
            <a:endParaRPr sz="1100" b="1" dirty="0">
              <a:solidFill>
                <a:srgbClr val="A61C00"/>
              </a:solidFill>
              <a:latin typeface="Source Code Pro"/>
              <a:ea typeface="Source Code Pro"/>
              <a:cs typeface="Source Code Pro"/>
              <a:sym typeface="Source Code Pro"/>
            </a:endParaRPr>
          </a:p>
        </p:txBody>
      </p:sp>
      <p:sp>
        <p:nvSpPr>
          <p:cNvPr id="251" name="Google Shape;251;p36"/>
          <p:cNvSpPr/>
          <p:nvPr/>
        </p:nvSpPr>
        <p:spPr>
          <a:xfrm>
            <a:off x="283100" y="171225"/>
            <a:ext cx="4588303" cy="75702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980000"/>
                </a:solidFill>
                <a:latin typeface="Arial"/>
              </a:rPr>
              <a:t>LA PIETA'</a:t>
            </a:r>
          </a:p>
        </p:txBody>
      </p:sp>
      <p:pic>
        <p:nvPicPr>
          <p:cNvPr id="252" name="Google Shape;252;p36"/>
          <p:cNvPicPr preferRelativeResize="0"/>
          <p:nvPr/>
        </p:nvPicPr>
        <p:blipFill>
          <a:blip r:embed="rId3">
            <a:alphaModFix/>
          </a:blip>
          <a:stretch>
            <a:fillRect/>
          </a:stretch>
        </p:blipFill>
        <p:spPr>
          <a:xfrm>
            <a:off x="7127850" y="171225"/>
            <a:ext cx="1647825" cy="1962150"/>
          </a:xfrm>
          <a:prstGeom prst="rect">
            <a:avLst/>
          </a:prstGeom>
          <a:noFill/>
          <a:ln>
            <a:noFill/>
          </a:ln>
        </p:spPr>
      </p:pic>
      <p:sp>
        <p:nvSpPr>
          <p:cNvPr id="253" name="Google Shape;253;p36"/>
          <p:cNvSpPr txBox="1"/>
          <p:nvPr/>
        </p:nvSpPr>
        <p:spPr>
          <a:xfrm>
            <a:off x="7171013" y="2096650"/>
            <a:ext cx="1561500" cy="26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latin typeface="Source Code Pro"/>
                <a:ea typeface="Source Code Pro"/>
                <a:cs typeface="Source Code Pro"/>
                <a:sym typeface="Source Code Pro"/>
              </a:rPr>
              <a:t>La pietà di Michelangelo</a:t>
            </a:r>
            <a:endParaRPr>
              <a:latin typeface="Source Code Pro"/>
              <a:ea typeface="Source Code Pro"/>
              <a:cs typeface="Source Code Pro"/>
              <a:sym typeface="Source Code Pro"/>
            </a:endParaRPr>
          </a:p>
        </p:txBody>
      </p:sp>
      <p:pic>
        <p:nvPicPr>
          <p:cNvPr id="254" name="Google Shape;254;p36"/>
          <p:cNvPicPr preferRelativeResize="0"/>
          <p:nvPr/>
        </p:nvPicPr>
        <p:blipFill>
          <a:blip r:embed="rId4">
            <a:alphaModFix/>
          </a:blip>
          <a:stretch>
            <a:fillRect/>
          </a:stretch>
        </p:blipFill>
        <p:spPr>
          <a:xfrm>
            <a:off x="6756550" y="2838850"/>
            <a:ext cx="2150975" cy="1682177"/>
          </a:xfrm>
          <a:prstGeom prst="rect">
            <a:avLst/>
          </a:prstGeom>
          <a:noFill/>
          <a:ln>
            <a:noFill/>
          </a:ln>
        </p:spPr>
      </p:pic>
      <p:sp>
        <p:nvSpPr>
          <p:cNvPr id="255" name="Google Shape;255;p36"/>
          <p:cNvSpPr txBox="1"/>
          <p:nvPr/>
        </p:nvSpPr>
        <p:spPr>
          <a:xfrm>
            <a:off x="6868925" y="4521025"/>
            <a:ext cx="1863600" cy="26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latin typeface="Source Code Pro"/>
                <a:ea typeface="Source Code Pro"/>
                <a:cs typeface="Source Code Pro"/>
                <a:sym typeface="Source Code Pro"/>
              </a:rPr>
              <a:t>Francisco de Zurbaran</a:t>
            </a:r>
            <a:endParaRPr>
              <a:latin typeface="Source Code Pro"/>
              <a:ea typeface="Source Code Pro"/>
              <a:cs typeface="Source Code Pro"/>
              <a:sym typeface="Source Code Pr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259"/>
        <p:cNvGrpSpPr/>
        <p:nvPr/>
      </p:nvGrpSpPr>
      <p:grpSpPr>
        <a:xfrm>
          <a:off x="0" y="0"/>
          <a:ext cx="0" cy="0"/>
          <a:chOff x="0" y="0"/>
          <a:chExt cx="0" cy="0"/>
        </a:xfrm>
      </p:grpSpPr>
      <p:sp>
        <p:nvSpPr>
          <p:cNvPr id="260" name="Google Shape;260;p37"/>
          <p:cNvSpPr/>
          <p:nvPr/>
        </p:nvSpPr>
        <p:spPr>
          <a:xfrm>
            <a:off x="0" y="-27300"/>
            <a:ext cx="5340000" cy="5094300"/>
          </a:xfrm>
          <a:prstGeom prst="snip2DiagRect">
            <a:avLst>
              <a:gd name="adj1" fmla="val 0"/>
              <a:gd name="adj2" fmla="val 16667"/>
            </a:avLst>
          </a:prstGeom>
          <a:solidFill>
            <a:srgbClr val="BF9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7"/>
          <p:cNvSpPr txBox="1">
            <a:spLocks noGrp="1"/>
          </p:cNvSpPr>
          <p:nvPr>
            <p:ph type="body" idx="1"/>
          </p:nvPr>
        </p:nvSpPr>
        <p:spPr>
          <a:xfrm>
            <a:off x="592550" y="187450"/>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 sz="3400"/>
              <a:t>Pietà (Annibale Carracci)</a:t>
            </a:r>
            <a:endParaRPr sz="3400"/>
          </a:p>
        </p:txBody>
      </p:sp>
      <p:sp>
        <p:nvSpPr>
          <p:cNvPr id="262" name="Google Shape;262;p37"/>
          <p:cNvSpPr txBox="1"/>
          <p:nvPr/>
        </p:nvSpPr>
        <p:spPr>
          <a:xfrm>
            <a:off x="-54650" y="829950"/>
            <a:ext cx="6716100" cy="2817600"/>
          </a:xfrm>
          <a:prstGeom prst="rect">
            <a:avLst/>
          </a:prstGeom>
          <a:noFill/>
          <a:ln>
            <a:noFill/>
          </a:ln>
        </p:spPr>
        <p:txBody>
          <a:bodyPr spcFirstLastPara="1" wrap="square" lIns="91425" tIns="91425" rIns="91425" bIns="91425" anchor="t" anchorCtr="0">
            <a:noAutofit/>
          </a:bodyPr>
          <a:lstStyle/>
          <a:p>
            <a:pPr lvl="0" algn="just"/>
            <a:r>
              <a:rPr lang="it" sz="1000" dirty="0">
                <a:highlight>
                  <a:srgbClr val="FFFFFF"/>
                </a:highlight>
                <a:latin typeface="Source Code Pro"/>
                <a:ea typeface="Source Code Pro"/>
                <a:cs typeface="Source Code Pro"/>
                <a:sym typeface="Source Code Pro"/>
              </a:rPr>
              <a:t>C</a:t>
            </a:r>
            <a:r>
              <a:rPr lang="it" sz="900" dirty="0">
                <a:highlight>
                  <a:srgbClr val="FFFFFF"/>
                </a:highlight>
                <a:latin typeface="Source Code Pro"/>
                <a:ea typeface="Source Code Pro"/>
                <a:cs typeface="Source Code Pro"/>
                <a:sym typeface="Source Code Pro"/>
              </a:rPr>
              <a:t>ome dipinto di questo genere abbiamo deciso, e non avremmo potuto fare diversamente, dipresentare una delle opere più importanti e significative del nostro museo. La Pietà è un dipinto di Annibale Carracci, conservato nel Museo nazionale di Capodimonte. Si tratta di una delle tante prove - e verosimilmente la più alta - dedicate dal pittore bolognese a questo tema. Con uno stile simile a quella di Michelangelo come se questo quadro fosse la rielaborazione del </a:t>
            </a:r>
            <a:r>
              <a:rPr lang="it-IT" sz="900" dirty="0">
                <a:highlight>
                  <a:srgbClr val="FFFFFF"/>
                </a:highlight>
                <a:latin typeface="Source Code Pro"/>
                <a:ea typeface="Source Code Pro"/>
                <a:cs typeface="Source Code Pro"/>
                <a:sym typeface="Source Code Pro"/>
              </a:rPr>
              <a:t>suo </a:t>
            </a:r>
            <a:r>
              <a:rPr lang="it" sz="900" dirty="0">
                <a:highlight>
                  <a:srgbClr val="FFFFFF"/>
                </a:highlight>
                <a:latin typeface="Source Code Pro"/>
                <a:ea typeface="Source Code Pro"/>
                <a:cs typeface="Source Code Pro"/>
                <a:sym typeface="Source Code Pro"/>
              </a:rPr>
              <a:t>capolavoro.</a:t>
            </a:r>
            <a:endParaRPr sz="900" dirty="0">
              <a:highlight>
                <a:srgbClr val="FFFFFF"/>
              </a:highlight>
              <a:latin typeface="Source Code Pro"/>
              <a:ea typeface="Source Code Pro"/>
              <a:cs typeface="Source Code Pro"/>
              <a:sym typeface="Source Code Pro"/>
            </a:endParaRPr>
          </a:p>
          <a:p>
            <a:pPr marL="0" lvl="0" indent="0" algn="just" rtl="0">
              <a:spcBef>
                <a:spcPts val="0"/>
              </a:spcBef>
              <a:spcAft>
                <a:spcPts val="0"/>
              </a:spcAft>
              <a:buNone/>
            </a:pPr>
            <a:r>
              <a:rPr lang="it" sz="900" dirty="0">
                <a:highlight>
                  <a:srgbClr val="FFFFFF"/>
                </a:highlight>
                <a:latin typeface="Source Code Pro"/>
                <a:ea typeface="Source Code Pro"/>
                <a:cs typeface="Source Code Pro"/>
                <a:sym typeface="Source Code Pro"/>
              </a:rPr>
              <a:t>Unanimemente annoverata tra i capolavori di Annibale e di tutta la pittura del Seicento, l'unico dato certo che riguarda questa Pietà è la committenza di Odoardo Farnese, attestata da varie fonti.Ignote invece ne sono sia la destinazione originaria che la data di esecuzione.</a:t>
            </a:r>
            <a:endParaRPr sz="900" dirty="0">
              <a:highlight>
                <a:srgbClr val="FFFFFF"/>
              </a:highlight>
              <a:latin typeface="Source Code Pro"/>
              <a:ea typeface="Source Code Pro"/>
              <a:cs typeface="Source Code Pro"/>
              <a:sym typeface="Source Code Pro"/>
            </a:endParaRPr>
          </a:p>
          <a:p>
            <a:pPr marL="0" lvl="0" indent="0" algn="just" rtl="0">
              <a:spcBef>
                <a:spcPts val="0"/>
              </a:spcBef>
              <a:spcAft>
                <a:spcPts val="0"/>
              </a:spcAft>
              <a:buNone/>
            </a:pPr>
            <a:r>
              <a:rPr lang="it" sz="900" dirty="0">
                <a:highlight>
                  <a:srgbClr val="FFFFFF"/>
                </a:highlight>
                <a:latin typeface="Source Code Pro"/>
                <a:ea typeface="Source Code Pro"/>
                <a:cs typeface="Source Code Pro"/>
                <a:sym typeface="Source Code Pro"/>
              </a:rPr>
              <a:t>Quanto alla prima, il formato del dipinto lascia presumere che l'opera fosse destinata alla devozione privata del committente: essa quindi poteva essere collocata nella cappella di Palazzo Farnese a Roma o di un'altra dimora farnesiana. A quest'ultimo proposito il resoconto seicentesco di un viaggiatore riferisce di una mirabile Pietà di Annibale Carracci vista nel Palazzo Farnese di Caprarola. È dubbio però che questa annotazione si riferisca proprio al dipinto ora a Capodimonte e non piuttosto ad un'opera non ancora identificata (e forse perduta).</a:t>
            </a:r>
            <a:endParaRPr sz="900" dirty="0">
              <a:highlight>
                <a:srgbClr val="FFFFFF"/>
              </a:highlight>
              <a:latin typeface="Source Code Pro"/>
              <a:ea typeface="Source Code Pro"/>
              <a:cs typeface="Source Code Pro"/>
              <a:sym typeface="Source Code Pro"/>
            </a:endParaRPr>
          </a:p>
          <a:p>
            <a:pPr marL="0" lvl="0" indent="0" algn="just" rtl="0">
              <a:spcBef>
                <a:spcPts val="0"/>
              </a:spcBef>
              <a:spcAft>
                <a:spcPts val="0"/>
              </a:spcAft>
              <a:buNone/>
            </a:pPr>
            <a:r>
              <a:rPr lang="it" sz="900" dirty="0">
                <a:highlight>
                  <a:srgbClr val="FFFFFF"/>
                </a:highlight>
                <a:latin typeface="Source Code Pro"/>
                <a:ea typeface="Source Code Pro"/>
                <a:cs typeface="Source Code Pro"/>
                <a:sym typeface="Source Code Pro"/>
              </a:rPr>
              <a:t>Quanto alla data di realizzazione la tela napoletana è collocata, in base a considerazioni stilistiche, tra il 1598 e il 1600.</a:t>
            </a:r>
            <a:endParaRPr sz="900" dirty="0">
              <a:highlight>
                <a:srgbClr val="FFFFFF"/>
              </a:highlight>
              <a:latin typeface="Source Code Pro"/>
              <a:ea typeface="Source Code Pro"/>
              <a:cs typeface="Source Code Pro"/>
              <a:sym typeface="Source Code Pro"/>
            </a:endParaRPr>
          </a:p>
          <a:p>
            <a:pPr marL="0" lvl="0" indent="0" algn="just" rtl="0">
              <a:spcBef>
                <a:spcPts val="0"/>
              </a:spcBef>
              <a:spcAft>
                <a:spcPts val="0"/>
              </a:spcAft>
              <a:buNone/>
            </a:pPr>
            <a:r>
              <a:rPr lang="it" sz="900" dirty="0">
                <a:highlight>
                  <a:srgbClr val="FFFFFF"/>
                </a:highlight>
                <a:latin typeface="Source Code Pro"/>
                <a:ea typeface="Source Code Pro"/>
                <a:cs typeface="Source Code Pro"/>
                <a:sym typeface="Source Code Pro"/>
              </a:rPr>
              <a:t>Come quasi tutte le opere d’arte di proprietà dei Farnese, anche la Pietà di Annibale lasciò Roma per Parma per poi trasmigrare di nuovo alla volta di Napoli, ove tuttora si trova.</a:t>
            </a:r>
            <a:endParaRPr sz="900" dirty="0">
              <a:highlight>
                <a:srgbClr val="FFFFFF"/>
              </a:highlight>
              <a:latin typeface="Source Code Pro"/>
              <a:ea typeface="Source Code Pro"/>
              <a:cs typeface="Source Code Pro"/>
              <a:sym typeface="Source Code Pro"/>
            </a:endParaRPr>
          </a:p>
          <a:p>
            <a:pPr marL="0" lvl="0" indent="0" algn="just" rtl="0">
              <a:spcBef>
                <a:spcPts val="0"/>
              </a:spcBef>
              <a:spcAft>
                <a:spcPts val="0"/>
              </a:spcAft>
              <a:buNone/>
            </a:pPr>
            <a:r>
              <a:rPr lang="it" sz="900" dirty="0">
                <a:highlight>
                  <a:srgbClr val="FFFFFF"/>
                </a:highlight>
                <a:latin typeface="Source Code Pro"/>
                <a:ea typeface="Source Code Pro"/>
                <a:cs typeface="Source Code Pro"/>
                <a:sym typeface="Source Code Pro"/>
              </a:rPr>
              <a:t>Le innumerevoli copie e derivazioni, nonché le tantissime trasposizioni incisorie testimoniano indiscutibilmente l’enorme successo riscosso da questo dipinto, impostosi come vero e proprio canone per la raffigurazione della Pietà in epoca barocca.</a:t>
            </a:r>
            <a:endParaRPr sz="900" dirty="0">
              <a:highlight>
                <a:srgbClr val="FFFFFF"/>
              </a:highlight>
              <a:latin typeface="Source Code Pro"/>
              <a:ea typeface="Source Code Pro"/>
              <a:cs typeface="Source Code Pro"/>
              <a:sym typeface="Source Code Pro"/>
            </a:endParaRPr>
          </a:p>
        </p:txBody>
      </p:sp>
      <p:sp>
        <p:nvSpPr>
          <p:cNvPr id="263" name="Google Shape;263;p37"/>
          <p:cNvSpPr txBox="1"/>
          <p:nvPr/>
        </p:nvSpPr>
        <p:spPr>
          <a:xfrm>
            <a:off x="5645825" y="37350"/>
            <a:ext cx="2391600" cy="52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highlight>
                  <a:srgbClr val="FFFFFF"/>
                </a:highlight>
                <a:latin typeface="Source Code Pro"/>
                <a:ea typeface="Source Code Pro"/>
                <a:cs typeface="Source Code Pro"/>
                <a:sym typeface="Source Code Pro"/>
              </a:rPr>
              <a:t>Storia </a:t>
            </a:r>
            <a:endParaRPr>
              <a:highlight>
                <a:srgbClr val="FFFFFF"/>
              </a:highlight>
              <a:latin typeface="Source Code Pro"/>
              <a:ea typeface="Source Code Pro"/>
              <a:cs typeface="Source Code Pro"/>
              <a:sym typeface="Source Code Pro"/>
            </a:endParaRPr>
          </a:p>
        </p:txBody>
      </p:sp>
      <p:pic>
        <p:nvPicPr>
          <p:cNvPr id="264" name="Google Shape;264;p37"/>
          <p:cNvPicPr preferRelativeResize="0"/>
          <p:nvPr/>
        </p:nvPicPr>
        <p:blipFill>
          <a:blip r:embed="rId3">
            <a:alphaModFix/>
          </a:blip>
          <a:stretch>
            <a:fillRect/>
          </a:stretch>
        </p:blipFill>
        <p:spPr>
          <a:xfrm>
            <a:off x="6693700" y="690062"/>
            <a:ext cx="2450300" cy="3097375"/>
          </a:xfrm>
          <a:prstGeom prst="rect">
            <a:avLst/>
          </a:prstGeom>
          <a:noFill/>
          <a:ln>
            <a:noFill/>
          </a:ln>
          <a:effectLst>
            <a:outerShdw blurRad="200025" dist="114300" dir="5400000" algn="bl" rotWithShape="0">
              <a:srgbClr val="000000">
                <a:alpha val="50000"/>
              </a:srgbClr>
            </a:outerShdw>
            <a:reflection endPos="30000" dist="38100" dir="5400000" fadeDir="5400012" sy="-100000" algn="bl" rotWithShape="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F9000"/>
        </a:solidFill>
        <a:effectLst/>
      </p:bgPr>
    </p:bg>
    <p:spTree>
      <p:nvGrpSpPr>
        <p:cNvPr id="1" name="Shape 268"/>
        <p:cNvGrpSpPr/>
        <p:nvPr/>
      </p:nvGrpSpPr>
      <p:grpSpPr>
        <a:xfrm>
          <a:off x="0" y="0"/>
          <a:ext cx="0" cy="0"/>
          <a:chOff x="0" y="0"/>
          <a:chExt cx="0" cy="0"/>
        </a:xfrm>
      </p:grpSpPr>
      <p:sp>
        <p:nvSpPr>
          <p:cNvPr id="269" name="Google Shape;269;p38"/>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8"/>
          <p:cNvSpPr/>
          <p:nvPr/>
        </p:nvSpPr>
        <p:spPr>
          <a:xfrm>
            <a:off x="0" y="125"/>
            <a:ext cx="6465000" cy="5143500"/>
          </a:xfrm>
          <a:prstGeom prst="snip2DiagRect">
            <a:avLst>
              <a:gd name="adj1" fmla="val 0"/>
              <a:gd name="adj2" fmla="val 16667"/>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8"/>
          <p:cNvSpPr txBox="1"/>
          <p:nvPr/>
        </p:nvSpPr>
        <p:spPr>
          <a:xfrm>
            <a:off x="573250" y="62700"/>
            <a:ext cx="5132700" cy="9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900" b="1" dirty="0">
                <a:latin typeface="Source Code Pro"/>
                <a:ea typeface="Source Code Pro"/>
                <a:cs typeface="Source Code Pro"/>
                <a:sym typeface="Source Code Pro"/>
              </a:rPr>
              <a:t>L’autore - Annibale Carracci</a:t>
            </a:r>
            <a:endParaRPr sz="1900" b="1" dirty="0">
              <a:latin typeface="Source Code Pro"/>
              <a:ea typeface="Source Code Pro"/>
              <a:cs typeface="Source Code Pro"/>
              <a:sym typeface="Source Code Pro"/>
            </a:endParaRPr>
          </a:p>
        </p:txBody>
      </p:sp>
      <p:sp>
        <p:nvSpPr>
          <p:cNvPr id="272" name="Google Shape;272;p38"/>
          <p:cNvSpPr txBox="1"/>
          <p:nvPr/>
        </p:nvSpPr>
        <p:spPr>
          <a:xfrm>
            <a:off x="87400" y="543150"/>
            <a:ext cx="6104400" cy="40572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it" sz="1250" b="1" u="sng" dirty="0">
                <a:highlight>
                  <a:srgbClr val="FAF7F3"/>
                </a:highlight>
                <a:latin typeface="Georgia"/>
                <a:ea typeface="Georgia"/>
                <a:cs typeface="Georgia"/>
                <a:sym typeface="Georgia"/>
                <a:hlinkClick r:id="rId3"/>
              </a:rPr>
              <a:t>Annibale Carracci</a:t>
            </a:r>
            <a:r>
              <a:rPr lang="it" sz="1250" b="1" u="sng" dirty="0">
                <a:highlight>
                  <a:srgbClr val="FAF7F3"/>
                </a:highlight>
                <a:latin typeface="Georgia"/>
                <a:ea typeface="Georgia"/>
                <a:cs typeface="Georgia"/>
                <a:sym typeface="Georgia"/>
              </a:rPr>
              <a:t>,</a:t>
            </a:r>
            <a:r>
              <a:rPr lang="it" sz="1250" dirty="0">
                <a:highlight>
                  <a:srgbClr val="FAF7F3"/>
                </a:highlight>
                <a:latin typeface="Georgia"/>
                <a:ea typeface="Georgia"/>
                <a:cs typeface="Georgia"/>
                <a:sym typeface="Georgia"/>
              </a:rPr>
              <a:t> </a:t>
            </a:r>
            <a:r>
              <a:rPr lang="it-IT" sz="1250" dirty="0">
                <a:highlight>
                  <a:srgbClr val="FAF7F3"/>
                </a:highlight>
                <a:latin typeface="Georgia"/>
                <a:ea typeface="Georgia"/>
                <a:cs typeface="Georgia"/>
                <a:sym typeface="Georgia"/>
              </a:rPr>
              <a:t>insieme ad A</a:t>
            </a:r>
            <a:r>
              <a:rPr lang="it" sz="1250" dirty="0">
                <a:highlight>
                  <a:srgbClr val="FAF7F3"/>
                </a:highlight>
                <a:latin typeface="Georgia"/>
                <a:ea typeface="Georgia"/>
                <a:cs typeface="Georgia"/>
                <a:sym typeface="Georgia"/>
              </a:rPr>
              <a:t>gostino e Ludovico, </a:t>
            </a:r>
            <a:r>
              <a:rPr lang="it-IT" sz="1250" dirty="0">
                <a:highlight>
                  <a:srgbClr val="FAF7F3"/>
                </a:highlight>
                <a:latin typeface="Georgia"/>
                <a:ea typeface="Georgia"/>
                <a:cs typeface="Georgia"/>
                <a:sym typeface="Georgia"/>
              </a:rPr>
              <a:t>è una delle personalità più rilevanti del Seicento. </a:t>
            </a:r>
          </a:p>
          <a:p>
            <a:pPr lvl="0" algn="just">
              <a:lnSpc>
                <a:spcPct val="115000"/>
              </a:lnSpc>
            </a:pPr>
            <a:r>
              <a:rPr lang="it-IT" sz="1250" dirty="0">
                <a:highlight>
                  <a:srgbClr val="FAF7F3"/>
                </a:highlight>
                <a:latin typeface="Georgia"/>
                <a:ea typeface="Georgia"/>
                <a:cs typeface="Georgia"/>
                <a:sym typeface="Georgia"/>
              </a:rPr>
              <a:t>Insieme fondano un’</a:t>
            </a:r>
            <a:r>
              <a:rPr lang="it" sz="1250" dirty="0">
                <a:highlight>
                  <a:srgbClr val="FAF7F3"/>
                </a:highlight>
                <a:latin typeface="Georgia"/>
                <a:ea typeface="Georgia"/>
                <a:cs typeface="Georgia"/>
                <a:sym typeface="Georgia"/>
              </a:rPr>
              <a:t>accademia, un po’ per reazione al manierismo, ma </a:t>
            </a:r>
            <a:r>
              <a:rPr lang="it-IT" sz="1250" dirty="0">
                <a:highlight>
                  <a:srgbClr val="FAF7F3"/>
                </a:highlight>
                <a:latin typeface="Georgia"/>
                <a:ea typeface="Georgia"/>
                <a:cs typeface="Georgia"/>
                <a:sym typeface="Georgia"/>
              </a:rPr>
              <a:t>soprattutto</a:t>
            </a:r>
            <a:r>
              <a:rPr lang="it" sz="1250" dirty="0">
                <a:highlight>
                  <a:srgbClr val="FAF7F3"/>
                </a:highlight>
                <a:latin typeface="Georgia"/>
                <a:ea typeface="Georgia"/>
                <a:cs typeface="Georgia"/>
                <a:sym typeface="Georgia"/>
              </a:rPr>
              <a:t> con l’obiettivo di </a:t>
            </a:r>
            <a:r>
              <a:rPr lang="it-IT" sz="1250" dirty="0">
                <a:highlight>
                  <a:srgbClr val="FAF7F3"/>
                </a:highlight>
                <a:latin typeface="Georgia"/>
                <a:ea typeface="Georgia"/>
                <a:cs typeface="Georgia"/>
                <a:sym typeface="Georgia"/>
              </a:rPr>
              <a:t>afferma</a:t>
            </a:r>
            <a:r>
              <a:rPr lang="it" sz="1250" dirty="0">
                <a:highlight>
                  <a:srgbClr val="FAF7F3"/>
                </a:highlight>
                <a:latin typeface="Georgia"/>
                <a:ea typeface="Georgia"/>
                <a:cs typeface="Georgia"/>
                <a:sym typeface="Georgia"/>
              </a:rPr>
              <a:t>re il disegno dal vero. Lo stile è quello che richiama il classico perché guarda al vero ma anche all’arte degli antichi artisti. </a:t>
            </a:r>
          </a:p>
          <a:p>
            <a:pPr lvl="0" algn="just">
              <a:lnSpc>
                <a:spcPct val="115000"/>
              </a:lnSpc>
            </a:pPr>
            <a:r>
              <a:rPr lang="it" sz="1250" b="1" dirty="0">
                <a:highlight>
                  <a:srgbClr val="FAF7F3"/>
                </a:highlight>
                <a:latin typeface="Georgia"/>
                <a:ea typeface="Georgia"/>
                <a:cs typeface="Georgia"/>
                <a:sym typeface="Georgia"/>
              </a:rPr>
              <a:t>Annibale Carracci</a:t>
            </a:r>
            <a:r>
              <a:rPr lang="it" sz="1250" dirty="0">
                <a:highlight>
                  <a:srgbClr val="FAF7F3"/>
                </a:highlight>
                <a:latin typeface="Georgia"/>
                <a:ea typeface="Georgia"/>
                <a:cs typeface="Georgia"/>
                <a:sym typeface="Georgia"/>
              </a:rPr>
              <a:t> è il più ambizioso dei tre e vuole uscire da Bologna. Nel 1595 si trasferisce a Roma. Roma fornisce ad Annibale una visione di grandi opere (Michelangelo, Raffaello…). Annibale è un grande osservatore e si rifà al disegno di Michelangelo e all’anatomia di Raffaello. La galleria di palazzo Farnese mostra la maturazione di Annibale. Molti artisti dopo di lui lo guarderanno, è un opera grandiosa. È molto grande coperta da una volta a botte completamente affrescata, che richiama un po’ la cappella Sistina. Come nella cappella affrescata da Michelangelo anche Annibale divide lo spazio in tanti riquadri, dipinge elementi in finto rilievo riprendendo l’idea di Michelangelo. L’ambiente della galleria  era destinato ad ospitare le collezioni. Infatti, da qui deriva il termine galleria d’arte. Annibale ha </a:t>
            </a:r>
            <a:r>
              <a:rPr lang="it-IT" sz="1250" dirty="0">
                <a:highlight>
                  <a:srgbClr val="FAF7F3"/>
                </a:highlight>
                <a:latin typeface="Georgia"/>
                <a:ea typeface="Georgia"/>
                <a:cs typeface="Georgia"/>
                <a:sym typeface="Georgia"/>
              </a:rPr>
              <a:t>simulato che sembrassero </a:t>
            </a:r>
            <a:r>
              <a:rPr lang="it" sz="1250" dirty="0">
                <a:highlight>
                  <a:srgbClr val="FAF7F3"/>
                </a:highlight>
                <a:latin typeface="Georgia"/>
                <a:ea typeface="Georgia"/>
                <a:cs typeface="Georgia"/>
                <a:sym typeface="Georgia"/>
              </a:rPr>
              <a:t>appesi tanti quadri.</a:t>
            </a:r>
            <a:endParaRPr sz="1250" dirty="0">
              <a:highlight>
                <a:srgbClr val="FAF7F3"/>
              </a:highlight>
              <a:latin typeface="Georgia"/>
              <a:ea typeface="Georgia"/>
              <a:cs typeface="Georgia"/>
              <a:sym typeface="Georgia"/>
            </a:endParaRPr>
          </a:p>
          <a:p>
            <a:pPr marL="457200" marR="190500" lvl="0" indent="0" algn="l" rtl="0">
              <a:lnSpc>
                <a:spcPct val="115000"/>
              </a:lnSpc>
              <a:spcBef>
                <a:spcPts val="0"/>
              </a:spcBef>
              <a:spcAft>
                <a:spcPts val="0"/>
              </a:spcAft>
              <a:buNone/>
            </a:pPr>
            <a:endParaRPr sz="1350" dirty="0">
              <a:highlight>
                <a:srgbClr val="FAF7F3"/>
              </a:highlight>
              <a:latin typeface="Georgia"/>
              <a:ea typeface="Georgia"/>
              <a:cs typeface="Georgia"/>
              <a:sym typeface="Georgia"/>
            </a:endParaRPr>
          </a:p>
          <a:p>
            <a:pPr marL="0" lvl="0" indent="0" algn="l" rtl="0">
              <a:lnSpc>
                <a:spcPct val="180000"/>
              </a:lnSpc>
              <a:spcBef>
                <a:spcPts val="0"/>
              </a:spcBef>
              <a:spcAft>
                <a:spcPts val="0"/>
              </a:spcAft>
              <a:buNone/>
            </a:pPr>
            <a:endParaRPr sz="1350" dirty="0">
              <a:highlight>
                <a:srgbClr val="FAF7F3"/>
              </a:highlight>
              <a:latin typeface="Georgia"/>
              <a:ea typeface="Georgia"/>
              <a:cs typeface="Georgia"/>
              <a:sym typeface="Georgia"/>
            </a:endParaRPr>
          </a:p>
          <a:p>
            <a:pPr marL="0" lvl="0" indent="0" algn="l" rtl="0">
              <a:spcBef>
                <a:spcPts val="2300"/>
              </a:spcBef>
              <a:spcAft>
                <a:spcPts val="0"/>
              </a:spcAft>
              <a:buNone/>
            </a:pPr>
            <a:endParaRPr sz="1350" dirty="0">
              <a:highlight>
                <a:srgbClr val="FAF7F3"/>
              </a:highlight>
              <a:latin typeface="Georgia"/>
              <a:ea typeface="Georgia"/>
              <a:cs typeface="Georgia"/>
              <a:sym typeface="Georgia"/>
            </a:endParaRPr>
          </a:p>
        </p:txBody>
      </p:sp>
      <p:pic>
        <p:nvPicPr>
          <p:cNvPr id="273" name="Google Shape;273;p38"/>
          <p:cNvPicPr preferRelativeResize="0"/>
          <p:nvPr/>
        </p:nvPicPr>
        <p:blipFill>
          <a:blip r:embed="rId4">
            <a:alphaModFix/>
          </a:blip>
          <a:stretch>
            <a:fillRect/>
          </a:stretch>
        </p:blipFill>
        <p:spPr>
          <a:xfrm>
            <a:off x="6563150" y="207000"/>
            <a:ext cx="2489850" cy="4128400"/>
          </a:xfrm>
          <a:prstGeom prst="rect">
            <a:avLst/>
          </a:prstGeom>
          <a:noFill/>
          <a:ln>
            <a:noFill/>
          </a:ln>
          <a:effectLst>
            <a:outerShdw blurRad="200025" dist="114300" dir="5400000" algn="bl" rotWithShape="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69138"/>
        </a:solidFill>
        <a:effectLst/>
      </p:bgPr>
    </p:bg>
    <p:spTree>
      <p:nvGrpSpPr>
        <p:cNvPr id="1" name="Shape 277"/>
        <p:cNvGrpSpPr/>
        <p:nvPr/>
      </p:nvGrpSpPr>
      <p:grpSpPr>
        <a:xfrm>
          <a:off x="0" y="0"/>
          <a:ext cx="0" cy="0"/>
          <a:chOff x="0" y="0"/>
          <a:chExt cx="0" cy="0"/>
        </a:xfrm>
      </p:grpSpPr>
      <p:sp>
        <p:nvSpPr>
          <p:cNvPr id="278" name="Google Shape;278;p39"/>
          <p:cNvSpPr txBox="1">
            <a:spLocks noGrp="1"/>
          </p:cNvSpPr>
          <p:nvPr>
            <p:ph type="body" idx="1"/>
          </p:nvPr>
        </p:nvSpPr>
        <p:spPr>
          <a:xfrm>
            <a:off x="657326" y="129677"/>
            <a:ext cx="5223900" cy="8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 dirty="0"/>
              <a:t>Descrizione e Analisi dell’opera </a:t>
            </a:r>
            <a:endParaRPr dirty="0"/>
          </a:p>
        </p:txBody>
      </p:sp>
      <p:sp>
        <p:nvSpPr>
          <p:cNvPr id="279" name="Google Shape;279;p39"/>
          <p:cNvSpPr txBox="1"/>
          <p:nvPr/>
        </p:nvSpPr>
        <p:spPr>
          <a:xfrm>
            <a:off x="100375" y="623300"/>
            <a:ext cx="52239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dirty="0"/>
          </a:p>
          <a:p>
            <a:pPr marL="0" lvl="0" indent="0" algn="just" rtl="0">
              <a:spcBef>
                <a:spcPts val="0"/>
              </a:spcBef>
              <a:spcAft>
                <a:spcPts val="0"/>
              </a:spcAft>
              <a:buNone/>
            </a:pPr>
            <a:r>
              <a:rPr lang="it" sz="1000" dirty="0">
                <a:solidFill>
                  <a:srgbClr val="333333"/>
                </a:solidFill>
                <a:highlight>
                  <a:srgbClr val="FFFFFF"/>
                </a:highlight>
              </a:rPr>
              <a:t>È uno dei capolavori indiscussi di Annibale e del Barocco,  un esempio altissimo di quella sintesi tra Idea e Natura su cui si basa il classicismo carraccesco. La composizione si ispira esplicitamente al gruppo marmoreo della </a:t>
            </a:r>
            <a:r>
              <a:rPr lang="it" sz="1000" i="1" dirty="0">
                <a:solidFill>
                  <a:srgbClr val="333333"/>
                </a:solidFill>
                <a:highlight>
                  <a:srgbClr val="FFFFFF"/>
                </a:highlight>
              </a:rPr>
              <a:t>Pietà </a:t>
            </a:r>
            <a:r>
              <a:rPr lang="it" sz="1000" dirty="0">
                <a:solidFill>
                  <a:srgbClr val="333333"/>
                </a:solidFill>
                <a:highlight>
                  <a:srgbClr val="FFFFFF"/>
                </a:highlight>
              </a:rPr>
              <a:t>di Michelangelo in Vaticano, una monumentale piramide articolata intorno alla diagonale del Cristo. Il modello classico, però, non è mai ripreso dall’artista in maniera intelletualistica, come mera citazione culturale, ma sempre rivissuto con grande intensità emotiva. Così la forza plastica michelangiolesca si rinnova e si scioglie alla stesso tempo in un’immagine di struggente patetismo, anche grazie all’uso drammatico delle luci e del colore. Annibale restituisce al Cristo di Michelangelo il livore cadaverico e quel senso di totale abbandono alla morte che l’artista aveva voluto rappresentare nella diagonale scultorea del braccio. La statua di marmo della Vergine si rianima, il suo volto e il suo gesto della mano aperta, a mostrare con muto dolore il corpo senza vita del figlio, acquista una nuova e più tragica eloquenza espressiva. L’ambientazione notturna, i due blocchi di pietra del sepolcro e, infine, l’inserimento dei due putti sulla destra creano poi, intorno alle figure, un racconto ed una effusione sentimentale che si svolge entro il taglio semicircolare della tela. </a:t>
            </a:r>
          </a:p>
          <a:p>
            <a:pPr marL="0" lvl="0" indent="0" algn="just" rtl="0">
              <a:spcBef>
                <a:spcPts val="0"/>
              </a:spcBef>
              <a:spcAft>
                <a:spcPts val="0"/>
              </a:spcAft>
              <a:buNone/>
            </a:pPr>
            <a:r>
              <a:rPr lang="it" sz="1000" dirty="0">
                <a:solidFill>
                  <a:srgbClr val="333333"/>
                </a:solidFill>
                <a:highlight>
                  <a:srgbClr val="FFFFFF"/>
                </a:highlight>
              </a:rPr>
              <a:t>Il teorico Giovan Pietro Bellori (1672) ricorda questo dipinto come un’opera realizzata per il cardinale Odoardo Farnese e ne fornisce una descrizione inconfondibile: «La </a:t>
            </a:r>
            <a:r>
              <a:rPr lang="it" sz="1000" i="1" dirty="0">
                <a:solidFill>
                  <a:srgbClr val="333333"/>
                </a:solidFill>
                <a:highlight>
                  <a:srgbClr val="FFFFFF"/>
                </a:highlight>
              </a:rPr>
              <a:t>Pietà</a:t>
            </a:r>
            <a:r>
              <a:rPr lang="it" sz="1000" dirty="0">
                <a:solidFill>
                  <a:srgbClr val="333333"/>
                </a:solidFill>
                <a:highlight>
                  <a:srgbClr val="FFFFFF"/>
                </a:highlight>
              </a:rPr>
              <a:t> con la Vergine a sedere al monumento, la quale con una mano sostenta in seno la testa del figliuolo morto, et apre</a:t>
            </a:r>
            <a:r>
              <a:rPr lang="it" sz="1000" b="1" dirty="0">
                <a:solidFill>
                  <a:srgbClr val="333333"/>
                </a:solidFill>
                <a:highlight>
                  <a:srgbClr val="FFFFFF"/>
                </a:highlight>
              </a:rPr>
              <a:t> </a:t>
            </a:r>
            <a:r>
              <a:rPr lang="it" sz="1000" dirty="0">
                <a:solidFill>
                  <a:srgbClr val="333333"/>
                </a:solidFill>
                <a:highlight>
                  <a:srgbClr val="FFFFFF"/>
                </a:highlight>
              </a:rPr>
              <a:t>l’altra riguardandolo con dolore. Facevi con molta espressione un angioletto che tocca col dito una spina della corona e duolsi della puntura».Tutto il gruppo è collocato innanzi al sepolcro ancora aperto (forse un’allusione alla resurrezione) e poggia sulla terra scabra. Il buio della notte avvolge la madre, il figlio e gli angeli che emergono dalle tenebre grazie agli efficacissimi effetti luministici e ai bellissimi colori che pervadono questo autentico capolavoro di Annibale.</a:t>
            </a:r>
            <a:endParaRPr sz="1000" dirty="0">
              <a:solidFill>
                <a:srgbClr val="333333"/>
              </a:solidFill>
              <a:highlight>
                <a:srgbClr val="FFFFFF"/>
              </a:highlight>
            </a:endParaRPr>
          </a:p>
          <a:p>
            <a:pPr marL="0" lvl="0" indent="0" algn="just" rtl="0">
              <a:spcBef>
                <a:spcPts val="0"/>
              </a:spcBef>
              <a:spcAft>
                <a:spcPts val="0"/>
              </a:spcAft>
              <a:buNone/>
            </a:pPr>
            <a:r>
              <a:rPr lang="it" sz="1000" dirty="0">
                <a:solidFill>
                  <a:srgbClr val="333333"/>
                </a:solidFill>
                <a:highlight>
                  <a:srgbClr val="FFFFFF"/>
                </a:highlight>
              </a:rPr>
              <a:t>Luce e colore conferiscono al dipinto un’atmosfera di intima emozionalità che rimanda ancora a Correggio.</a:t>
            </a:r>
            <a:endParaRPr sz="1000" dirty="0">
              <a:solidFill>
                <a:srgbClr val="333333"/>
              </a:solidFill>
              <a:highlight>
                <a:srgbClr val="FFFFFF"/>
              </a:highlight>
            </a:endParaRPr>
          </a:p>
        </p:txBody>
      </p:sp>
      <p:pic>
        <p:nvPicPr>
          <p:cNvPr id="280" name="Google Shape;280;p39"/>
          <p:cNvPicPr preferRelativeResize="0"/>
          <p:nvPr/>
        </p:nvPicPr>
        <p:blipFill>
          <a:blip r:embed="rId3">
            <a:alphaModFix/>
          </a:blip>
          <a:stretch>
            <a:fillRect/>
          </a:stretch>
        </p:blipFill>
        <p:spPr>
          <a:xfrm>
            <a:off x="5874725" y="259400"/>
            <a:ext cx="3168900" cy="3363900"/>
          </a:xfrm>
          <a:prstGeom prst="rect">
            <a:avLst/>
          </a:prstGeom>
          <a:noFill/>
          <a:ln>
            <a:noFill/>
          </a:ln>
        </p:spPr>
      </p:pic>
      <p:pic>
        <p:nvPicPr>
          <p:cNvPr id="281" name="Google Shape;281;p39"/>
          <p:cNvPicPr preferRelativeResize="0"/>
          <p:nvPr/>
        </p:nvPicPr>
        <p:blipFill rotWithShape="1">
          <a:blip r:embed="rId3">
            <a:alphaModFix/>
          </a:blip>
          <a:srcRect l="1449" t="37760" r="-1450" b="-37760"/>
          <a:stretch/>
        </p:blipFill>
        <p:spPr>
          <a:xfrm>
            <a:off x="6302688" y="3497575"/>
            <a:ext cx="2312975" cy="2455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69138"/>
        </a:solidFill>
        <a:effectLst/>
      </p:bgPr>
    </p:bg>
    <p:spTree>
      <p:nvGrpSpPr>
        <p:cNvPr id="1" name="Shape 285"/>
        <p:cNvGrpSpPr/>
        <p:nvPr/>
      </p:nvGrpSpPr>
      <p:grpSpPr>
        <a:xfrm>
          <a:off x="0" y="0"/>
          <a:ext cx="0" cy="0"/>
          <a:chOff x="0" y="0"/>
          <a:chExt cx="0" cy="0"/>
        </a:xfrm>
      </p:grpSpPr>
      <p:sp>
        <p:nvSpPr>
          <p:cNvPr id="286" name="Google Shape;286;p40"/>
          <p:cNvSpPr txBox="1">
            <a:spLocks noGrp="1"/>
          </p:cNvSpPr>
          <p:nvPr>
            <p:ph type="body" idx="1"/>
          </p:nvPr>
        </p:nvSpPr>
        <p:spPr>
          <a:xfrm>
            <a:off x="1061578" y="144175"/>
            <a:ext cx="2728200" cy="696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 sz="3600" dirty="0">
                <a:highlight>
                  <a:srgbClr val="FFFFFF"/>
                </a:highlight>
              </a:rPr>
              <a:t>Curiosita’</a:t>
            </a:r>
            <a:endParaRPr sz="3600" dirty="0">
              <a:highlight>
                <a:srgbClr val="FFFFFF"/>
              </a:highlight>
            </a:endParaRPr>
          </a:p>
        </p:txBody>
      </p:sp>
      <p:sp>
        <p:nvSpPr>
          <p:cNvPr id="287" name="Google Shape;287;p40"/>
          <p:cNvSpPr/>
          <p:nvPr/>
        </p:nvSpPr>
        <p:spPr>
          <a:xfrm>
            <a:off x="339925" y="1162875"/>
            <a:ext cx="3032400" cy="2460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15000"/>
              </a:lnSpc>
              <a:spcBef>
                <a:spcPts val="500"/>
              </a:spcBef>
              <a:spcAft>
                <a:spcPts val="0"/>
              </a:spcAft>
              <a:buNone/>
            </a:pPr>
            <a:r>
              <a:rPr lang="it" sz="1050" dirty="0">
                <a:highlight>
                  <a:srgbClr val="FFFFFF"/>
                </a:highlight>
              </a:rPr>
              <a:t>Molteplici sono le copie e le derivazioni tratte dalla Pietà di Annibale. Talvolta si tratta di opere modeste, in altri casi di dipinti di alta qualità. Tra le copie vere e proprie, la migliore attualmente conosciuta è quella della Galleria Doria Pamphilj, in passato ritenuta replica autografa dello stesso Carracci. Talora le copie sono verosimilmente basate su una delle tante incisioni ricavate dal dipinto come si evince dall'effetto in </a:t>
            </a:r>
            <a:r>
              <a:rPr lang="it" sz="1050" i="1" dirty="0">
                <a:highlight>
                  <a:srgbClr val="FFFFFF"/>
                </a:highlight>
              </a:rPr>
              <a:t>controparte</a:t>
            </a:r>
            <a:r>
              <a:rPr lang="it" sz="1050" dirty="0">
                <a:highlight>
                  <a:srgbClr val="FFFFFF"/>
                </a:highlight>
              </a:rPr>
              <a:t>.</a:t>
            </a:r>
            <a:endParaRPr sz="1050" dirty="0">
              <a:highlight>
                <a:srgbClr val="FFFFFF"/>
              </a:highlight>
            </a:endParaRPr>
          </a:p>
          <a:p>
            <a:pPr marL="0" lvl="0" indent="0" algn="just" rtl="0">
              <a:lnSpc>
                <a:spcPct val="115000"/>
              </a:lnSpc>
              <a:spcBef>
                <a:spcPts val="500"/>
              </a:spcBef>
              <a:spcAft>
                <a:spcPts val="500"/>
              </a:spcAft>
              <a:buNone/>
            </a:pPr>
            <a:r>
              <a:rPr lang="it" sz="1050" dirty="0">
                <a:highlight>
                  <a:srgbClr val="FFFFFF"/>
                </a:highlight>
              </a:rPr>
              <a:t>Tra le derivazioni si segnala un dipinto ora in Palazzo Barberini attribuito a </a:t>
            </a:r>
            <a:r>
              <a:rPr lang="it" sz="1050" dirty="0">
                <a:solidFill>
                  <a:schemeClr val="accent1"/>
                </a:solidFill>
                <a:highlight>
                  <a:srgbClr val="FFFFFF"/>
                </a:highlight>
                <a:uFill>
                  <a:noFill/>
                </a:uFill>
                <a:hlinkClick r:id="rId3">
                  <a:extLst>
                    <a:ext uri="{A12FA001-AC4F-418D-AE19-62706E023703}">
                      <ahyp:hlinkClr xmlns:ahyp="http://schemas.microsoft.com/office/drawing/2018/hyperlinkcolor" val="tx"/>
                    </a:ext>
                  </a:extLst>
                </a:hlinkClick>
              </a:rPr>
              <a:t>Ludovico Carracci</a:t>
            </a:r>
            <a:r>
              <a:rPr lang="it" sz="1050" dirty="0">
                <a:solidFill>
                  <a:schemeClr val="accent1"/>
                </a:solidFill>
                <a:highlight>
                  <a:srgbClr val="FFFFFF"/>
                </a:highlight>
              </a:rPr>
              <a:t>.</a:t>
            </a:r>
            <a:endParaRPr sz="1050" dirty="0">
              <a:solidFill>
                <a:schemeClr val="accent1"/>
              </a:solidFill>
              <a:highlight>
                <a:srgbClr val="FFFFFF"/>
              </a:highlight>
            </a:endParaRPr>
          </a:p>
        </p:txBody>
      </p:sp>
      <p:sp>
        <p:nvSpPr>
          <p:cNvPr id="288" name="Google Shape;288;p40"/>
          <p:cNvSpPr txBox="1"/>
          <p:nvPr/>
        </p:nvSpPr>
        <p:spPr>
          <a:xfrm>
            <a:off x="491975" y="1341775"/>
            <a:ext cx="858900" cy="195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289" name="Google Shape;289;p40"/>
          <p:cNvSpPr txBox="1"/>
          <p:nvPr/>
        </p:nvSpPr>
        <p:spPr>
          <a:xfrm>
            <a:off x="626150" y="777075"/>
            <a:ext cx="2585100" cy="43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latin typeface="Source Code Pro"/>
                <a:ea typeface="Source Code Pro"/>
                <a:cs typeface="Source Code Pro"/>
                <a:sym typeface="Source Code Pro"/>
              </a:rPr>
              <a:t>COPIE E DERIVAZIONI</a:t>
            </a:r>
            <a:endParaRPr>
              <a:latin typeface="Source Code Pro"/>
              <a:ea typeface="Source Code Pro"/>
              <a:cs typeface="Source Code Pro"/>
              <a:sym typeface="Source Code Pro"/>
            </a:endParaRPr>
          </a:p>
        </p:txBody>
      </p:sp>
      <p:sp>
        <p:nvSpPr>
          <p:cNvPr id="290" name="Google Shape;290;p40"/>
          <p:cNvSpPr/>
          <p:nvPr/>
        </p:nvSpPr>
        <p:spPr>
          <a:xfrm>
            <a:off x="4776750" y="876625"/>
            <a:ext cx="3497400" cy="2871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15000"/>
              </a:lnSpc>
              <a:spcBef>
                <a:spcPts val="500"/>
              </a:spcBef>
              <a:spcAft>
                <a:spcPts val="0"/>
              </a:spcAft>
              <a:buNone/>
            </a:pPr>
            <a:r>
              <a:rPr lang="it" sz="1050" dirty="0">
                <a:highlight>
                  <a:srgbClr val="FFFFFF"/>
                </a:highlight>
              </a:rPr>
              <a:t>La Pietà di Annibale esercitò un rilevante influsso sulla pittura successiva. Il caso probabilmente più significativo in questo senso è costituito dal durevole impatto che quest'opera ebbe sulla produzione di un maestro del calibro di </a:t>
            </a:r>
            <a:r>
              <a:rPr lang="it" sz="1050" dirty="0">
                <a:solidFill>
                  <a:schemeClr val="accent1"/>
                </a:solidFill>
                <a:highlight>
                  <a:srgbClr val="FFFFFF"/>
                </a:highlight>
                <a:uFill>
                  <a:noFill/>
                </a:uFill>
                <a:hlinkClick r:id="rId4">
                  <a:extLst>
                    <a:ext uri="{A12FA001-AC4F-418D-AE19-62706E023703}">
                      <ahyp:hlinkClr xmlns:ahyp="http://schemas.microsoft.com/office/drawing/2018/hyperlinkcolor" val="tx"/>
                    </a:ext>
                  </a:extLst>
                </a:hlinkClick>
              </a:rPr>
              <a:t>Antoon van Dyck</a:t>
            </a:r>
            <a:r>
              <a:rPr lang="it" sz="1050" dirty="0">
                <a:solidFill>
                  <a:schemeClr val="accent1"/>
                </a:solidFill>
                <a:highlight>
                  <a:srgbClr val="FFFFFF"/>
                </a:highlight>
              </a:rPr>
              <a:t> </a:t>
            </a:r>
            <a:r>
              <a:rPr lang="it" sz="1050" dirty="0">
                <a:highlight>
                  <a:srgbClr val="FFFFFF"/>
                </a:highlight>
              </a:rPr>
              <a:t>che evidentemente ebbe modo di studiare il capolavoro del Carracci durante i suoi soggiorni romani dei primi anni Venti del Seicento.</a:t>
            </a:r>
            <a:endParaRPr sz="1050" dirty="0">
              <a:highlight>
                <a:srgbClr val="FFFFFF"/>
              </a:highlight>
            </a:endParaRPr>
          </a:p>
          <a:p>
            <a:pPr marL="0" lvl="0" indent="0" algn="just" rtl="0">
              <a:lnSpc>
                <a:spcPct val="115000"/>
              </a:lnSpc>
              <a:spcBef>
                <a:spcPts val="500"/>
              </a:spcBef>
              <a:spcAft>
                <a:spcPts val="500"/>
              </a:spcAft>
              <a:buNone/>
            </a:pPr>
            <a:r>
              <a:rPr lang="it" sz="1050" dirty="0">
                <a:highlight>
                  <a:srgbClr val="FFFFFF"/>
                </a:highlight>
              </a:rPr>
              <a:t>In vari compianti di Van Dyck (tema affrontato molte volte dal pittore fiammingo) si riscontrano evidenti riprese della Pietà di Capodimonte (e talora anche dell'incisione di Caprarola) quali una generale assonanza compositiva, la bellezza scultorea di Cristo, il particolare della mano del Signore delicatamente sorretta da uno degli astanti.</a:t>
            </a:r>
            <a:endParaRPr sz="1050" dirty="0">
              <a:highlight>
                <a:srgbClr val="FFFFFF"/>
              </a:highlight>
            </a:endParaRPr>
          </a:p>
        </p:txBody>
      </p:sp>
      <p:sp>
        <p:nvSpPr>
          <p:cNvPr id="291" name="Google Shape;291;p40"/>
          <p:cNvSpPr txBox="1"/>
          <p:nvPr/>
        </p:nvSpPr>
        <p:spPr>
          <a:xfrm>
            <a:off x="4973550" y="509750"/>
            <a:ext cx="2728200" cy="43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latin typeface="Source Code Pro"/>
                <a:ea typeface="Source Code Pro"/>
                <a:cs typeface="Source Code Pro"/>
                <a:sym typeface="Source Code Pro"/>
              </a:rPr>
              <a:t>L'influenza su Van Dyck</a:t>
            </a:r>
            <a:endParaRPr>
              <a:latin typeface="Source Code Pro"/>
              <a:ea typeface="Source Code Pro"/>
              <a:cs typeface="Source Code Pro"/>
              <a:sym typeface="Source Code Pr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5"/>
        <p:cNvGrpSpPr/>
        <p:nvPr/>
      </p:nvGrpSpPr>
      <p:grpSpPr>
        <a:xfrm>
          <a:off x="0" y="0"/>
          <a:ext cx="0" cy="0"/>
          <a:chOff x="0" y="0"/>
          <a:chExt cx="0" cy="0"/>
        </a:xfrm>
      </p:grpSpPr>
      <p:sp>
        <p:nvSpPr>
          <p:cNvPr id="296" name="Google Shape;296;p41"/>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1"/>
          <p:cNvSpPr/>
          <p:nvPr/>
        </p:nvSpPr>
        <p:spPr>
          <a:xfrm>
            <a:off x="8950" y="0"/>
            <a:ext cx="9144000" cy="5143500"/>
          </a:xfrm>
          <a:prstGeom prst="rtTriangle">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1"/>
          <p:cNvSpPr/>
          <p:nvPr/>
        </p:nvSpPr>
        <p:spPr>
          <a:xfrm>
            <a:off x="185100" y="1666225"/>
            <a:ext cx="2447100" cy="1271700"/>
          </a:xfrm>
          <a:prstGeom prst="ellipse">
            <a:avLst/>
          </a:prstGeom>
          <a:solidFill>
            <a:srgbClr val="DD7E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1"/>
          <p:cNvSpPr txBox="1"/>
          <p:nvPr/>
        </p:nvSpPr>
        <p:spPr>
          <a:xfrm>
            <a:off x="271200" y="1964000"/>
            <a:ext cx="2447100" cy="191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000">
                <a:latin typeface="Lobster"/>
                <a:ea typeface="Lobster"/>
                <a:cs typeface="Lobster"/>
                <a:sym typeface="Lobster"/>
              </a:rPr>
              <a:t>Si conclude qui la nostra visita guidata alla scoperta di queste fantastiche opere. Spero vi sia piaciuta e che possiate portare dentro voi sempre un pezzetto di quest’arte .</a:t>
            </a:r>
            <a:endParaRPr sz="1000">
              <a:latin typeface="Lobster"/>
              <a:ea typeface="Lobster"/>
              <a:cs typeface="Lobster"/>
              <a:sym typeface="Lobster"/>
            </a:endParaRPr>
          </a:p>
        </p:txBody>
      </p:sp>
      <p:sp>
        <p:nvSpPr>
          <p:cNvPr id="300" name="Google Shape;300;p41"/>
          <p:cNvSpPr/>
          <p:nvPr/>
        </p:nvSpPr>
        <p:spPr>
          <a:xfrm>
            <a:off x="3139225" y="2571750"/>
            <a:ext cx="2390700" cy="1376400"/>
          </a:xfrm>
          <a:prstGeom prst="ellipse">
            <a:avLst/>
          </a:prstGeom>
          <a:solidFill>
            <a:srgbClr val="DD7E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1"/>
          <p:cNvSpPr/>
          <p:nvPr/>
        </p:nvSpPr>
        <p:spPr>
          <a:xfrm>
            <a:off x="6407250" y="3734850"/>
            <a:ext cx="1972200" cy="1312200"/>
          </a:xfrm>
          <a:prstGeom prst="ellipse">
            <a:avLst/>
          </a:prstGeom>
          <a:solidFill>
            <a:srgbClr val="DD7E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1"/>
          <p:cNvSpPr txBox="1"/>
          <p:nvPr/>
        </p:nvSpPr>
        <p:spPr>
          <a:xfrm>
            <a:off x="6503850" y="4051300"/>
            <a:ext cx="3461100" cy="5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300">
                <a:latin typeface="Lobster"/>
                <a:ea typeface="Lobster"/>
                <a:cs typeface="Lobster"/>
                <a:sym typeface="Lobster"/>
              </a:rPr>
              <a:t>Gambuti Filomena, IV CL  </a:t>
            </a:r>
            <a:endParaRPr sz="1300">
              <a:latin typeface="Lobster"/>
              <a:ea typeface="Lobster"/>
              <a:cs typeface="Lobster"/>
              <a:sym typeface="Lobster"/>
            </a:endParaRPr>
          </a:p>
          <a:p>
            <a:pPr marL="0" lvl="0" indent="0" algn="l" rtl="0">
              <a:spcBef>
                <a:spcPts val="0"/>
              </a:spcBef>
              <a:spcAft>
                <a:spcPts val="0"/>
              </a:spcAft>
              <a:buNone/>
            </a:pPr>
            <a:r>
              <a:rPr lang="it" sz="1300">
                <a:latin typeface="Lobster"/>
                <a:ea typeface="Lobster"/>
                <a:cs typeface="Lobster"/>
                <a:sym typeface="Lobster"/>
              </a:rPr>
              <a:t>20/05/20</a:t>
            </a:r>
            <a:endParaRPr sz="1300">
              <a:latin typeface="Lobster"/>
              <a:ea typeface="Lobster"/>
              <a:cs typeface="Lobster"/>
              <a:sym typeface="Lobster"/>
            </a:endParaRPr>
          </a:p>
        </p:txBody>
      </p:sp>
      <p:sp>
        <p:nvSpPr>
          <p:cNvPr id="303" name="Google Shape;303;p41"/>
          <p:cNvSpPr txBox="1"/>
          <p:nvPr/>
        </p:nvSpPr>
        <p:spPr>
          <a:xfrm>
            <a:off x="3485325" y="2688475"/>
            <a:ext cx="1794900" cy="75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latin typeface="Lobster"/>
                <a:ea typeface="Lobster"/>
                <a:cs typeface="Lobster"/>
                <a:sym typeface="Lobster"/>
              </a:rPr>
              <a:t>L’arte scuote dall’anima la polvere accumulata nella vita di tutti i giorni.</a:t>
            </a:r>
            <a:endParaRPr>
              <a:latin typeface="Lobster"/>
              <a:ea typeface="Lobster"/>
              <a:cs typeface="Lobster"/>
              <a:sym typeface="Lobster"/>
            </a:endParaRPr>
          </a:p>
        </p:txBody>
      </p:sp>
      <p:sp>
        <p:nvSpPr>
          <p:cNvPr id="304" name="Google Shape;304;p41"/>
          <p:cNvSpPr/>
          <p:nvPr/>
        </p:nvSpPr>
        <p:spPr>
          <a:xfrm rot="2700000">
            <a:off x="2559742" y="2117340"/>
            <a:ext cx="1223578" cy="506571"/>
          </a:xfrm>
          <a:prstGeom prst="bentArrow">
            <a:avLst>
              <a:gd name="adj1" fmla="val 19511"/>
              <a:gd name="adj2" fmla="val 25000"/>
              <a:gd name="adj3" fmla="val 19530"/>
              <a:gd name="adj4" fmla="val 73174"/>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1"/>
          <p:cNvSpPr/>
          <p:nvPr/>
        </p:nvSpPr>
        <p:spPr>
          <a:xfrm rot="3196247">
            <a:off x="5376322" y="3396649"/>
            <a:ext cx="1197424" cy="700502"/>
          </a:xfrm>
          <a:prstGeom prst="bentArrow">
            <a:avLst>
              <a:gd name="adj1" fmla="val 17856"/>
              <a:gd name="adj2" fmla="val 23857"/>
              <a:gd name="adj3" fmla="val 20333"/>
              <a:gd name="adj4" fmla="val 4375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1"/>
          <p:cNvSpPr txBox="1"/>
          <p:nvPr/>
        </p:nvSpPr>
        <p:spPr>
          <a:xfrm>
            <a:off x="338075" y="4161475"/>
            <a:ext cx="3243900" cy="5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latin typeface="Comic Sans MS"/>
                <a:ea typeface="Comic Sans MS"/>
                <a:cs typeface="Comic Sans MS"/>
                <a:sym typeface="Comic Sans MS"/>
              </a:rPr>
              <a:t>GRAZIE PER LA VISIONE!</a:t>
            </a:r>
            <a:endParaRPr>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4133400" y="0"/>
            <a:ext cx="5010600" cy="5143500"/>
          </a:xfrm>
          <a:prstGeom prst="rect">
            <a:avLst/>
          </a:prstGeom>
          <a:effectLst>
            <a:outerShdw blurRad="57150" dist="238125" dir="1356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it" sz="1800" dirty="0"/>
              <a:t>Iniziamo partendo dalle basi, IL  Luogo in cui ci troviamo.</a:t>
            </a:r>
            <a:endParaRPr sz="1800" dirty="0"/>
          </a:p>
          <a:p>
            <a:pPr marL="0" lvl="0" indent="0" algn="just" rtl="0">
              <a:lnSpc>
                <a:spcPct val="115000"/>
              </a:lnSpc>
              <a:spcBef>
                <a:spcPts val="500"/>
              </a:spcBef>
              <a:spcAft>
                <a:spcPts val="0"/>
              </a:spcAft>
              <a:buNone/>
            </a:pPr>
            <a:r>
              <a:rPr lang="it" sz="1050" b="0" dirty="0">
                <a:solidFill>
                  <a:srgbClr val="000000"/>
                </a:solidFill>
                <a:highlight>
                  <a:srgbClr val="FFFFFF"/>
                </a:highlight>
                <a:latin typeface="Arial"/>
                <a:ea typeface="Arial"/>
                <a:cs typeface="Arial"/>
                <a:sym typeface="Arial"/>
              </a:rPr>
              <a:t>Il </a:t>
            </a:r>
            <a:r>
              <a:rPr lang="it" sz="1050" dirty="0">
                <a:solidFill>
                  <a:srgbClr val="000000"/>
                </a:solidFill>
                <a:highlight>
                  <a:srgbClr val="FFFFFF"/>
                </a:highlight>
                <a:latin typeface="Arial"/>
                <a:ea typeface="Arial"/>
                <a:cs typeface="Arial"/>
                <a:sym typeface="Arial"/>
              </a:rPr>
              <a:t>Museo Nazionale di Capodimonte</a:t>
            </a:r>
            <a:r>
              <a:rPr lang="it" sz="1050" b="0" dirty="0">
                <a:solidFill>
                  <a:srgbClr val="000000"/>
                </a:solidFill>
                <a:highlight>
                  <a:srgbClr val="FFFFFF"/>
                </a:highlight>
                <a:latin typeface="Arial"/>
                <a:ea typeface="Arial"/>
                <a:cs typeface="Arial"/>
                <a:sym typeface="Arial"/>
              </a:rPr>
              <a:t> è uno dei più importanti musei napoletani, ubicato all'interno della </a:t>
            </a:r>
            <a:r>
              <a:rPr lang="it" sz="1050" b="0" dirty="0">
                <a:solidFill>
                  <a:srgbClr val="000000"/>
                </a:solidFill>
                <a:highlight>
                  <a:srgbClr val="FFFFFF"/>
                </a:highlight>
                <a:uFill>
                  <a:noFill/>
                </a:uFill>
                <a:latin typeface="Arial"/>
                <a:ea typeface="Arial"/>
                <a:cs typeface="Arial"/>
                <a:sym typeface="Arial"/>
                <a:hlinkClick r:id="rId4"/>
              </a:rPr>
              <a:t>reggia omonima</a:t>
            </a:r>
            <a:r>
              <a:rPr lang="it" sz="1050" b="0" dirty="0">
                <a:solidFill>
                  <a:srgbClr val="000000"/>
                </a:solidFill>
                <a:highlight>
                  <a:srgbClr val="FFFFFF"/>
                </a:highlight>
                <a:latin typeface="Arial"/>
                <a:ea typeface="Arial"/>
                <a:cs typeface="Arial"/>
                <a:sym typeface="Arial"/>
              </a:rPr>
              <a:t>, nella località di </a:t>
            </a:r>
            <a:r>
              <a:rPr lang="it" sz="1050" b="0" dirty="0">
                <a:solidFill>
                  <a:srgbClr val="000000"/>
                </a:solidFill>
                <a:highlight>
                  <a:srgbClr val="FFFFFF"/>
                </a:highlight>
                <a:uFill>
                  <a:noFill/>
                </a:uFill>
                <a:latin typeface="Arial"/>
                <a:ea typeface="Arial"/>
                <a:cs typeface="Arial"/>
                <a:sym typeface="Arial"/>
                <a:hlinkClick r:id="rId5"/>
              </a:rPr>
              <a:t>Capodimonte</a:t>
            </a:r>
            <a:r>
              <a:rPr lang="it" sz="1050" b="0" dirty="0">
                <a:solidFill>
                  <a:srgbClr val="000000"/>
                </a:solidFill>
                <a:highlight>
                  <a:srgbClr val="FFFFFF"/>
                </a:highlight>
                <a:latin typeface="Arial"/>
                <a:ea typeface="Arial"/>
                <a:cs typeface="Arial"/>
                <a:sym typeface="Arial"/>
              </a:rPr>
              <a:t>: ospita gallerie di arte antica, una di arte contemporanea e un appartamento storico.</a:t>
            </a:r>
            <a:endParaRPr sz="1050" b="0" dirty="0">
              <a:solidFill>
                <a:srgbClr val="000000"/>
              </a:solidFill>
              <a:highlight>
                <a:srgbClr val="FFFFFF"/>
              </a:highlight>
              <a:latin typeface="Arial"/>
              <a:ea typeface="Arial"/>
              <a:cs typeface="Arial"/>
              <a:sym typeface="Arial"/>
            </a:endParaRPr>
          </a:p>
          <a:p>
            <a:pPr marL="0" lvl="0" indent="0" algn="just" rtl="0">
              <a:lnSpc>
                <a:spcPct val="115000"/>
              </a:lnSpc>
              <a:spcBef>
                <a:spcPts val="500"/>
              </a:spcBef>
              <a:spcAft>
                <a:spcPts val="0"/>
              </a:spcAft>
              <a:buNone/>
            </a:pPr>
            <a:r>
              <a:rPr lang="it" sz="1050" b="0" dirty="0">
                <a:solidFill>
                  <a:srgbClr val="000000"/>
                </a:solidFill>
                <a:highlight>
                  <a:srgbClr val="FFFFFF"/>
                </a:highlight>
                <a:latin typeface="Arial"/>
                <a:ea typeface="Arial"/>
                <a:cs typeface="Arial"/>
                <a:sym typeface="Arial"/>
              </a:rPr>
              <a:t>È stato ufficialmente inaugurato nel 1957, anche se le sale della reggia hanno ospitato opere d'arte già a partire dal 1758. </a:t>
            </a:r>
            <a:r>
              <a:rPr lang="it" sz="1050" b="0" dirty="0">
                <a:solidFill>
                  <a:srgbClr val="000000"/>
                </a:solidFill>
                <a:highlight>
                  <a:srgbClr val="FFFFFF"/>
                </a:highlight>
                <a:uFill>
                  <a:noFill/>
                </a:uFill>
                <a:latin typeface="Arial"/>
                <a:ea typeface="Arial"/>
                <a:cs typeface="Arial"/>
                <a:sym typeface="Arial"/>
                <a:hlinkClick r:id="rId6"/>
              </a:rPr>
              <a:t>Carlo di Borbone</a:t>
            </a:r>
            <a:r>
              <a:rPr lang="it" sz="1050" b="0" dirty="0">
                <a:solidFill>
                  <a:srgbClr val="000000"/>
                </a:solidFill>
                <a:highlight>
                  <a:srgbClr val="FFFFFF"/>
                </a:highlight>
                <a:latin typeface="Arial"/>
                <a:ea typeface="Arial"/>
                <a:cs typeface="Arial"/>
                <a:sym typeface="Arial"/>
              </a:rPr>
              <a:t>, salito al trono di </a:t>
            </a:r>
            <a:r>
              <a:rPr lang="it" sz="1050" b="0" dirty="0">
                <a:solidFill>
                  <a:srgbClr val="000000"/>
                </a:solidFill>
                <a:highlight>
                  <a:srgbClr val="FFFFFF"/>
                </a:highlight>
                <a:uFill>
                  <a:noFill/>
                </a:uFill>
                <a:latin typeface="Arial"/>
                <a:ea typeface="Arial"/>
                <a:cs typeface="Arial"/>
                <a:sym typeface="Arial"/>
                <a:hlinkClick r:id="rId7"/>
              </a:rPr>
              <a:t>Napoli</a:t>
            </a:r>
            <a:r>
              <a:rPr lang="it" sz="1050" b="0" dirty="0">
                <a:solidFill>
                  <a:srgbClr val="000000"/>
                </a:solidFill>
                <a:highlight>
                  <a:srgbClr val="FFFFFF"/>
                </a:highlight>
                <a:latin typeface="Arial"/>
                <a:ea typeface="Arial"/>
                <a:cs typeface="Arial"/>
                <a:sym typeface="Arial"/>
              </a:rPr>
              <a:t> nel 1734, si pose il problema di fornire una degna sistemazione alle opere d'arte ereditate dalla madre, </a:t>
            </a:r>
            <a:r>
              <a:rPr lang="it" sz="1050" b="0" dirty="0">
                <a:solidFill>
                  <a:srgbClr val="000000"/>
                </a:solidFill>
                <a:highlight>
                  <a:srgbClr val="FFFFFF"/>
                </a:highlight>
                <a:uFill>
                  <a:noFill/>
                </a:uFill>
                <a:latin typeface="Arial"/>
                <a:ea typeface="Arial"/>
                <a:cs typeface="Arial"/>
                <a:sym typeface="Arial"/>
                <a:hlinkClick r:id="rId8"/>
              </a:rPr>
              <a:t>Elisabetta Farnese</a:t>
            </a:r>
            <a:r>
              <a:rPr lang="it" sz="1050" b="0" dirty="0">
                <a:solidFill>
                  <a:srgbClr val="000000"/>
                </a:solidFill>
                <a:highlight>
                  <a:srgbClr val="FFFFFF"/>
                </a:highlight>
                <a:latin typeface="Arial"/>
                <a:ea typeface="Arial"/>
                <a:cs typeface="Arial"/>
                <a:sym typeface="Arial"/>
              </a:rPr>
              <a:t>, facenti parti della sua </a:t>
            </a:r>
            <a:r>
              <a:rPr lang="it" sz="1050" b="0" dirty="0">
                <a:solidFill>
                  <a:srgbClr val="000000"/>
                </a:solidFill>
                <a:highlight>
                  <a:srgbClr val="FFFFFF"/>
                </a:highlight>
                <a:uFill>
                  <a:noFill/>
                </a:uFill>
                <a:latin typeface="Arial"/>
                <a:ea typeface="Arial"/>
                <a:cs typeface="Arial"/>
                <a:sym typeface="Arial"/>
                <a:hlinkClick r:id="rId9"/>
              </a:rPr>
              <a:t>collezione familiare</a:t>
            </a:r>
            <a:r>
              <a:rPr lang="it" sz="1050" b="0" dirty="0">
                <a:solidFill>
                  <a:srgbClr val="000000"/>
                </a:solidFill>
                <a:highlight>
                  <a:srgbClr val="FFFFFF"/>
                </a:highlight>
                <a:latin typeface="Arial"/>
                <a:ea typeface="Arial"/>
                <a:cs typeface="Arial"/>
                <a:sym typeface="Arial"/>
              </a:rPr>
              <a:t>, iniziata da </a:t>
            </a:r>
            <a:r>
              <a:rPr lang="it" sz="1050" b="0" dirty="0">
                <a:solidFill>
                  <a:srgbClr val="000000"/>
                </a:solidFill>
                <a:highlight>
                  <a:srgbClr val="FFFFFF"/>
                </a:highlight>
                <a:uFill>
                  <a:noFill/>
                </a:uFill>
                <a:latin typeface="Arial"/>
                <a:ea typeface="Arial"/>
                <a:cs typeface="Arial"/>
                <a:sym typeface="Arial"/>
                <a:hlinkClick r:id="rId10"/>
              </a:rPr>
              <a:t>papa Paolo III</a:t>
            </a:r>
            <a:r>
              <a:rPr lang="it" sz="1050" b="0" dirty="0">
                <a:solidFill>
                  <a:srgbClr val="000000"/>
                </a:solidFill>
                <a:highlight>
                  <a:srgbClr val="FFFFFF"/>
                </a:highlight>
                <a:latin typeface="Arial"/>
                <a:ea typeface="Arial"/>
                <a:cs typeface="Arial"/>
                <a:sym typeface="Arial"/>
              </a:rPr>
              <a:t> nel </a:t>
            </a:r>
            <a:r>
              <a:rPr lang="it" sz="1050" b="0" dirty="0">
                <a:solidFill>
                  <a:srgbClr val="000000"/>
                </a:solidFill>
                <a:highlight>
                  <a:srgbClr val="FFFFFF"/>
                </a:highlight>
                <a:uFill>
                  <a:noFill/>
                </a:uFill>
                <a:latin typeface="Arial"/>
                <a:ea typeface="Arial"/>
                <a:cs typeface="Arial"/>
                <a:sym typeface="Arial"/>
                <a:hlinkClick r:id="rId11"/>
              </a:rPr>
              <a:t>XVI secolo</a:t>
            </a:r>
            <a:r>
              <a:rPr lang="it" sz="1050" b="0" dirty="0">
                <a:solidFill>
                  <a:srgbClr val="000000"/>
                </a:solidFill>
                <a:highlight>
                  <a:srgbClr val="FFFFFF"/>
                </a:highlight>
                <a:latin typeface="Arial"/>
                <a:ea typeface="Arial"/>
                <a:cs typeface="Arial"/>
                <a:sym typeface="Arial"/>
              </a:rPr>
              <a:t> e portata avanti dai suoi eredi. Nel 1738 il re avviò i lavori di costruzione di un palazzo, sulla collina di Capodimonte, da adibire a museo; al contempo una squadra di esperti definì gli ambienti interni per sistemare la collezione: il progetto prevedeva che le opere fossero ospitate nelle stanze che affacciano verso sud, sul mare. Nel 1785 venne istituito il Regolamento del Museo di Capodimonte: furono quindi definiti gli orari di apertura, i compiti dei custodi, la responsabilità del consegnatario, l'accesso ai copisti, mentre non venne liberalizzato l'accesso alla popolazione - cosa che invece già avveniva in altre realtà museali borboniche - se non con un permesso rilasciato dalla Segreteria di Stato.</a:t>
            </a:r>
            <a:endParaRPr sz="1050" b="0" dirty="0">
              <a:solidFill>
                <a:srgbClr val="000000"/>
              </a:solidFill>
              <a:highlight>
                <a:srgbClr val="FFFFFF"/>
              </a:highlight>
              <a:latin typeface="Arial"/>
              <a:ea typeface="Arial"/>
              <a:cs typeface="Arial"/>
              <a:sym typeface="Arial"/>
            </a:endParaRPr>
          </a:p>
          <a:p>
            <a:pPr marL="0" lvl="0" indent="0" algn="just" rtl="0">
              <a:lnSpc>
                <a:spcPct val="115000"/>
              </a:lnSpc>
              <a:spcBef>
                <a:spcPts val="500"/>
              </a:spcBef>
              <a:spcAft>
                <a:spcPts val="0"/>
              </a:spcAft>
              <a:buNone/>
            </a:pPr>
            <a:r>
              <a:rPr lang="it" sz="1050" b="0" dirty="0">
                <a:solidFill>
                  <a:srgbClr val="000000"/>
                </a:solidFill>
                <a:highlight>
                  <a:srgbClr val="FFFFFF"/>
                </a:highlight>
                <a:latin typeface="Arial"/>
                <a:ea typeface="Arial"/>
                <a:cs typeface="Arial"/>
                <a:sym typeface="Arial"/>
              </a:rPr>
              <a:t>Bisogna sapere che, inoltre, questo museo per un certo periodo, esattamente nel 1806, ebbe un ruolo abitativo; solo dopo l’Unità d’Italia alcune aree della reggia vennero usate come museo. Finalmente, con un decreto firmato nel 1949, nacque il Museo Nazionale di Capodimonte che fu ufficialmente inaugurato nel 1957.</a:t>
            </a:r>
            <a:endParaRPr sz="1050" b="0" dirty="0">
              <a:solidFill>
                <a:srgbClr val="000000"/>
              </a:solidFill>
              <a:highlight>
                <a:srgbClr val="FFFFFF"/>
              </a:highlight>
              <a:latin typeface="Arial"/>
              <a:ea typeface="Arial"/>
              <a:cs typeface="Arial"/>
              <a:sym typeface="Arial"/>
            </a:endParaRPr>
          </a:p>
          <a:p>
            <a:pPr marL="0" lvl="0" indent="0" algn="l" rtl="0">
              <a:lnSpc>
                <a:spcPct val="115000"/>
              </a:lnSpc>
              <a:spcBef>
                <a:spcPts val="500"/>
              </a:spcBef>
              <a:spcAft>
                <a:spcPts val="0"/>
              </a:spcAft>
              <a:buNone/>
            </a:pPr>
            <a:endParaRPr sz="1050" b="0" dirty="0">
              <a:solidFill>
                <a:srgbClr val="202122"/>
              </a:solidFill>
              <a:highlight>
                <a:srgbClr val="FFFFFF"/>
              </a:highlight>
              <a:latin typeface="Arial"/>
              <a:ea typeface="Arial"/>
              <a:cs typeface="Arial"/>
              <a:sym typeface="Arial"/>
            </a:endParaRPr>
          </a:p>
          <a:p>
            <a:pPr marL="0" lvl="0" indent="0" algn="ctr" rtl="0">
              <a:spcBef>
                <a:spcPts val="500"/>
              </a:spcBef>
              <a:spcAft>
                <a:spcPts val="0"/>
              </a:spcAft>
              <a:buNone/>
            </a:pPr>
            <a:endParaRPr sz="1800" dirty="0"/>
          </a:p>
        </p:txBody>
      </p:sp>
      <p:sp>
        <p:nvSpPr>
          <p:cNvPr id="70" name="Google Shape;70;p15"/>
          <p:cNvSpPr/>
          <p:nvPr/>
        </p:nvSpPr>
        <p:spPr>
          <a:xfrm flipH="1">
            <a:off x="132950" y="1330225"/>
            <a:ext cx="3636000" cy="3713400"/>
          </a:xfrm>
          <a:prstGeom prst="snip1Rect">
            <a:avLst>
              <a:gd name="adj" fmla="val 23180"/>
            </a:avLst>
          </a:prstGeom>
          <a:solidFill>
            <a:srgbClr val="6AA84F"/>
          </a:solidFill>
          <a:ln w="9525" cap="flat" cmpd="sng">
            <a:solidFill>
              <a:schemeClr val="dk2"/>
            </a:solidFill>
            <a:prstDash val="solid"/>
            <a:round/>
            <a:headEnd type="none" w="sm" len="sm"/>
            <a:tailEnd type="none" w="sm" len="sm"/>
          </a:ln>
          <a:effectLst>
            <a:outerShdw blurRad="200025" dist="209550" dir="6000000" algn="bl" rotWithShape="0">
              <a:srgbClr val="000000">
                <a:alpha val="7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txBox="1"/>
          <p:nvPr/>
        </p:nvSpPr>
        <p:spPr>
          <a:xfrm>
            <a:off x="321350" y="1884450"/>
            <a:ext cx="3447600" cy="897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it" sz="1050" dirty="0"/>
              <a:t>Il Museo nazionale di Capodimonte si estende sui tre livelli della reggia di Capodimonte e la disposizione delle opere risale agli ultimi lavori di restauro che si sono tenuti dall'inizio degli </a:t>
            </a:r>
            <a:r>
              <a:rPr lang="it" sz="1050" dirty="0">
                <a:solidFill>
                  <a:schemeClr val="accent1"/>
                </a:solidFill>
                <a:uFill>
                  <a:noFill/>
                </a:uFill>
                <a:hlinkClick r:id="rId12">
                  <a:extLst>
                    <a:ext uri="{A12FA001-AC4F-418D-AE19-62706E023703}">
                      <ahyp:hlinkClr xmlns:ahyp="http://schemas.microsoft.com/office/drawing/2018/hyperlinkcolor" val="tx"/>
                    </a:ext>
                  </a:extLst>
                </a:hlinkClick>
              </a:rPr>
              <a:t>anni </a:t>
            </a:r>
            <a:r>
              <a:rPr lang="it-IT" sz="1050" dirty="0">
                <a:solidFill>
                  <a:schemeClr val="accent1"/>
                </a:solidFill>
                <a:uFill>
                  <a:noFill/>
                </a:uFill>
                <a:hlinkClick r:id="rId12">
                  <a:extLst>
                    <a:ext uri="{A12FA001-AC4F-418D-AE19-62706E023703}">
                      <ahyp:hlinkClr xmlns:ahyp="http://schemas.microsoft.com/office/drawing/2018/hyperlinkcolor" val="tx"/>
                    </a:ext>
                  </a:extLst>
                </a:hlinkClick>
              </a:rPr>
              <a:t>O</a:t>
            </a:r>
            <a:r>
              <a:rPr lang="it" sz="1050" dirty="0">
                <a:solidFill>
                  <a:schemeClr val="accent1"/>
                </a:solidFill>
                <a:uFill>
                  <a:noFill/>
                </a:uFill>
                <a:hlinkClick r:id="rId12">
                  <a:extLst>
                    <a:ext uri="{A12FA001-AC4F-418D-AE19-62706E023703}">
                      <ahyp:hlinkClr xmlns:ahyp="http://schemas.microsoft.com/office/drawing/2018/hyperlinkcolor" val="tx"/>
                    </a:ext>
                  </a:extLst>
                </a:hlinkClick>
              </a:rPr>
              <a:t>ttanta</a:t>
            </a:r>
            <a:r>
              <a:rPr lang="it" sz="1050" dirty="0">
                <a:solidFill>
                  <a:schemeClr val="accent1"/>
                </a:solidFill>
              </a:rPr>
              <a:t> fino al 1999: al piano terra, ma sfruttando anche zone </a:t>
            </a:r>
            <a:r>
              <a:rPr lang="it" sz="1050" dirty="0"/>
              <a:t>del seminterrato, sono posti i servizi per i visitatori e alcune sale didattiche; al piano ammezzato è il Gabinetto dei Disegni e delle Stampe, e le esposizioni dell'Ottocento Privato e dei manifesti Mele; al primo piano si trova la Galleria Farnese, la collezione Borgia, l'Appartamento Reale, la collezione delle porcellane, la collezione De Ciccio e l'Armeria farnesiana e borbonica; al secondo piano è la Galleria Napoletana, la </a:t>
            </a:r>
            <a:r>
              <a:rPr lang="it" sz="1050" dirty="0">
                <a:solidFill>
                  <a:schemeClr val="accent1"/>
                </a:solidFill>
                <a:uFill>
                  <a:noFill/>
                </a:uFill>
                <a:hlinkClick r:id="rId13">
                  <a:extLst>
                    <a:ext uri="{A12FA001-AC4F-418D-AE19-62706E023703}">
                      <ahyp:hlinkClr xmlns:ahyp="http://schemas.microsoft.com/office/drawing/2018/hyperlinkcolor" val="tx"/>
                    </a:ext>
                  </a:extLst>
                </a:hlinkClick>
              </a:rPr>
              <a:t>collezione d'Avalos</a:t>
            </a:r>
            <a:r>
              <a:rPr lang="it" sz="1050" dirty="0"/>
              <a:t>, la sala degli arazzi d'Avalos e la sezione di arte contemporanea: quest'ultima continua anche al terzo piano dove sono, inoltre, poste la Galleria dell'Ottocento e la galleria fotografica.</a:t>
            </a:r>
            <a:endParaRPr dirty="0">
              <a:latin typeface="Source Code Pro"/>
              <a:ea typeface="Source Code Pro"/>
              <a:cs typeface="Source Code Pro"/>
              <a:sym typeface="Source Code Pr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292850"/>
            <a:ext cx="8520600" cy="801000"/>
          </a:xfrm>
          <a:prstGeom prst="rect">
            <a:avLst/>
          </a:prstGeom>
          <a:solidFill>
            <a:srgbClr val="F3F3F3"/>
          </a:solidFill>
        </p:spPr>
        <p:txBody>
          <a:bodyPr spcFirstLastPara="1" wrap="square" lIns="91425" tIns="91425" rIns="91425" bIns="91425" anchor="t" anchorCtr="0">
            <a:noAutofit/>
          </a:bodyPr>
          <a:lstStyle/>
          <a:p>
            <a:pPr marL="0" lvl="0" indent="0" algn="l" rtl="0">
              <a:spcBef>
                <a:spcPts val="0"/>
              </a:spcBef>
              <a:spcAft>
                <a:spcPts val="0"/>
              </a:spcAft>
              <a:buNone/>
            </a:pPr>
            <a:r>
              <a:rPr lang="it">
                <a:latin typeface="Lobster"/>
                <a:ea typeface="Lobster"/>
                <a:cs typeface="Lobster"/>
                <a:sym typeface="Lobster"/>
              </a:rPr>
              <a:t>Introduzione alla visita</a:t>
            </a:r>
            <a:endParaRPr>
              <a:latin typeface="Lobster"/>
              <a:ea typeface="Lobster"/>
              <a:cs typeface="Lobster"/>
              <a:sym typeface="Lobster"/>
            </a:endParaRPr>
          </a:p>
        </p:txBody>
      </p:sp>
      <p:sp>
        <p:nvSpPr>
          <p:cNvPr id="77" name="Google Shape;77;p16"/>
          <p:cNvSpPr txBox="1">
            <a:spLocks noGrp="1"/>
          </p:cNvSpPr>
          <p:nvPr>
            <p:ph type="body" idx="1"/>
          </p:nvPr>
        </p:nvSpPr>
        <p:spPr>
          <a:xfrm>
            <a:off x="-48000" y="1326600"/>
            <a:ext cx="9240000" cy="2639400"/>
          </a:xfrm>
          <a:prstGeom prst="rect">
            <a:avLst/>
          </a:prstGeom>
        </p:spPr>
        <p:txBody>
          <a:bodyPr spcFirstLastPara="1" wrap="square" lIns="91425" tIns="91425" rIns="91425" bIns="91425" anchor="t" anchorCtr="0">
            <a:noAutofit/>
          </a:bodyPr>
          <a:lstStyle/>
          <a:p>
            <a:pPr marL="0" lvl="0" indent="0" algn="just">
              <a:buNone/>
            </a:pPr>
            <a:r>
              <a:rPr lang="it" sz="1100" dirty="0">
                <a:solidFill>
                  <a:srgbClr val="000000"/>
                </a:solidFill>
                <a:highlight>
                  <a:srgbClr val="F3F3F3"/>
                </a:highlight>
                <a:latin typeface="Georgia"/>
                <a:ea typeface="Georgia"/>
                <a:cs typeface="Georgia"/>
                <a:sym typeface="Georgia"/>
              </a:rPr>
              <a:t>Oggi andremo a visitare il museo di Capodimonte. Possiamo </a:t>
            </a:r>
            <a:r>
              <a:rPr lang="it-IT" sz="1100" dirty="0">
                <a:solidFill>
                  <a:srgbClr val="000000"/>
                </a:solidFill>
                <a:highlight>
                  <a:srgbClr val="F3F3F3"/>
                </a:highlight>
                <a:latin typeface="Georgia"/>
                <a:ea typeface="Georgia"/>
                <a:cs typeface="Georgia"/>
                <a:sym typeface="Georgia"/>
              </a:rPr>
              <a:t>ammirare </a:t>
            </a:r>
            <a:r>
              <a:rPr lang="it" sz="1100" dirty="0">
                <a:solidFill>
                  <a:srgbClr val="000000"/>
                </a:solidFill>
                <a:highlight>
                  <a:srgbClr val="F3F3F3"/>
                </a:highlight>
                <a:latin typeface="Georgia"/>
                <a:ea typeface="Georgia"/>
                <a:cs typeface="Georgia"/>
                <a:sym typeface="Georgia"/>
              </a:rPr>
              <a:t>tantissime opere, ma noi selezioneremo un percorso basato sulla lettura di una determinata iconografia che è quella della Madonna col bambino: </a:t>
            </a:r>
            <a:r>
              <a:rPr lang="it-IT" sz="1100" dirty="0">
                <a:solidFill>
                  <a:srgbClr val="000000"/>
                </a:solidFill>
                <a:highlight>
                  <a:srgbClr val="F3F3F3"/>
                </a:highlight>
                <a:latin typeface="Georgia"/>
                <a:ea typeface="Georgia"/>
                <a:cs typeface="Georgia"/>
                <a:sym typeface="Georgia"/>
              </a:rPr>
              <a:t>u</a:t>
            </a:r>
            <a:r>
              <a:rPr lang="it" sz="1100" dirty="0">
                <a:solidFill>
                  <a:srgbClr val="000000"/>
                </a:solidFill>
                <a:highlight>
                  <a:srgbClr val="F3F3F3"/>
                </a:highlight>
                <a:latin typeface="Georgia"/>
                <a:ea typeface="Georgia"/>
                <a:cs typeface="Georgia"/>
                <a:sym typeface="Georgia"/>
              </a:rPr>
              <a:t>na delle iconografie più antiche e soggetto tradizionale dell’iconografia cristiana. </a:t>
            </a:r>
            <a:r>
              <a:rPr lang="it-IT" sz="1100" dirty="0">
                <a:solidFill>
                  <a:srgbClr val="000000"/>
                </a:solidFill>
                <a:highlight>
                  <a:srgbClr val="F3F3F3"/>
                </a:highlight>
                <a:latin typeface="Georgia"/>
                <a:ea typeface="Georgia"/>
                <a:cs typeface="Georgia"/>
                <a:sym typeface="Georgia"/>
              </a:rPr>
              <a:t>Q</a:t>
            </a:r>
            <a:r>
              <a:rPr lang="it" sz="1100" dirty="0">
                <a:solidFill>
                  <a:srgbClr val="000000"/>
                </a:solidFill>
                <a:highlight>
                  <a:srgbClr val="F3F3F3"/>
                </a:highlight>
                <a:latin typeface="Georgia"/>
                <a:ea typeface="Georgia"/>
                <a:cs typeface="Georgia"/>
                <a:sym typeface="Georgia"/>
              </a:rPr>
              <a:t>uesto tema esisteva già nelle civiltà preistoriche ed egizie ma venne codificato  nel </a:t>
            </a:r>
            <a:r>
              <a:rPr lang="it-IT" sz="1100" dirty="0">
                <a:solidFill>
                  <a:srgbClr val="000000"/>
                </a:solidFill>
                <a:highlight>
                  <a:srgbClr val="F3F3F3"/>
                </a:highlight>
                <a:latin typeface="Georgia"/>
                <a:ea typeface="Georgia"/>
                <a:cs typeface="Georgia"/>
                <a:sym typeface="Georgia"/>
              </a:rPr>
              <a:t>M</a:t>
            </a:r>
            <a:r>
              <a:rPr lang="it" sz="1100" dirty="0">
                <a:solidFill>
                  <a:srgbClr val="000000"/>
                </a:solidFill>
                <a:highlight>
                  <a:srgbClr val="F3F3F3"/>
                </a:highlight>
                <a:latin typeface="Georgia"/>
                <a:ea typeface="Georgia"/>
                <a:cs typeface="Georgia"/>
                <a:sym typeface="Georgia"/>
              </a:rPr>
              <a:t>edioevo in area bizantina: la Madonna rappresentava la </a:t>
            </a:r>
            <a:r>
              <a:rPr lang="it-IT" sz="1100" dirty="0">
                <a:solidFill>
                  <a:srgbClr val="000000"/>
                </a:solidFill>
                <a:highlight>
                  <a:srgbClr val="F3F3F3"/>
                </a:highlight>
                <a:latin typeface="Georgia"/>
                <a:ea typeface="Georgia"/>
                <a:cs typeface="Georgia"/>
                <a:sym typeface="Georgia"/>
              </a:rPr>
              <a:t>C</a:t>
            </a:r>
            <a:r>
              <a:rPr lang="it" sz="1100" dirty="0">
                <a:solidFill>
                  <a:srgbClr val="000000"/>
                </a:solidFill>
                <a:highlight>
                  <a:srgbClr val="F3F3F3"/>
                </a:highlight>
                <a:latin typeface="Georgia"/>
                <a:ea typeface="Georgia"/>
                <a:cs typeface="Georgia"/>
                <a:sym typeface="Georgia"/>
              </a:rPr>
              <a:t>hiesa e </a:t>
            </a:r>
            <a:r>
              <a:rPr lang="it-IT" sz="1100" dirty="0">
                <a:solidFill>
                  <a:srgbClr val="000000"/>
                </a:solidFill>
                <a:highlight>
                  <a:srgbClr val="F3F3F3"/>
                </a:highlight>
                <a:latin typeface="Georgia"/>
                <a:ea typeface="Georgia"/>
                <a:cs typeface="Georgia"/>
                <a:sym typeface="Georgia"/>
              </a:rPr>
              <a:t>il suo fondatore </a:t>
            </a:r>
            <a:r>
              <a:rPr lang="it" sz="1100" dirty="0">
                <a:solidFill>
                  <a:srgbClr val="000000"/>
                </a:solidFill>
                <a:highlight>
                  <a:srgbClr val="F3F3F3"/>
                </a:highlight>
                <a:latin typeface="Georgia"/>
                <a:ea typeface="Georgia"/>
                <a:cs typeface="Georgia"/>
                <a:sym typeface="Georgia"/>
              </a:rPr>
              <a:t>Gesù, vestito come un piccolo filosofo.  In Italia, nel corso del Due e Trecento, i modelli bizantini vennero gradualmente stemperati in scene più naturalistiche e moderne. Importante fu il contributo degli </a:t>
            </a:r>
            <a:r>
              <a:rPr lang="it" sz="1100" dirty="0">
                <a:solidFill>
                  <a:schemeClr val="accent1"/>
                </a:solidFill>
                <a:highlight>
                  <a:srgbClr val="F3F3F3"/>
                </a:highlight>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rPr>
              <a:t>ordini mendicanti</a:t>
            </a:r>
            <a:r>
              <a:rPr lang="it" sz="1100" dirty="0">
                <a:solidFill>
                  <a:srgbClr val="000000"/>
                </a:solidFill>
                <a:highlight>
                  <a:srgbClr val="F3F3F3"/>
                </a:highlight>
                <a:latin typeface="Georgia"/>
                <a:ea typeface="Georgia"/>
                <a:cs typeface="Georgia"/>
                <a:sym typeface="Georgia"/>
              </a:rPr>
              <a:t>, desiderosi di immagini in cui il fedele potesse identificarsi. </a:t>
            </a:r>
            <a:r>
              <a:rPr lang="it" sz="1200" dirty="0">
                <a:solidFill>
                  <a:srgbClr val="000000"/>
                </a:solidFill>
                <a:highlight>
                  <a:srgbClr val="F3F3F3"/>
                </a:highlight>
                <a:latin typeface="Georgia"/>
                <a:ea typeface="Georgia"/>
                <a:cs typeface="Georgia"/>
                <a:sym typeface="Georgia"/>
              </a:rPr>
              <a:t>In Toscana, con la generazione di </a:t>
            </a:r>
            <a:r>
              <a:rPr lang="it" sz="1200" dirty="0">
                <a:solidFill>
                  <a:schemeClr val="accent1"/>
                </a:solidFill>
                <a:highlight>
                  <a:srgbClr val="F3F3F3"/>
                </a:highlight>
                <a:uFill>
                  <a:noFill/>
                </a:uFill>
                <a:latin typeface="Georgia"/>
                <a:ea typeface="Georgia"/>
                <a:cs typeface="Georgia"/>
                <a:sym typeface="Georgia"/>
                <a:hlinkClick r:id="rId5">
                  <a:extLst>
                    <a:ext uri="{A12FA001-AC4F-418D-AE19-62706E023703}">
                      <ahyp:hlinkClr xmlns:ahyp="http://schemas.microsoft.com/office/drawing/2018/hyperlinkcolor" val="tx"/>
                    </a:ext>
                  </a:extLst>
                </a:hlinkClick>
              </a:rPr>
              <a:t>Cimabue</a:t>
            </a:r>
            <a:r>
              <a:rPr lang="it" sz="1200" dirty="0">
                <a:solidFill>
                  <a:schemeClr val="accent1"/>
                </a:solidFill>
                <a:highlight>
                  <a:srgbClr val="F3F3F3"/>
                </a:highlight>
                <a:latin typeface="Georgia"/>
                <a:ea typeface="Georgia"/>
                <a:cs typeface="Georgia"/>
                <a:sym typeface="Georgia"/>
              </a:rPr>
              <a:t> e </a:t>
            </a:r>
            <a:r>
              <a:rPr lang="it" sz="1200" dirty="0">
                <a:solidFill>
                  <a:schemeClr val="accent1"/>
                </a:solidFill>
                <a:highlight>
                  <a:srgbClr val="F3F3F3"/>
                </a:highlight>
                <a:uFill>
                  <a:noFill/>
                </a:uFill>
                <a:latin typeface="Georgia"/>
                <a:ea typeface="Georgia"/>
                <a:cs typeface="Georgia"/>
                <a:sym typeface="Georgia"/>
                <a:hlinkClick r:id="rId6">
                  <a:extLst>
                    <a:ext uri="{A12FA001-AC4F-418D-AE19-62706E023703}">
                      <ahyp:hlinkClr xmlns:ahyp="http://schemas.microsoft.com/office/drawing/2018/hyperlinkcolor" val="tx"/>
                    </a:ext>
                  </a:extLst>
                </a:hlinkClick>
              </a:rPr>
              <a:t>Duccio di Buoninsegna</a:t>
            </a:r>
            <a:r>
              <a:rPr lang="it" sz="1200" dirty="0">
                <a:solidFill>
                  <a:srgbClr val="000000"/>
                </a:solidFill>
                <a:highlight>
                  <a:srgbClr val="F3F3F3"/>
                </a:highlight>
                <a:latin typeface="Georgia"/>
                <a:ea typeface="Georgia"/>
                <a:cs typeface="Georgia"/>
                <a:sym typeface="Georgia"/>
              </a:rPr>
              <a:t>, il Bambino inizia ad  essere rappresentato con le tunichette dei lattanti, anziché con la toga dei filosofi, anche se si deve aspettare la generazione successiva (soprattutto coi fratelli </a:t>
            </a:r>
            <a:r>
              <a:rPr lang="it" sz="1200" dirty="0">
                <a:solidFill>
                  <a:schemeClr val="accent1"/>
                </a:solidFill>
                <a:highlight>
                  <a:srgbClr val="F3F3F3"/>
                </a:highlight>
                <a:uFill>
                  <a:noFill/>
                </a:uFill>
                <a:latin typeface="Georgia"/>
                <a:ea typeface="Georgia"/>
                <a:cs typeface="Georgia"/>
                <a:sym typeface="Georgia"/>
                <a:hlinkClick r:id="rId7">
                  <a:extLst>
                    <a:ext uri="{A12FA001-AC4F-418D-AE19-62706E023703}">
                      <ahyp:hlinkClr xmlns:ahyp="http://schemas.microsoft.com/office/drawing/2018/hyperlinkcolor" val="tx"/>
                    </a:ext>
                  </a:extLst>
                </a:hlinkClick>
              </a:rPr>
              <a:t>Lorenzetti</a:t>
            </a:r>
            <a:r>
              <a:rPr lang="it" sz="1200" dirty="0">
                <a:solidFill>
                  <a:srgbClr val="000000"/>
                </a:solidFill>
                <a:highlight>
                  <a:srgbClr val="F3F3F3"/>
                </a:highlight>
                <a:latin typeface="Georgia"/>
                <a:ea typeface="Georgia"/>
                <a:cs typeface="Georgia"/>
                <a:sym typeface="Georgia"/>
              </a:rPr>
              <a:t>) perché Gesù si atteggi più realisticamente come un vero bambino. L’iconografia si è sviluppata in questo modo, a seconda del periodo di realizazzione:</a:t>
            </a:r>
            <a:endParaRPr sz="1200" dirty="0">
              <a:solidFill>
                <a:srgbClr val="000000"/>
              </a:solidFill>
              <a:highlight>
                <a:srgbClr val="F3F3F3"/>
              </a:highlight>
              <a:latin typeface="Georgia"/>
              <a:ea typeface="Georgia"/>
              <a:cs typeface="Georgia"/>
              <a:sym typeface="Georgia"/>
            </a:endParaRPr>
          </a:p>
          <a:p>
            <a:pPr marL="0" lvl="0" indent="0" algn="l" rtl="0">
              <a:spcAft>
                <a:spcPts val="0"/>
              </a:spcAft>
              <a:buNone/>
            </a:pPr>
            <a:r>
              <a:rPr lang="it" sz="1200" dirty="0">
                <a:solidFill>
                  <a:srgbClr val="000000"/>
                </a:solidFill>
                <a:highlight>
                  <a:srgbClr val="F3F3F3"/>
                </a:highlight>
                <a:latin typeface="Georgia"/>
                <a:ea typeface="Georgia"/>
                <a:cs typeface="Georgia"/>
                <a:sym typeface="Georgia"/>
              </a:rPr>
              <a:t>-Maestà                               </a:t>
            </a:r>
          </a:p>
          <a:p>
            <a:pPr marL="0" lvl="0" indent="0" algn="l" rtl="0">
              <a:spcAft>
                <a:spcPts val="0"/>
              </a:spcAft>
              <a:buNone/>
            </a:pPr>
            <a:r>
              <a:rPr lang="it" sz="1200" dirty="0">
                <a:solidFill>
                  <a:srgbClr val="000000"/>
                </a:solidFill>
                <a:highlight>
                  <a:srgbClr val="F3F3F3"/>
                </a:highlight>
                <a:latin typeface="Georgia"/>
                <a:ea typeface="Georgia"/>
                <a:cs typeface="Georgia"/>
                <a:sym typeface="Georgia"/>
              </a:rPr>
              <a:t>-Madonne col bambino </a:t>
            </a:r>
            <a:endParaRPr sz="1200" dirty="0">
              <a:solidFill>
                <a:srgbClr val="000000"/>
              </a:solidFill>
              <a:highlight>
                <a:srgbClr val="F3F3F3"/>
              </a:highlight>
              <a:latin typeface="Georgia"/>
              <a:ea typeface="Georgia"/>
              <a:cs typeface="Georgia"/>
              <a:sym typeface="Georgia"/>
            </a:endParaRPr>
          </a:p>
          <a:p>
            <a:pPr marL="0" lvl="0" indent="0" algn="l" rtl="0">
              <a:spcAft>
                <a:spcPts val="0"/>
              </a:spcAft>
              <a:buNone/>
            </a:pPr>
            <a:r>
              <a:rPr lang="it" sz="1200" dirty="0">
                <a:solidFill>
                  <a:srgbClr val="000000"/>
                </a:solidFill>
                <a:highlight>
                  <a:srgbClr val="F3F3F3"/>
                </a:highlight>
                <a:latin typeface="Georgia"/>
                <a:ea typeface="Georgia"/>
                <a:cs typeface="Georgia"/>
                <a:sym typeface="Georgia"/>
              </a:rPr>
              <a:t>-Madonne con bambino e santi             </a:t>
            </a:r>
          </a:p>
          <a:p>
            <a:pPr marL="0" lvl="0" indent="0" algn="l" rtl="0">
              <a:spcAft>
                <a:spcPts val="0"/>
              </a:spcAft>
              <a:buNone/>
            </a:pPr>
            <a:r>
              <a:rPr lang="it" sz="1200" dirty="0">
                <a:solidFill>
                  <a:srgbClr val="000000"/>
                </a:solidFill>
                <a:highlight>
                  <a:srgbClr val="F3F3F3"/>
                </a:highlight>
                <a:latin typeface="Georgia"/>
                <a:ea typeface="Georgia"/>
                <a:cs typeface="Georgia"/>
                <a:sym typeface="Georgia"/>
              </a:rPr>
              <a:t>-Sacra conversazione</a:t>
            </a:r>
            <a:endParaRPr sz="1200" dirty="0">
              <a:solidFill>
                <a:srgbClr val="000000"/>
              </a:solidFill>
              <a:highlight>
                <a:srgbClr val="F3F3F3"/>
              </a:highlight>
              <a:latin typeface="Georgia"/>
              <a:ea typeface="Georgia"/>
              <a:cs typeface="Georgia"/>
              <a:sym typeface="Georgia"/>
            </a:endParaRPr>
          </a:p>
          <a:p>
            <a:pPr marL="0" lvl="0" indent="0" algn="l" rtl="0">
              <a:spcAft>
                <a:spcPts val="0"/>
              </a:spcAft>
              <a:buNone/>
            </a:pPr>
            <a:r>
              <a:rPr lang="it" sz="1200" dirty="0">
                <a:solidFill>
                  <a:srgbClr val="000000"/>
                </a:solidFill>
                <a:highlight>
                  <a:srgbClr val="F3F3F3"/>
                </a:highlight>
                <a:latin typeface="Georgia"/>
                <a:ea typeface="Georgia"/>
                <a:cs typeface="Georgia"/>
                <a:sym typeface="Georgia"/>
              </a:rPr>
              <a:t>-L’annunciazione                             </a:t>
            </a:r>
          </a:p>
          <a:p>
            <a:pPr marL="0" lvl="0" indent="0" algn="l" rtl="0">
              <a:spcAft>
                <a:spcPts val="0"/>
              </a:spcAft>
              <a:buNone/>
            </a:pPr>
            <a:r>
              <a:rPr lang="it" sz="1200" dirty="0">
                <a:solidFill>
                  <a:srgbClr val="000000"/>
                </a:solidFill>
                <a:highlight>
                  <a:srgbClr val="F3F3F3"/>
                </a:highlight>
                <a:latin typeface="Georgia"/>
                <a:ea typeface="Georgia"/>
                <a:cs typeface="Georgia"/>
                <a:sym typeface="Georgia"/>
              </a:rPr>
              <a:t>-La pietà</a:t>
            </a:r>
            <a:endParaRPr sz="1200" dirty="0">
              <a:solidFill>
                <a:srgbClr val="000000"/>
              </a:solidFill>
              <a:highlight>
                <a:srgbClr val="F3F3F3"/>
              </a:highlight>
              <a:latin typeface="Georgia"/>
              <a:ea typeface="Georgia"/>
              <a:cs typeface="Georgia"/>
              <a:sym typeface="Georgia"/>
            </a:endParaRPr>
          </a:p>
          <a:p>
            <a:pPr marL="0" lvl="0" indent="0" algn="l" rtl="0">
              <a:spcAft>
                <a:spcPts val="0"/>
              </a:spcAft>
              <a:buNone/>
            </a:pPr>
            <a:endParaRPr lang="it" sz="1200" dirty="0">
              <a:solidFill>
                <a:srgbClr val="000000"/>
              </a:solidFill>
              <a:highlight>
                <a:srgbClr val="F3F3F3"/>
              </a:highlight>
              <a:latin typeface="Georgia"/>
              <a:ea typeface="Georgia"/>
              <a:cs typeface="Georgia"/>
              <a:sym typeface="Georgia"/>
            </a:endParaRPr>
          </a:p>
          <a:p>
            <a:pPr marL="0" lvl="0" indent="0" algn="l" rtl="0">
              <a:spcAft>
                <a:spcPts val="0"/>
              </a:spcAft>
              <a:buNone/>
            </a:pPr>
            <a:r>
              <a:rPr lang="it" sz="1200" dirty="0">
                <a:solidFill>
                  <a:srgbClr val="000000"/>
                </a:solidFill>
                <a:highlight>
                  <a:srgbClr val="F3F3F3"/>
                </a:highlight>
                <a:latin typeface="Georgia"/>
                <a:ea typeface="Georgia"/>
                <a:cs typeface="Georgia"/>
                <a:sym typeface="Georgia"/>
              </a:rPr>
              <a:t>Oggi vi presenterò </a:t>
            </a:r>
            <a:r>
              <a:rPr lang="it-IT" sz="1200" dirty="0">
                <a:solidFill>
                  <a:srgbClr val="000000"/>
                </a:solidFill>
                <a:highlight>
                  <a:srgbClr val="F3F3F3"/>
                </a:highlight>
                <a:latin typeface="Georgia"/>
                <a:ea typeface="Georgia"/>
                <a:cs typeface="Georgia"/>
                <a:sym typeface="Georgia"/>
              </a:rPr>
              <a:t>diversi </a:t>
            </a:r>
            <a:r>
              <a:rPr lang="it" sz="1200" dirty="0">
                <a:solidFill>
                  <a:srgbClr val="000000"/>
                </a:solidFill>
                <a:highlight>
                  <a:srgbClr val="F3F3F3"/>
                </a:highlight>
                <a:latin typeface="Georgia"/>
                <a:ea typeface="Georgia"/>
                <a:cs typeface="Georgia"/>
                <a:sym typeface="Georgia"/>
              </a:rPr>
              <a:t>dipinti </a:t>
            </a:r>
            <a:r>
              <a:rPr lang="it-IT" sz="1200" dirty="0">
                <a:solidFill>
                  <a:srgbClr val="000000"/>
                </a:solidFill>
                <a:highlight>
                  <a:srgbClr val="F3F3F3"/>
                </a:highlight>
                <a:latin typeface="Georgia"/>
                <a:ea typeface="Georgia"/>
                <a:cs typeface="Georgia"/>
                <a:sym typeface="Georgia"/>
              </a:rPr>
              <a:t>legati a questa </a:t>
            </a:r>
            <a:r>
              <a:rPr lang="it" sz="1200" dirty="0">
                <a:solidFill>
                  <a:srgbClr val="000000"/>
                </a:solidFill>
                <a:highlight>
                  <a:srgbClr val="F3F3F3"/>
                </a:highlight>
                <a:latin typeface="Georgia"/>
                <a:ea typeface="Georgia"/>
                <a:cs typeface="Georgia"/>
                <a:sym typeface="Georgia"/>
              </a:rPr>
              <a:t>iconografia. </a:t>
            </a:r>
          </a:p>
          <a:p>
            <a:pPr marL="0" lvl="0" indent="0" algn="l" rtl="0">
              <a:spcAft>
                <a:spcPts val="0"/>
              </a:spcAft>
              <a:buNone/>
            </a:pPr>
            <a:r>
              <a:rPr lang="it" sz="1200" dirty="0">
                <a:solidFill>
                  <a:srgbClr val="000000"/>
                </a:solidFill>
                <a:highlight>
                  <a:srgbClr val="F3F3F3"/>
                </a:highlight>
                <a:latin typeface="Georgia"/>
                <a:ea typeface="Georgia"/>
                <a:cs typeface="Georgia"/>
                <a:sym typeface="Georgia"/>
              </a:rPr>
              <a:t>In questa nostra mostra </a:t>
            </a:r>
            <a:r>
              <a:rPr lang="it-IT" sz="1200" dirty="0">
                <a:solidFill>
                  <a:srgbClr val="000000"/>
                </a:solidFill>
                <a:highlight>
                  <a:srgbClr val="F3F3F3"/>
                </a:highlight>
                <a:latin typeface="Georgia"/>
                <a:ea typeface="Georgia"/>
                <a:cs typeface="Georgia"/>
                <a:sym typeface="Georgia"/>
              </a:rPr>
              <a:t>virtuale ammireremo, come ho già anticipato, anche </a:t>
            </a:r>
            <a:r>
              <a:rPr lang="it" sz="1200" dirty="0">
                <a:solidFill>
                  <a:srgbClr val="000000"/>
                </a:solidFill>
                <a:highlight>
                  <a:srgbClr val="F3F3F3"/>
                </a:highlight>
                <a:latin typeface="Georgia"/>
                <a:ea typeface="Georgia"/>
                <a:cs typeface="Georgia"/>
                <a:sym typeface="Georgia"/>
              </a:rPr>
              <a:t> dipinti </a:t>
            </a:r>
            <a:r>
              <a:rPr lang="it-IT" sz="1200" dirty="0">
                <a:solidFill>
                  <a:srgbClr val="000000"/>
                </a:solidFill>
                <a:highlight>
                  <a:srgbClr val="F3F3F3"/>
                </a:highlight>
                <a:latin typeface="Georgia"/>
                <a:ea typeface="Georgia"/>
                <a:cs typeface="Georgia"/>
                <a:sym typeface="Georgia"/>
              </a:rPr>
              <a:t>che solitamente non sono esposti in questo museo</a:t>
            </a:r>
            <a:r>
              <a:rPr lang="it" sz="1200" dirty="0">
                <a:solidFill>
                  <a:srgbClr val="000000"/>
                </a:solidFill>
                <a:highlight>
                  <a:srgbClr val="F3F3F3"/>
                </a:highlight>
                <a:latin typeface="Georgia"/>
                <a:ea typeface="Georgia"/>
                <a:cs typeface="Georgia"/>
                <a:sym typeface="Georgia"/>
              </a:rPr>
              <a:t> ma </a:t>
            </a:r>
            <a:r>
              <a:rPr lang="it-IT" sz="1200" dirty="0">
                <a:solidFill>
                  <a:srgbClr val="000000"/>
                </a:solidFill>
                <a:highlight>
                  <a:srgbClr val="F3F3F3"/>
                </a:highlight>
                <a:latin typeface="Georgia"/>
                <a:ea typeface="Georgia"/>
                <a:cs typeface="Georgia"/>
                <a:sym typeface="Georgia"/>
              </a:rPr>
              <a:t>che, come curatrice della mostra, ho immaginato di chiedere in prestito ad altre strutture museali</a:t>
            </a:r>
            <a:r>
              <a:rPr lang="it" sz="1200" dirty="0">
                <a:solidFill>
                  <a:srgbClr val="000000"/>
                </a:solidFill>
                <a:highlight>
                  <a:srgbClr val="F3F3F3"/>
                </a:highlight>
                <a:latin typeface="Georgia"/>
                <a:ea typeface="Georgia"/>
                <a:cs typeface="Georgia"/>
                <a:sym typeface="Georgia"/>
              </a:rPr>
              <a:t>.</a:t>
            </a:r>
            <a:endParaRPr sz="1200" dirty="0">
              <a:solidFill>
                <a:srgbClr val="000000"/>
              </a:solidFill>
              <a:highlight>
                <a:srgbClr val="F3F3F3"/>
              </a:highlight>
              <a:latin typeface="Georgia"/>
              <a:ea typeface="Georgia"/>
              <a:cs typeface="Georgia"/>
              <a:sym typeface="Georgia"/>
            </a:endParaRPr>
          </a:p>
          <a:p>
            <a:pPr marL="0" lvl="0" indent="0" algn="l" rtl="0">
              <a:spcBef>
                <a:spcPts val="1600"/>
              </a:spcBef>
              <a:spcAft>
                <a:spcPts val="1600"/>
              </a:spcAft>
              <a:buNone/>
            </a:pPr>
            <a:r>
              <a:rPr lang="it" dirty="0">
                <a:highlight>
                  <a:srgbClr val="F3F3F3"/>
                </a:highlight>
              </a:rPr>
              <a:t> </a:t>
            </a:r>
            <a:endParaRPr sz="1900" dirty="0">
              <a:highlight>
                <a:srgbClr val="F3F3F3"/>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81"/>
        <p:cNvGrpSpPr/>
        <p:nvPr/>
      </p:nvGrpSpPr>
      <p:grpSpPr>
        <a:xfrm>
          <a:off x="0" y="0"/>
          <a:ext cx="0" cy="0"/>
          <a:chOff x="0" y="0"/>
          <a:chExt cx="0" cy="0"/>
        </a:xfrm>
      </p:grpSpPr>
      <p:pic>
        <p:nvPicPr>
          <p:cNvPr id="82" name="Google Shape;82;p17"/>
          <p:cNvPicPr preferRelativeResize="0"/>
          <p:nvPr/>
        </p:nvPicPr>
        <p:blipFill>
          <a:blip r:embed="rId3">
            <a:alphaModFix/>
          </a:blip>
          <a:stretch>
            <a:fillRect/>
          </a:stretch>
        </p:blipFill>
        <p:spPr>
          <a:xfrm>
            <a:off x="5184575" y="828675"/>
            <a:ext cx="1123950" cy="1743075"/>
          </a:xfrm>
          <a:prstGeom prst="rect">
            <a:avLst/>
          </a:prstGeom>
          <a:noFill/>
          <a:ln>
            <a:noFill/>
          </a:ln>
        </p:spPr>
      </p:pic>
      <p:pic>
        <p:nvPicPr>
          <p:cNvPr id="83" name="Google Shape;83;p17"/>
          <p:cNvPicPr preferRelativeResize="0"/>
          <p:nvPr/>
        </p:nvPicPr>
        <p:blipFill>
          <a:blip r:embed="rId4">
            <a:alphaModFix/>
          </a:blip>
          <a:stretch>
            <a:fillRect/>
          </a:stretch>
        </p:blipFill>
        <p:spPr>
          <a:xfrm>
            <a:off x="6308525" y="2571750"/>
            <a:ext cx="1747550" cy="781050"/>
          </a:xfrm>
          <a:prstGeom prst="rect">
            <a:avLst/>
          </a:prstGeom>
          <a:noFill/>
          <a:ln>
            <a:noFill/>
          </a:ln>
        </p:spPr>
      </p:pic>
      <p:sp>
        <p:nvSpPr>
          <p:cNvPr id="84" name="Google Shape;84;p17"/>
          <p:cNvSpPr/>
          <p:nvPr/>
        </p:nvSpPr>
        <p:spPr>
          <a:xfrm>
            <a:off x="210250" y="256600"/>
            <a:ext cx="4968334" cy="57207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434343"/>
                </a:solidFill>
                <a:latin typeface="Arial"/>
              </a:rPr>
              <a:t>La Maestà</a:t>
            </a:r>
          </a:p>
        </p:txBody>
      </p:sp>
      <p:sp>
        <p:nvSpPr>
          <p:cNvPr id="85" name="Google Shape;85;p17"/>
          <p:cNvSpPr txBox="1"/>
          <p:nvPr/>
        </p:nvSpPr>
        <p:spPr>
          <a:xfrm>
            <a:off x="47605" y="2571750"/>
            <a:ext cx="6147300" cy="2216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it" sz="1100" dirty="0"/>
              <a:t>Sono Maestà la quasi totalità di dipinti sulla Madonna col Bambino duecenteschi, come quelle di Coppo di Marcovaldo, di Cimabue e di altri pittori dell'epoca. </a:t>
            </a:r>
            <a:r>
              <a:rPr lang="it-IT" sz="1100" dirty="0"/>
              <a:t>D</a:t>
            </a:r>
            <a:r>
              <a:rPr lang="it" sz="1100" dirty="0"/>
              <a:t>ipinsero importanti Maestà gli artisti del rinnovamento come Giotto, Duccio di Buoninsegna, Simone Martini. Nei secoli successivi il motivo della Madonna in trono continuò ad essere praticato, anche se ormai si facevano sempre più rare le rappresentazioni isolate, diffondendosi un tipo di scena con Maria al centro e due o più santi ai lati, coinvolti in rimandi incrociati come se stessero conversando tra loro: si parla allora, dal Quattrocento in poi, di Sacra </a:t>
            </a:r>
            <a:r>
              <a:rPr lang="it-IT" sz="1100" dirty="0"/>
              <a:t>C</a:t>
            </a:r>
            <a:r>
              <a:rPr lang="it" sz="1100" dirty="0"/>
              <a:t>onversazione.</a:t>
            </a:r>
            <a:endParaRPr sz="1100" dirty="0"/>
          </a:p>
          <a:p>
            <a:pPr marL="0" lvl="0" indent="0" algn="just" rtl="0">
              <a:spcBef>
                <a:spcPts val="0"/>
              </a:spcBef>
              <a:spcAft>
                <a:spcPts val="0"/>
              </a:spcAft>
              <a:buNone/>
            </a:pPr>
            <a:endParaRPr sz="1100" dirty="0"/>
          </a:p>
          <a:p>
            <a:pPr marL="0" lvl="0" indent="0" algn="just" rtl="0">
              <a:spcBef>
                <a:spcPts val="0"/>
              </a:spcBef>
              <a:spcAft>
                <a:spcPts val="0"/>
              </a:spcAft>
              <a:buNone/>
            </a:pPr>
            <a:r>
              <a:rPr lang="it" sz="1100" dirty="0"/>
              <a:t>Il tema opposto a quello della Maestà è la Madonna dell'Umiltà, dove la Vergine col Bambino siede invece in terra, magari su un semplice cuscino. Questa iconografia si sviluppò alcuni decenni dopo, ed era legata alla idee di povertà della Chiesa degli ordini mendicanti come i francescani spirituali: la figura della Madonna simboleggiava infatti la Chiesa stessa e il Bambino il suo fondatore.</a:t>
            </a:r>
            <a:endParaRPr sz="1100" dirty="0"/>
          </a:p>
        </p:txBody>
      </p:sp>
      <p:sp>
        <p:nvSpPr>
          <p:cNvPr id="86" name="Google Shape;86;p17"/>
          <p:cNvSpPr txBox="1"/>
          <p:nvPr/>
        </p:nvSpPr>
        <p:spPr>
          <a:xfrm>
            <a:off x="47605" y="1071750"/>
            <a:ext cx="4572000" cy="1334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it" sz="1100" dirty="0"/>
              <a:t>I dipinti "in Maestà" raffigurano un personaggio in trono. Può trattarsi di Gesù (Maiestas Domini) o di altre figure, ma più spesso si tratta della Madonna assisa con in braccio Gesù bambino, talvolta circondata da angeli e santi. Tale iconografia ebbe particolare successo della seconda metà del XIII secolo e nel XIV secolo, sia come affresco che come pala d'altare lignea.</a:t>
            </a:r>
            <a:endParaRPr sz="1100" dirty="0"/>
          </a:p>
        </p:txBody>
      </p:sp>
      <p:pic>
        <p:nvPicPr>
          <p:cNvPr id="87" name="Google Shape;87;p17"/>
          <p:cNvPicPr preferRelativeResize="0"/>
          <p:nvPr/>
        </p:nvPicPr>
        <p:blipFill>
          <a:blip r:embed="rId5">
            <a:alphaModFix/>
          </a:blip>
          <a:stretch>
            <a:fillRect/>
          </a:stretch>
        </p:blipFill>
        <p:spPr>
          <a:xfrm>
            <a:off x="6717925" y="590550"/>
            <a:ext cx="2426075" cy="1981200"/>
          </a:xfrm>
          <a:prstGeom prst="rect">
            <a:avLst/>
          </a:prstGeom>
          <a:noFill/>
          <a:ln>
            <a:noFill/>
          </a:ln>
        </p:spPr>
      </p:pic>
      <p:pic>
        <p:nvPicPr>
          <p:cNvPr id="88" name="Google Shape;88;p17"/>
          <p:cNvPicPr preferRelativeResize="0"/>
          <p:nvPr/>
        </p:nvPicPr>
        <p:blipFill>
          <a:blip r:embed="rId6">
            <a:alphaModFix/>
          </a:blip>
          <a:stretch>
            <a:fillRect/>
          </a:stretch>
        </p:blipFill>
        <p:spPr>
          <a:xfrm>
            <a:off x="6308525" y="590550"/>
            <a:ext cx="1747550" cy="1981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215900" y="70925"/>
            <a:ext cx="5979900" cy="796200"/>
          </a:xfrm>
          <a:prstGeom prst="rect">
            <a:avLst/>
          </a:prstGeom>
          <a:solidFill>
            <a:srgbClr val="F6B26B"/>
          </a:solidFill>
        </p:spPr>
        <p:txBody>
          <a:bodyPr spcFirstLastPara="1" wrap="square" lIns="91425" tIns="91425" rIns="91425" bIns="91425" anchor="t" anchorCtr="0">
            <a:noAutofit/>
          </a:bodyPr>
          <a:lstStyle/>
          <a:p>
            <a:pPr marL="0" lvl="0" indent="0" algn="l" rtl="0">
              <a:spcBef>
                <a:spcPts val="0"/>
              </a:spcBef>
              <a:spcAft>
                <a:spcPts val="0"/>
              </a:spcAft>
              <a:buNone/>
            </a:pPr>
            <a:r>
              <a:rPr lang="it" dirty="0"/>
              <a:t>       la maestà di santa trinit</a:t>
            </a:r>
            <a:r>
              <a:rPr lang="it-IT" dirty="0"/>
              <a:t>A</a:t>
            </a:r>
            <a:endParaRPr dirty="0"/>
          </a:p>
        </p:txBody>
      </p:sp>
      <p:pic>
        <p:nvPicPr>
          <p:cNvPr id="94" name="Google Shape;94;p18"/>
          <p:cNvPicPr preferRelativeResize="0"/>
          <p:nvPr/>
        </p:nvPicPr>
        <p:blipFill>
          <a:blip r:embed="rId3">
            <a:alphaModFix/>
          </a:blip>
          <a:stretch>
            <a:fillRect/>
          </a:stretch>
        </p:blipFill>
        <p:spPr>
          <a:xfrm>
            <a:off x="6291550" y="570238"/>
            <a:ext cx="2540750" cy="4176775"/>
          </a:xfrm>
          <a:prstGeom prst="rect">
            <a:avLst/>
          </a:prstGeom>
          <a:noFill/>
          <a:ln>
            <a:noFill/>
          </a:ln>
          <a:effectLst>
            <a:outerShdw blurRad="57150" dist="114300" dir="6000000" algn="bl" rotWithShape="0">
              <a:srgbClr val="000000">
                <a:alpha val="50000"/>
              </a:srgbClr>
            </a:outerShdw>
          </a:effectLst>
        </p:spPr>
      </p:pic>
      <p:sp>
        <p:nvSpPr>
          <p:cNvPr id="95" name="Google Shape;95;p18"/>
          <p:cNvSpPr txBox="1">
            <a:spLocks noGrp="1"/>
          </p:cNvSpPr>
          <p:nvPr>
            <p:ph type="body" idx="1"/>
          </p:nvPr>
        </p:nvSpPr>
        <p:spPr>
          <a:xfrm>
            <a:off x="311700" y="991524"/>
            <a:ext cx="5733500" cy="3637625"/>
          </a:xfrm>
          <a:prstGeom prst="rect">
            <a:avLst/>
          </a:prstGeom>
        </p:spPr>
        <p:txBody>
          <a:bodyPr spcFirstLastPara="1" wrap="square" lIns="91425" tIns="91425" rIns="91425" bIns="91425" anchor="t" anchorCtr="0">
            <a:noAutofit/>
          </a:bodyPr>
          <a:lstStyle/>
          <a:p>
            <a:pPr marL="0" lvl="0" indent="0" algn="just">
              <a:buNone/>
            </a:pPr>
            <a:r>
              <a:rPr lang="it" sz="900" dirty="0"/>
              <a:t>Seguendo lo sviluppo del modello iconografico della Madonna, partiamo dalla Maestà, molto diffusa nel 1200-1300. Il tema della Maestà in trono è molto diffuso in tutta la pittura del Duecento italiano, ed è una delle composizioni che, nella sua immanente ieraticità, più risente della influenza dello stile bizantino, dal quale i pittori italiani cercano di distaccarsi. </a:t>
            </a:r>
          </a:p>
          <a:p>
            <a:pPr marL="0" lvl="0" indent="0" algn="just" rtl="0">
              <a:spcBef>
                <a:spcPts val="0"/>
              </a:spcBef>
              <a:spcAft>
                <a:spcPts val="0"/>
              </a:spcAft>
              <a:buNone/>
            </a:pPr>
            <a:r>
              <a:rPr lang="it" sz="900" dirty="0"/>
              <a:t>Abbiamo scelto una Maestà molto importante che è quella dell’artista Cimabue, </a:t>
            </a:r>
            <a:r>
              <a:rPr lang="it" sz="900" b="1" dirty="0">
                <a:solidFill>
                  <a:schemeClr val="accent1"/>
                </a:solidFill>
              </a:rPr>
              <a:t>la </a:t>
            </a:r>
            <a:r>
              <a:rPr lang="it-IT" sz="900" b="1" dirty="0">
                <a:solidFill>
                  <a:schemeClr val="accent1"/>
                </a:solidFill>
              </a:rPr>
              <a:t>Maestà di </a:t>
            </a:r>
            <a:r>
              <a:rPr lang="it" sz="900" b="1" dirty="0">
                <a:solidFill>
                  <a:schemeClr val="accent1"/>
                </a:solidFill>
              </a:rPr>
              <a:t>Santa Trinit</a:t>
            </a:r>
            <a:r>
              <a:rPr lang="it-IT" sz="900" b="1" dirty="0">
                <a:solidFill>
                  <a:schemeClr val="accent1"/>
                </a:solidFill>
              </a:rPr>
              <a:t>a</a:t>
            </a:r>
            <a:r>
              <a:rPr lang="it" sz="900" dirty="0"/>
              <a:t>, presa in prestito gentilmente dagli Uffizi di Firenze. In questa tavola, che secondo la tradizione Cimabue realizzò per la chiesa di Santa Trinit</a:t>
            </a:r>
            <a:r>
              <a:rPr lang="it-IT" sz="900" dirty="0"/>
              <a:t>a</a:t>
            </a:r>
            <a:r>
              <a:rPr lang="it" sz="900" dirty="0"/>
              <a:t> di Firenze e oggi conservata agli Uffizi, troviamo alcuni dei maggiori traguardi raggiunti dal maestro fiorentino. Essa è stata realizzata tra il 1280 e il 1290, in una fase </a:t>
            </a:r>
            <a:r>
              <a:rPr lang="it-IT" sz="900" dirty="0"/>
              <a:t>m</a:t>
            </a:r>
            <a:r>
              <a:rPr lang="it" sz="900" dirty="0"/>
              <a:t>olto matura del percorso artistico di Cimabue. </a:t>
            </a:r>
            <a:r>
              <a:rPr lang="it-IT" sz="900" dirty="0"/>
              <a:t>A</a:t>
            </a:r>
            <a:r>
              <a:rPr lang="it" sz="900" dirty="0"/>
              <a:t>nche questa tavola del Cimabue risente dei grandi precedenti bizantini, conservandone alcuni tratti stilistici, in particolare la visione frontale, l’uso molto esteso del colore oro, nonché le lumeggiature dorate </a:t>
            </a:r>
            <a:r>
              <a:rPr lang="it-IT" sz="900" dirty="0"/>
              <a:t>u</a:t>
            </a:r>
            <a:r>
              <a:rPr lang="it" sz="900" dirty="0"/>
              <a:t>tilizza</a:t>
            </a:r>
            <a:r>
              <a:rPr lang="it-IT" sz="900" dirty="0"/>
              <a:t>te</a:t>
            </a:r>
            <a:r>
              <a:rPr lang="it" sz="900" dirty="0"/>
              <a:t> per la veste della Madonna. Ma la grande novità di questa pala d’altare sta soprattutto nella straordinaria costruzione spaziale, che viene impostata secondo una composizione del tutto inedita per </a:t>
            </a:r>
            <a:r>
              <a:rPr lang="it-IT" sz="900" dirty="0" err="1"/>
              <a:t>que</a:t>
            </a:r>
            <a:r>
              <a:rPr lang="it" sz="900" dirty="0"/>
              <a:t>l tempo. </a:t>
            </a:r>
          </a:p>
          <a:p>
            <a:pPr marL="0" lvl="0" indent="0" algn="just" rtl="0">
              <a:spcBef>
                <a:spcPts val="0"/>
              </a:spcBef>
              <a:spcAft>
                <a:spcPts val="0"/>
              </a:spcAft>
              <a:buNone/>
            </a:pPr>
            <a:r>
              <a:rPr lang="it" sz="900" dirty="0"/>
              <a:t>Il percorso della successiva arte italiana è così tracciato: in Giotto, e in tutti i suoi seguaci, il piano di rappresentazione diviene sempre più trasparente per aprirsi ad uno spazio virtuale e tridimensionale, oltre il piano sul quale giace materialmente l’immagine.</a:t>
            </a:r>
            <a:endParaRPr sz="900" dirty="0"/>
          </a:p>
          <a:p>
            <a:pPr marL="0" lvl="0" indent="0" algn="l" rtl="0">
              <a:spcBef>
                <a:spcPts val="1600"/>
              </a:spcBef>
              <a:spcAft>
                <a:spcPts val="1600"/>
              </a:spcAft>
              <a:buNone/>
            </a:pPr>
            <a:endParaRPr sz="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229975" y="-80950"/>
            <a:ext cx="5272800" cy="1281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 dirty="0"/>
              <a:t>descrizione e analisi</a:t>
            </a:r>
            <a:endParaRPr dirty="0"/>
          </a:p>
        </p:txBody>
      </p:sp>
      <p:sp>
        <p:nvSpPr>
          <p:cNvPr id="101" name="Google Shape;101;p19"/>
          <p:cNvSpPr txBox="1"/>
          <p:nvPr/>
        </p:nvSpPr>
        <p:spPr>
          <a:xfrm>
            <a:off x="0" y="1041100"/>
            <a:ext cx="5589600" cy="19590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it" sz="1200" dirty="0"/>
              <a:t>La Madonna siede su un trono che è quasi un’architettura, con il suo ritrarsi in una forma convessa, lasciando aprire al di sotto tre campate dal quale si affacciano quattro profeti. Nel suo complesso, questo trono così articolato sembra quasi la sezione di una cattedrale a tre navate, e non è quindi da escludere il significato simbolico del trono sul quale la Madonna siede e che quindi rappresenta la Chiesa. Nelle tre nicchie sottostanti al trono si affacciano quattro profeti: ai due lati abbiamo Geremia e Isaia (il primo è quello a destra </a:t>
            </a:r>
            <a:r>
              <a:rPr lang="it-IT" sz="1200" dirty="0"/>
              <a:t>di dell’osservatore</a:t>
            </a:r>
            <a:r>
              <a:rPr lang="it" sz="1200" dirty="0"/>
              <a:t>), mentre nella nicchia centrale vi sono Abramo e David che rappresentano la dinastia dalla quale è disceso Gesù. Ai lati della Madonna e del Bambino ci sono quattro angeli per parte, la cui collocazione spaziale appare decisamente inedita. Gli angeli non sono semplicemente uno sopra l’altro, ad occupare in verticale lo spazio ai lati del trono: ma appaiono come </a:t>
            </a:r>
            <a:r>
              <a:rPr lang="it-IT" sz="1200" dirty="0"/>
              <a:t>scalati realisticamente </a:t>
            </a:r>
            <a:r>
              <a:rPr lang="it" sz="1200" dirty="0"/>
              <a:t>in profondità. È questa la prima volta che ciò accade, con l’evidente intento di dare profondità spaziale all’intera costruzione dell’immagine. Del resto anche i due profeti Geremia e Isaia, nelle due nicchie in basso, con il loro alzare lo sguardo verso l’alto, già suggeriscono delle direzioni spaziali che sono di precisa tridimensionalità: essi non stanno "sotto" ma "davanti". Quindi lo spazio non è pensato e realizzato sulla bidimensionalità della tavola, ma sulla scatola spaziale che visivamente avvertiamo oltre il piano della rappresentazione.</a:t>
            </a:r>
            <a:endParaRPr sz="1200" dirty="0"/>
          </a:p>
        </p:txBody>
      </p:sp>
      <p:pic>
        <p:nvPicPr>
          <p:cNvPr id="102" name="Google Shape;102;p19"/>
          <p:cNvPicPr preferRelativeResize="0"/>
          <p:nvPr/>
        </p:nvPicPr>
        <p:blipFill>
          <a:blip r:embed="rId3">
            <a:alphaModFix/>
          </a:blip>
          <a:stretch>
            <a:fillRect/>
          </a:stretch>
        </p:blipFill>
        <p:spPr>
          <a:xfrm>
            <a:off x="5952675" y="189575"/>
            <a:ext cx="1483700" cy="2165275"/>
          </a:xfrm>
          <a:prstGeom prst="rect">
            <a:avLst/>
          </a:prstGeom>
          <a:noFill/>
          <a:ln>
            <a:noFill/>
          </a:ln>
          <a:effectLst>
            <a:outerShdw blurRad="57150" dist="114300" dir="6000000" algn="bl" rotWithShape="0">
              <a:srgbClr val="000000">
                <a:alpha val="70000"/>
              </a:srgbClr>
            </a:outerShdw>
            <a:reflection endPos="20000" dist="38100" dir="5400000" fadeDir="5400012" sy="-100000" algn="bl" rotWithShape="0"/>
          </a:effectLst>
        </p:spPr>
      </p:pic>
      <p:pic>
        <p:nvPicPr>
          <p:cNvPr id="103" name="Google Shape;103;p19"/>
          <p:cNvPicPr preferRelativeResize="0"/>
          <p:nvPr/>
        </p:nvPicPr>
        <p:blipFill>
          <a:blip r:embed="rId4">
            <a:alphaModFix/>
          </a:blip>
          <a:stretch>
            <a:fillRect/>
          </a:stretch>
        </p:blipFill>
        <p:spPr>
          <a:xfrm>
            <a:off x="6981475" y="2718700"/>
            <a:ext cx="1571625" cy="1743075"/>
          </a:xfrm>
          <a:prstGeom prst="rect">
            <a:avLst/>
          </a:prstGeom>
          <a:noFill/>
          <a:ln>
            <a:noFill/>
          </a:ln>
          <a:effectLst>
            <a:outerShdw blurRad="57150" dist="114300" dir="5400000" algn="bl" rotWithShape="0">
              <a:srgbClr val="000000">
                <a:alpha val="40000"/>
              </a:srgbClr>
            </a:outerShdw>
            <a:reflection stA="50000" endPos="22000" dist="133350" dir="5400000" fadeDir="5400012" sy="-100000" algn="bl" rotWithShape="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txBox="1"/>
          <p:nvPr/>
        </p:nvSpPr>
        <p:spPr>
          <a:xfrm>
            <a:off x="0" y="61975"/>
            <a:ext cx="5614500" cy="743400"/>
          </a:xfrm>
          <a:prstGeom prst="rect">
            <a:avLst/>
          </a:prstGeom>
          <a:solidFill>
            <a:srgbClr val="FFE59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3600">
                <a:latin typeface="Amatic SC"/>
                <a:ea typeface="Amatic SC"/>
                <a:cs typeface="Amatic SC"/>
                <a:sym typeface="Amatic SC"/>
              </a:rPr>
              <a:t>maestà di ognissanti- Giotto</a:t>
            </a:r>
            <a:endParaRPr sz="3600">
              <a:latin typeface="Amatic SC"/>
              <a:ea typeface="Amatic SC"/>
              <a:cs typeface="Amatic SC"/>
              <a:sym typeface="Amatic SC"/>
            </a:endParaRPr>
          </a:p>
          <a:p>
            <a:pPr marL="0" lvl="0" indent="0" algn="l" rtl="0">
              <a:spcBef>
                <a:spcPts val="0"/>
              </a:spcBef>
              <a:spcAft>
                <a:spcPts val="0"/>
              </a:spcAft>
              <a:buNone/>
            </a:pPr>
            <a:endParaRPr sz="2600">
              <a:latin typeface="Amatic SC"/>
              <a:ea typeface="Amatic SC"/>
              <a:cs typeface="Amatic SC"/>
              <a:sym typeface="Amatic SC"/>
            </a:endParaRPr>
          </a:p>
        </p:txBody>
      </p:sp>
      <p:sp>
        <p:nvSpPr>
          <p:cNvPr id="109" name="Google Shape;109;p20"/>
          <p:cNvSpPr txBox="1"/>
          <p:nvPr/>
        </p:nvSpPr>
        <p:spPr>
          <a:xfrm>
            <a:off x="123950" y="917150"/>
            <a:ext cx="4920300" cy="3842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it-IT" dirty="0">
                <a:latin typeface="Source Code Pro"/>
                <a:ea typeface="Source Code Pro"/>
                <a:cs typeface="Source Code Pro"/>
                <a:sym typeface="Source Code Pro"/>
              </a:rPr>
              <a:t>Procedendo con l’analisi del modello della Madonna con Bambino</a:t>
            </a:r>
            <a:r>
              <a:rPr lang="it" dirty="0">
                <a:latin typeface="Source Code Pro"/>
                <a:ea typeface="Source Code Pro"/>
                <a:cs typeface="Source Code Pro"/>
                <a:sym typeface="Source Code Pro"/>
              </a:rPr>
              <a:t>, è giusto parlare di </a:t>
            </a:r>
            <a:r>
              <a:rPr lang="it-IT" dirty="0">
                <a:latin typeface="Source Code Pro"/>
                <a:ea typeface="Source Code Pro"/>
                <a:cs typeface="Source Code Pro"/>
                <a:sym typeface="Source Code Pro"/>
              </a:rPr>
              <a:t>un</a:t>
            </a:r>
            <a:r>
              <a:rPr lang="it" dirty="0">
                <a:latin typeface="Source Code Pro"/>
                <a:ea typeface="Source Code Pro"/>
                <a:cs typeface="Source Code Pro"/>
                <a:sym typeface="Source Code Pro"/>
              </a:rPr>
              <a:t>’opera </a:t>
            </a:r>
            <a:r>
              <a:rPr lang="it-IT" dirty="0">
                <a:latin typeface="Source Code Pro"/>
                <a:ea typeface="Source Code Pro"/>
                <a:cs typeface="Source Code Pro"/>
                <a:sym typeface="Source Code Pro"/>
              </a:rPr>
              <a:t>fondamentale </a:t>
            </a:r>
            <a:r>
              <a:rPr lang="it" dirty="0">
                <a:latin typeface="Source Code Pro"/>
                <a:ea typeface="Source Code Pro"/>
                <a:cs typeface="Source Code Pro"/>
                <a:sym typeface="Source Code Pro"/>
              </a:rPr>
              <a:t>che ha </a:t>
            </a:r>
            <a:r>
              <a:rPr lang="it-IT" dirty="0">
                <a:latin typeface="Source Code Pro"/>
                <a:ea typeface="Source Code Pro"/>
                <a:cs typeface="Source Code Pro"/>
                <a:sym typeface="Source Code Pro"/>
              </a:rPr>
              <a:t>segnato il trapasso al</a:t>
            </a:r>
            <a:r>
              <a:rPr lang="it" dirty="0">
                <a:latin typeface="Source Code Pro"/>
                <a:ea typeface="Source Code Pro"/>
                <a:cs typeface="Source Code Pro"/>
                <a:sym typeface="Source Code Pro"/>
              </a:rPr>
              <a:t>la nuova fase artistica rinascimentale: la Maestà di Ognissanti di Giotto, presa in prestito ancora una volta dagli Uffizi. </a:t>
            </a:r>
          </a:p>
          <a:p>
            <a:pPr marL="0" lvl="0" indent="0" algn="just" rtl="0">
              <a:spcBef>
                <a:spcPts val="0"/>
              </a:spcBef>
              <a:spcAft>
                <a:spcPts val="0"/>
              </a:spcAft>
              <a:buNone/>
            </a:pPr>
            <a:r>
              <a:rPr lang="it" dirty="0">
                <a:latin typeface="Source Code Pro"/>
                <a:ea typeface="Source Code Pro"/>
                <a:cs typeface="Source Code Pro"/>
                <a:sym typeface="Source Code Pro"/>
              </a:rPr>
              <a:t>Siamo nel 1310 (o forse è il 1314-1315; c’è ancora un po’ di confusione sull’anno esatto di realizzazione dell’opera) e Giotto è sulla via del ritorno a Firenze, dopo </a:t>
            </a:r>
            <a:r>
              <a:rPr lang="it-IT" dirty="0">
                <a:latin typeface="Source Code Pro"/>
                <a:ea typeface="Source Code Pro"/>
                <a:cs typeface="Source Code Pro"/>
                <a:sym typeface="Source Code Pro"/>
              </a:rPr>
              <a:t>aver </a:t>
            </a:r>
            <a:r>
              <a:rPr lang="it" dirty="0">
                <a:latin typeface="Source Code Pro"/>
                <a:ea typeface="Source Code Pro"/>
                <a:cs typeface="Source Code Pro"/>
                <a:sym typeface="Source Code Pro"/>
              </a:rPr>
              <a:t>trascorso un periodo ad Assisi.</a:t>
            </a:r>
            <a:endParaRPr dirty="0">
              <a:latin typeface="Source Code Pro"/>
              <a:ea typeface="Source Code Pro"/>
              <a:cs typeface="Source Code Pro"/>
              <a:sym typeface="Source Code Pro"/>
            </a:endParaRPr>
          </a:p>
          <a:p>
            <a:pPr marL="0" lvl="0" indent="0" algn="just" rtl="0">
              <a:spcBef>
                <a:spcPts val="0"/>
              </a:spcBef>
              <a:spcAft>
                <a:spcPts val="0"/>
              </a:spcAft>
              <a:buNone/>
            </a:pPr>
            <a:r>
              <a:rPr lang="it" dirty="0">
                <a:latin typeface="Source Code Pro"/>
                <a:ea typeface="Source Code Pro"/>
                <a:cs typeface="Source Code Pro"/>
                <a:sym typeface="Source Code Pro"/>
              </a:rPr>
              <a:t>Giotto è l’artista più richiesto </a:t>
            </a:r>
            <a:r>
              <a:rPr lang="it-IT" dirty="0">
                <a:latin typeface="Source Code Pro"/>
                <a:ea typeface="Source Code Pro"/>
                <a:cs typeface="Source Code Pro"/>
                <a:sym typeface="Source Code Pro"/>
              </a:rPr>
              <a:t>dell’epoca</a:t>
            </a:r>
            <a:r>
              <a:rPr lang="it" dirty="0">
                <a:latin typeface="Source Code Pro"/>
                <a:ea typeface="Source Code Pro"/>
                <a:cs typeface="Source Code Pro"/>
                <a:sym typeface="Source Code Pro"/>
              </a:rPr>
              <a:t>, ed anche l’ordine religioso degli Umiliati lo vuole per realizzare la Madonna di Ognissanti da posizionare sull’altare nella Chiesa francescana di Ognissanti a Firenze.</a:t>
            </a:r>
            <a:endParaRPr dirty="0">
              <a:latin typeface="Source Code Pro"/>
              <a:ea typeface="Source Code Pro"/>
              <a:cs typeface="Source Code Pro"/>
              <a:sym typeface="Source Code Pro"/>
            </a:endParaRPr>
          </a:p>
        </p:txBody>
      </p:sp>
      <p:pic>
        <p:nvPicPr>
          <p:cNvPr id="110" name="Google Shape;110;p20"/>
          <p:cNvPicPr preferRelativeResize="0"/>
          <p:nvPr/>
        </p:nvPicPr>
        <p:blipFill>
          <a:blip r:embed="rId3">
            <a:alphaModFix/>
          </a:blip>
          <a:stretch>
            <a:fillRect/>
          </a:stretch>
        </p:blipFill>
        <p:spPr>
          <a:xfrm>
            <a:off x="5800375" y="115350"/>
            <a:ext cx="2863025" cy="3652425"/>
          </a:xfrm>
          <a:prstGeom prst="rect">
            <a:avLst/>
          </a:prstGeom>
          <a:noFill/>
          <a:ln>
            <a:noFill/>
          </a:ln>
          <a:effectLst>
            <a:outerShdw blurRad="57150" dist="19050" dir="5400000" algn="bl" rotWithShape="0">
              <a:srgbClr val="000000">
                <a:alpha val="50000"/>
              </a:srgbClr>
            </a:outerShdw>
            <a:reflection stA="69000" endPos="20000" dist="38100" dir="5400000" fadeDir="5400012" sy="-100000" algn="bl" rotWithShape="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996950" y="61450"/>
            <a:ext cx="4543150" cy="6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3600" dirty="0">
                <a:highlight>
                  <a:srgbClr val="FCE5CD"/>
                </a:highlight>
              </a:rPr>
              <a:t>Descrizione e Analisi</a:t>
            </a:r>
            <a:endParaRPr sz="3600" dirty="0">
              <a:highlight>
                <a:srgbClr val="FCE5CD"/>
              </a:highlight>
            </a:endParaRPr>
          </a:p>
        </p:txBody>
      </p:sp>
      <p:sp>
        <p:nvSpPr>
          <p:cNvPr id="116" name="Google Shape;116;p21"/>
          <p:cNvSpPr txBox="1">
            <a:spLocks noGrp="1"/>
          </p:cNvSpPr>
          <p:nvPr>
            <p:ph type="body" idx="1"/>
          </p:nvPr>
        </p:nvSpPr>
        <p:spPr>
          <a:xfrm>
            <a:off x="93400" y="879975"/>
            <a:ext cx="5540100" cy="24291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it" sz="900" dirty="0"/>
              <a:t>Questa Madonna di Giotto è lo straordinario risultato d</a:t>
            </a:r>
            <a:r>
              <a:rPr lang="it-IT" sz="900" dirty="0" err="1"/>
              <a:t>ell</a:t>
            </a:r>
            <a:r>
              <a:rPr lang="it" sz="900" dirty="0"/>
              <a:t>a fusione di stili differenti, in particolare della sintesi tra la tradizione e il rinnovamento.</a:t>
            </a:r>
          </a:p>
          <a:p>
            <a:pPr marL="0" lvl="0" indent="0" algn="just" rtl="0">
              <a:spcBef>
                <a:spcPts val="0"/>
              </a:spcBef>
              <a:spcAft>
                <a:spcPts val="0"/>
              </a:spcAft>
              <a:buNone/>
            </a:pPr>
            <a:r>
              <a:rPr lang="it" sz="900" dirty="0"/>
              <a:t>Il protagonista indiscusso della composizione è l’oro: lo puoi vedere su tutto lo sfondo, ed inoltre è stato utilizzato per le aureole e molti dei particolari della scena di Giotto. Giotto sceglie questo colore per </a:t>
            </a:r>
            <a:r>
              <a:rPr lang="it-IT" sz="900" dirty="0"/>
              <a:t>rispetto nei confronti de</a:t>
            </a:r>
            <a:r>
              <a:rPr lang="it" sz="900" dirty="0"/>
              <a:t>lla tradizione artistica italo/bizantina ancora molto in voga </a:t>
            </a:r>
            <a:r>
              <a:rPr lang="it-IT" sz="900" dirty="0"/>
              <a:t>all’epoca</a:t>
            </a:r>
            <a:r>
              <a:rPr lang="it" sz="900" dirty="0"/>
              <a:t>. </a:t>
            </a:r>
            <a:r>
              <a:rPr lang="it-IT" sz="900" dirty="0"/>
              <a:t>Un </a:t>
            </a:r>
            <a:r>
              <a:rPr lang="it" sz="900" dirty="0"/>
              <a:t>altro omaggio al mondo bizantino </a:t>
            </a:r>
            <a:r>
              <a:rPr lang="it-IT" sz="900" dirty="0"/>
              <a:t>sta nelle </a:t>
            </a:r>
            <a:r>
              <a:rPr lang="it" sz="900" dirty="0"/>
              <a:t>dimensioni della Vergine e del Bambino, evidentemente più grandi di tutti gli altri angeli presenti nella scena.</a:t>
            </a:r>
            <a:endParaRPr sz="900" dirty="0"/>
          </a:p>
          <a:p>
            <a:pPr marL="0" lvl="0" indent="0" algn="just" rtl="0">
              <a:spcBef>
                <a:spcPts val="0"/>
              </a:spcBef>
              <a:spcAft>
                <a:spcPts val="0"/>
              </a:spcAft>
              <a:buNone/>
            </a:pPr>
            <a:r>
              <a:rPr lang="it" sz="900" dirty="0"/>
              <a:t>Per essere chiari: non si tratta di un’opera bizantina. Giotto ha chiaramente oltrepassato tutti i limiti di quello stile antico, o meglio, le sue figure lo hanno fatto. I protagonisti della sua scena sembrano delle vere e proprie statue, sono tridimensionali, insomma, hanno la stessa dignità e forza delle antiche sculture romane.</a:t>
            </a:r>
            <a:endParaRPr sz="900" dirty="0"/>
          </a:p>
          <a:p>
            <a:pPr marL="0" lvl="0" indent="0" algn="just" rtl="0">
              <a:spcBef>
                <a:spcPts val="0"/>
              </a:spcBef>
              <a:spcAft>
                <a:spcPts val="0"/>
              </a:spcAft>
              <a:buNone/>
            </a:pPr>
            <a:r>
              <a:rPr lang="it" sz="900" dirty="0"/>
              <a:t>Guardate con attenzione il trono su cui siede la Madonna: è decorato fino al più piccolo particolare (nota la presenza dei marmi colorati), e questo testimonia la grande attenzione ai dettagli da parte di Giotto: questo particolare stile decorativo è detto “cosmatesco”, molto in voga nella Roma antica (quando il cristianesimo era agli albori) e poi giunto fino in Toscana nel tardo Medioevo. Inoltre un altro fattore che ci fa capire quanto sia innovativo Giotto è che fino a quel momento venivano rappresentanti di profilo solo i diavoli e i demoni, mentre in quest’opera vediamo anche gli angeli </a:t>
            </a:r>
            <a:r>
              <a:rPr lang="it-IT" sz="900" dirty="0"/>
              <a:t>rappresentati di profilo</a:t>
            </a:r>
            <a:r>
              <a:rPr lang="it" sz="900" dirty="0"/>
              <a:t>.</a:t>
            </a:r>
            <a:endParaRPr sz="900" dirty="0"/>
          </a:p>
        </p:txBody>
      </p:sp>
      <p:pic>
        <p:nvPicPr>
          <p:cNvPr id="117" name="Google Shape;117;p21"/>
          <p:cNvPicPr preferRelativeResize="0"/>
          <p:nvPr/>
        </p:nvPicPr>
        <p:blipFill>
          <a:blip r:embed="rId3">
            <a:alphaModFix/>
          </a:blip>
          <a:stretch>
            <a:fillRect/>
          </a:stretch>
        </p:blipFill>
        <p:spPr>
          <a:xfrm>
            <a:off x="6380825" y="2571750"/>
            <a:ext cx="2385700" cy="2214851"/>
          </a:xfrm>
          <a:prstGeom prst="rect">
            <a:avLst/>
          </a:prstGeom>
          <a:noFill/>
          <a:ln>
            <a:noFill/>
          </a:ln>
          <a:effectLst>
            <a:reflection endPos="13000" dist="38100" dir="5400000" fadeDir="5400012" sy="-100000" algn="bl" rotWithShape="0"/>
          </a:effectLst>
        </p:spPr>
      </p:pic>
      <p:pic>
        <p:nvPicPr>
          <p:cNvPr id="118" name="Google Shape;118;p21"/>
          <p:cNvPicPr preferRelativeResize="0"/>
          <p:nvPr/>
        </p:nvPicPr>
        <p:blipFill>
          <a:blip r:embed="rId4">
            <a:alphaModFix/>
          </a:blip>
          <a:stretch>
            <a:fillRect/>
          </a:stretch>
        </p:blipFill>
        <p:spPr>
          <a:xfrm>
            <a:off x="5722400" y="61450"/>
            <a:ext cx="3205701" cy="1891364"/>
          </a:xfrm>
          <a:prstGeom prst="rect">
            <a:avLst/>
          </a:prstGeom>
          <a:noFill/>
          <a:ln>
            <a:noFill/>
          </a:ln>
          <a:effectLst>
            <a:outerShdw blurRad="57150" dist="114300" dir="5400000" algn="bl" rotWithShape="0">
              <a:srgbClr val="000000">
                <a:alpha val="50000"/>
              </a:srgbClr>
            </a:outerShdw>
          </a:effectLst>
        </p:spPr>
      </p:pic>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7309</Words>
  <Application>Microsoft Office PowerPoint</Application>
  <PresentationFormat>Presentazione su schermo (16:9)</PresentationFormat>
  <Paragraphs>168</Paragraphs>
  <Slides>29</Slides>
  <Notes>29</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29</vt:i4>
      </vt:variant>
    </vt:vector>
  </HeadingPairs>
  <TitlesOfParts>
    <vt:vector size="38" baseType="lpstr">
      <vt:lpstr>Lobster</vt:lpstr>
      <vt:lpstr>Impact</vt:lpstr>
      <vt:lpstr>Georgia</vt:lpstr>
      <vt:lpstr>Comic Sans MS</vt:lpstr>
      <vt:lpstr>Arial</vt:lpstr>
      <vt:lpstr>Amatic SC</vt:lpstr>
      <vt:lpstr>Source Code Pro</vt:lpstr>
      <vt:lpstr>Courier New</vt:lpstr>
      <vt:lpstr>Beach Day</vt:lpstr>
      <vt:lpstr>Presentazione standard di PowerPoint</vt:lpstr>
      <vt:lpstr>L’iconografia della madonna</vt:lpstr>
      <vt:lpstr>Iniziamo partendo dalle basi, IL  Luogo in cui ci troviamo. Il Museo Nazionale di Capodimonte è uno dei più importanti musei napoletani, ubicato all'interno della reggia omonima, nella località di Capodimonte: ospita gallerie di arte antica, una di arte contemporanea e un appartamento storico. È stato ufficialmente inaugurato nel 1957, anche se le sale della reggia hanno ospitato opere d'arte già a partire dal 1758. Carlo di Borbone, salito al trono di Napoli nel 1734, si pose il problema di fornire una degna sistemazione alle opere d'arte ereditate dalla madre, Elisabetta Farnese, facenti parti della sua collezione familiare, iniziata da papa Paolo III nel XVI secolo e portata avanti dai suoi eredi. Nel 1738 il re avviò i lavori di costruzione di un palazzo, sulla collina di Capodimonte, da adibire a museo; al contempo una squadra di esperti definì gli ambienti interni per sistemare la collezione: il progetto prevedeva che le opere fossero ospitate nelle stanze che affacciano verso sud, sul mare. Nel 1785 venne istituito il Regolamento del Museo di Capodimonte: furono quindi definiti gli orari di apertura, i compiti dei custodi, la responsabilità del consegnatario, l'accesso ai copisti, mentre non venne liberalizzato l'accesso alla popolazione - cosa che invece già avveniva in altre realtà museali borboniche - se non con un permesso rilasciato dalla Segreteria di Stato. Bisogna sapere che, inoltre, questo museo per un certo periodo, esattamente nel 1806, ebbe un ruolo abitativo; solo dopo l’Unità d’Italia alcune aree della reggia vennero usate come museo. Finalmente, con un decreto firmato nel 1949, nacque il Museo Nazionale di Capodimonte che fu ufficialmente inaugurato nel 1957.  </vt:lpstr>
      <vt:lpstr>Introduzione alla visita</vt:lpstr>
      <vt:lpstr>Presentazione standard di PowerPoint</vt:lpstr>
      <vt:lpstr>       la maestà di santa trinitA</vt:lpstr>
      <vt:lpstr>descrizione e analisi</vt:lpstr>
      <vt:lpstr>Presentazione standard di PowerPoint</vt:lpstr>
      <vt:lpstr>Descrizione e Analisi</vt:lpstr>
      <vt:lpstr>mentore e allievo a confronto</vt:lpstr>
      <vt:lpstr>giotto</vt:lpstr>
      <vt:lpstr>la madonna col bambino  perugino</vt:lpstr>
      <vt:lpstr>Presentazione standard di PowerPoint</vt:lpstr>
      <vt:lpstr>Descrizione e analisi</vt:lpstr>
      <vt:lpstr>Presentazione standard di PowerPoint</vt:lpstr>
      <vt:lpstr>Descrizione e analisi</vt:lpstr>
      <vt:lpstr>Presentazione standard di PowerPoint</vt:lpstr>
      <vt:lpstr>LA PALA DI BRERA </vt:lpstr>
      <vt:lpstr>DEscrizione </vt:lpstr>
      <vt:lpstr>Una complessa prospettiva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Cristina Damiano</cp:lastModifiedBy>
  <cp:revision>1</cp:revision>
  <dcterms:modified xsi:type="dcterms:W3CDTF">2020-06-26T07:35:06Z</dcterms:modified>
</cp:coreProperties>
</file>