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61" r:id="rId3"/>
    <p:sldId id="260" r:id="rId4"/>
    <p:sldId id="257" r:id="rId5"/>
    <p:sldId id="262" r:id="rId6"/>
    <p:sldId id="263" r:id="rId7"/>
    <p:sldId id="264"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3080395-FB4A-4B4C-8C6A-B95104311C9C}" type="datetimeFigureOut">
              <a:rPr lang="it-IT" smtClean="0"/>
              <a:t>31/05/2020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4137327519"/>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093848485"/>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3694255156"/>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22362853"/>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635358203"/>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F3080395-FB4A-4B4C-8C6A-B95104311C9C}" type="datetimeFigureOut">
              <a:rPr lang="it-IT" smtClean="0"/>
              <a:t>31/05/2020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3845397350"/>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F3080395-FB4A-4B4C-8C6A-B95104311C9C}" type="datetimeFigureOut">
              <a:rPr lang="it-IT" smtClean="0"/>
              <a:t>31/05/2020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73984602"/>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3080395-FB4A-4B4C-8C6A-B95104311C9C}" type="datetimeFigureOut">
              <a:rPr lang="it-IT" smtClean="0"/>
              <a:t>31/05/2020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247412162"/>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3080395-FB4A-4B4C-8C6A-B95104311C9C}" type="datetimeFigureOut">
              <a:rPr lang="it-IT" smtClean="0"/>
              <a:t>31/05/2020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4105112606"/>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3080395-FB4A-4B4C-8C6A-B95104311C9C}" type="datetimeFigureOut">
              <a:rPr lang="it-IT" smtClean="0"/>
              <a:t>31/05/2020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3750523642"/>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3080395-FB4A-4B4C-8C6A-B95104311C9C}" type="datetimeFigureOut">
              <a:rPr lang="it-IT" smtClean="0"/>
              <a:t>31/05/2020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809284146"/>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448853709"/>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3080395-FB4A-4B4C-8C6A-B95104311C9C}" type="datetimeFigureOut">
              <a:rPr lang="it-IT" smtClean="0"/>
              <a:t>31/05/2020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811496503"/>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3080395-FB4A-4B4C-8C6A-B95104311C9C}" type="datetimeFigureOut">
              <a:rPr lang="it-IT" smtClean="0"/>
              <a:t>31/05/2020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866918783"/>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80395-FB4A-4B4C-8C6A-B95104311C9C}" type="datetimeFigureOut">
              <a:rPr lang="it-IT" smtClean="0"/>
              <a:t>31/05/2020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211749758"/>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3409432283"/>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080395-FB4A-4B4C-8C6A-B95104311C9C}" type="datetimeFigureOut">
              <a:rPr lang="it-IT" smtClean="0"/>
              <a:t>31/05/2020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4FAD75-A0E3-41C8-89C3-FCFC206CB713}" type="slidenum">
              <a:rPr lang="it-IT" smtClean="0"/>
              <a:t>‹N›</a:t>
            </a:fld>
            <a:endParaRPr lang="it-IT"/>
          </a:p>
        </p:txBody>
      </p:sp>
    </p:spTree>
    <p:extLst>
      <p:ext uri="{BB962C8B-B14F-4D97-AF65-F5344CB8AC3E}">
        <p14:creationId xmlns:p14="http://schemas.microsoft.com/office/powerpoint/2010/main" val="2587910382"/>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3080395-FB4A-4B4C-8C6A-B95104311C9C}" type="datetimeFigureOut">
              <a:rPr lang="it-IT" smtClean="0"/>
              <a:t>31/05/2020</a:t>
            </a:fld>
            <a:endParaRPr lang="it-IT"/>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it-IT"/>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24FAD75-A0E3-41C8-89C3-FCFC206CB713}" type="slidenum">
              <a:rPr lang="it-IT" smtClean="0"/>
              <a:t>‹N›</a:t>
            </a:fld>
            <a:endParaRPr lang="it-IT"/>
          </a:p>
        </p:txBody>
      </p:sp>
    </p:spTree>
    <p:extLst>
      <p:ext uri="{BB962C8B-B14F-4D97-AF65-F5344CB8AC3E}">
        <p14:creationId xmlns:p14="http://schemas.microsoft.com/office/powerpoint/2010/main" val="76985379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Immagine 5" descr="Immagine che contiene edificio, esterni, erba, largo&#10;&#10;Descrizione generata automaticamente">
            <a:extLst>
              <a:ext uri="{FF2B5EF4-FFF2-40B4-BE49-F238E27FC236}">
                <a16:creationId xmlns:a16="http://schemas.microsoft.com/office/drawing/2014/main" id="{D5DDFA6F-AA2D-4B69-AAA3-AE8D006FC8D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280" b="975"/>
          <a:stretch/>
        </p:blipFill>
        <p:spPr>
          <a:xfrm>
            <a:off x="20" y="10"/>
            <a:ext cx="12191980" cy="6857990"/>
          </a:xfrm>
          <a:prstGeom prst="rect">
            <a:avLst/>
          </a:prstGeom>
        </p:spPr>
      </p:pic>
      <p:sp>
        <p:nvSpPr>
          <p:cNvPr id="2" name="Titolo 1">
            <a:extLst>
              <a:ext uri="{FF2B5EF4-FFF2-40B4-BE49-F238E27FC236}">
                <a16:creationId xmlns:a16="http://schemas.microsoft.com/office/drawing/2014/main" id="{87747942-D49B-425D-A56C-9D8E0209A64E}"/>
              </a:ext>
            </a:extLst>
          </p:cNvPr>
          <p:cNvSpPr>
            <a:spLocks noGrp="1"/>
          </p:cNvSpPr>
          <p:nvPr>
            <p:ph type="ctrTitle"/>
          </p:nvPr>
        </p:nvSpPr>
        <p:spPr>
          <a:xfrm>
            <a:off x="1370693" y="1769540"/>
            <a:ext cx="9440034" cy="1828801"/>
          </a:xfrm>
        </p:spPr>
        <p:txBody>
          <a:bodyPr>
            <a:normAutofit/>
          </a:bodyPr>
          <a:lstStyle/>
          <a:p>
            <a:r>
              <a:rPr lang="it-IT" dirty="0"/>
              <a:t>IL COLOSSEO</a:t>
            </a:r>
          </a:p>
        </p:txBody>
      </p:sp>
      <p:sp>
        <p:nvSpPr>
          <p:cNvPr id="3" name="Sottotitolo 2">
            <a:extLst>
              <a:ext uri="{FF2B5EF4-FFF2-40B4-BE49-F238E27FC236}">
                <a16:creationId xmlns:a16="http://schemas.microsoft.com/office/drawing/2014/main" id="{B15003FE-9BE4-4824-91F4-18594BCB4AB6}"/>
              </a:ext>
            </a:extLst>
          </p:cNvPr>
          <p:cNvSpPr>
            <a:spLocks noGrp="1"/>
          </p:cNvSpPr>
          <p:nvPr>
            <p:ph type="subTitle" idx="1"/>
          </p:nvPr>
        </p:nvSpPr>
        <p:spPr>
          <a:xfrm>
            <a:off x="1370693" y="3598339"/>
            <a:ext cx="9440034" cy="1049867"/>
          </a:xfrm>
        </p:spPr>
        <p:txBody>
          <a:bodyPr>
            <a:normAutofit/>
          </a:bodyPr>
          <a:lstStyle/>
          <a:p>
            <a:r>
              <a:rPr lang="it-IT" dirty="0"/>
              <a:t>(anfiteatro Flavio)</a:t>
            </a:r>
          </a:p>
        </p:txBody>
      </p:sp>
    </p:spTree>
    <p:extLst>
      <p:ext uri="{BB962C8B-B14F-4D97-AF65-F5344CB8AC3E}">
        <p14:creationId xmlns:p14="http://schemas.microsoft.com/office/powerpoint/2010/main" val="4265812171"/>
      </p:ext>
    </p:extLst>
  </p:cSld>
  <p:clrMapOvr>
    <a:masterClrMapping/>
  </p:clrMapOvr>
  <mc:AlternateContent xmlns:mc="http://schemas.openxmlformats.org/markup-compatibility/2006" xmlns:p14="http://schemas.microsoft.com/office/powerpoint/2010/main">
    <mc:Choice Requires="p14">
      <p:transition spd="slow" p14:dur="3000" advClick="0" advTm="3000">
        <p:split orient="vert"/>
      </p:transition>
    </mc:Choice>
    <mc:Fallback xmlns="">
      <p:transition spd="slow" advClick="0" advTm="3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26F2A26-B499-4855-B212-8FBF0290A23C}"/>
              </a:ext>
            </a:extLst>
          </p:cNvPr>
          <p:cNvSpPr>
            <a:spLocks noGrp="1"/>
          </p:cNvSpPr>
          <p:nvPr>
            <p:ph type="title"/>
          </p:nvPr>
        </p:nvSpPr>
        <p:spPr>
          <a:xfrm>
            <a:off x="834013" y="1115568"/>
            <a:ext cx="3487616" cy="4626864"/>
          </a:xfrm>
        </p:spPr>
        <p:txBody>
          <a:bodyPr>
            <a:normAutofit/>
          </a:bodyPr>
          <a:lstStyle/>
          <a:p>
            <a:pPr algn="l"/>
            <a:r>
              <a:rPr lang="it-IT" sz="2400" dirty="0"/>
              <a:t>CARATTERISTICHE</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egnaposto contenuto 2">
            <a:extLst>
              <a:ext uri="{FF2B5EF4-FFF2-40B4-BE49-F238E27FC236}">
                <a16:creationId xmlns:a16="http://schemas.microsoft.com/office/drawing/2014/main" id="{53DF298E-35CD-4C28-8F5B-098EAF566F1F}"/>
              </a:ext>
            </a:extLst>
          </p:cNvPr>
          <p:cNvSpPr>
            <a:spLocks noGrp="1"/>
          </p:cNvSpPr>
          <p:nvPr>
            <p:ph idx="1"/>
          </p:nvPr>
        </p:nvSpPr>
        <p:spPr>
          <a:xfrm>
            <a:off x="5105398" y="1115568"/>
            <a:ext cx="6245352" cy="4626864"/>
          </a:xfrm>
        </p:spPr>
        <p:txBody>
          <a:bodyPr anchor="ctr">
            <a:normAutofit/>
          </a:bodyPr>
          <a:lstStyle/>
          <a:p>
            <a:pPr>
              <a:lnSpc>
                <a:spcPct val="90000"/>
              </a:lnSpc>
            </a:pPr>
            <a:r>
              <a:rPr lang="it-IT" sz="1900"/>
              <a:t>Civiltà: romana</a:t>
            </a:r>
          </a:p>
          <a:p>
            <a:pPr>
              <a:lnSpc>
                <a:spcPct val="90000"/>
              </a:lnSpc>
            </a:pPr>
            <a:r>
              <a:rPr lang="it-IT" sz="1900"/>
              <a:t>Utilizzo: anfiteatro</a:t>
            </a:r>
          </a:p>
          <a:p>
            <a:pPr>
              <a:lnSpc>
                <a:spcPct val="90000"/>
              </a:lnSpc>
            </a:pPr>
            <a:r>
              <a:rPr lang="it-IT" sz="1900"/>
              <a:t>Stile: architettura romana</a:t>
            </a:r>
          </a:p>
          <a:p>
            <a:pPr>
              <a:lnSpc>
                <a:spcPct val="90000"/>
              </a:lnSpc>
            </a:pPr>
            <a:r>
              <a:rPr lang="it-IT" sz="1900"/>
              <a:t>Epoca:72 d.C. (costruzione) - 80 d.C. (inaugurazione) - VI secolo d.C. o 523 d.C. (ultimo spettacolo)</a:t>
            </a:r>
          </a:p>
          <a:p>
            <a:pPr>
              <a:lnSpc>
                <a:spcPct val="90000"/>
              </a:lnSpc>
            </a:pPr>
            <a:r>
              <a:rPr lang="it-IT" sz="1900"/>
              <a:t>Stato :Italia </a:t>
            </a:r>
          </a:p>
          <a:p>
            <a:pPr>
              <a:lnSpc>
                <a:spcPct val="90000"/>
              </a:lnSpc>
            </a:pPr>
            <a:r>
              <a:rPr lang="it-IT" sz="1900"/>
              <a:t>Comune: Roma</a:t>
            </a:r>
          </a:p>
          <a:p>
            <a:pPr>
              <a:lnSpc>
                <a:spcPct val="90000"/>
              </a:lnSpc>
            </a:pPr>
            <a:r>
              <a:rPr lang="it-IT" sz="1900"/>
              <a:t>Altitudine: 15,32 m s.l.m.</a:t>
            </a:r>
          </a:p>
          <a:p>
            <a:pPr>
              <a:lnSpc>
                <a:spcPct val="90000"/>
              </a:lnSpc>
            </a:pPr>
            <a:r>
              <a:rPr lang="it-IT" sz="1900"/>
              <a:t>Superficie:	3 357 m²</a:t>
            </a:r>
          </a:p>
          <a:p>
            <a:pPr>
              <a:lnSpc>
                <a:spcPct val="90000"/>
              </a:lnSpc>
            </a:pPr>
            <a:r>
              <a:rPr lang="it-IT" sz="1900"/>
              <a:t>Altezza: 48,5 m (altezza attuale)</a:t>
            </a:r>
          </a:p>
          <a:p>
            <a:pPr>
              <a:lnSpc>
                <a:spcPct val="90000"/>
              </a:lnSpc>
            </a:pPr>
            <a:r>
              <a:rPr lang="it-IT" sz="1900"/>
              <a:t>Patrimonio: Centro storico di Roma</a:t>
            </a:r>
          </a:p>
          <a:p>
            <a:pPr>
              <a:lnSpc>
                <a:spcPct val="90000"/>
              </a:lnSpc>
            </a:pPr>
            <a:r>
              <a:rPr lang="it-IT" sz="1900"/>
              <a:t>Ente: Parco Archeologico del Colosseo</a:t>
            </a:r>
          </a:p>
        </p:txBody>
      </p:sp>
    </p:spTree>
    <p:extLst>
      <p:ext uri="{BB962C8B-B14F-4D97-AF65-F5344CB8AC3E}">
        <p14:creationId xmlns:p14="http://schemas.microsoft.com/office/powerpoint/2010/main" val="102736263"/>
      </p:ext>
    </p:extLst>
  </p:cSld>
  <p:clrMapOvr>
    <a:masterClrMapping/>
  </p:clrMapOvr>
  <mc:AlternateContent xmlns:mc="http://schemas.openxmlformats.org/markup-compatibility/2006" xmlns:p14="http://schemas.microsoft.com/office/powerpoint/2010/main">
    <mc:Choice Requires="p14">
      <p:transition spd="slow" p14:dur="3000" advClick="0" advTm="8000">
        <p:split orient="vert"/>
      </p:transition>
    </mc:Choice>
    <mc:Fallback xmlns="">
      <p:transition spd="slow" advClick="0" advTm="8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BB2E58-B567-4DD0-9817-7EB47E58AD46}"/>
              </a:ext>
            </a:extLst>
          </p:cNvPr>
          <p:cNvSpPr>
            <a:spLocks noGrp="1"/>
          </p:cNvSpPr>
          <p:nvPr>
            <p:ph type="title"/>
          </p:nvPr>
        </p:nvSpPr>
        <p:spPr>
          <a:xfrm>
            <a:off x="5279473" y="609600"/>
            <a:ext cx="5844759" cy="970450"/>
          </a:xfrm>
        </p:spPr>
        <p:txBody>
          <a:bodyPr>
            <a:normAutofit/>
          </a:bodyPr>
          <a:lstStyle/>
          <a:p>
            <a:r>
              <a:rPr lang="it-IT"/>
              <a:t>IL COLOSSEO</a:t>
            </a:r>
            <a:endParaRPr lang="it-IT" dirty="0"/>
          </a:p>
        </p:txBody>
      </p:sp>
      <p:pic>
        <p:nvPicPr>
          <p:cNvPr id="24" name="Picture 21">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Immagine 4">
            <a:extLst>
              <a:ext uri="{FF2B5EF4-FFF2-40B4-BE49-F238E27FC236}">
                <a16:creationId xmlns:a16="http://schemas.microsoft.com/office/drawing/2014/main" id="{A4C38442-998A-439C-893C-F9FB5C46F188}"/>
              </a:ext>
            </a:extLst>
          </p:cNvPr>
          <p:cNvPicPr>
            <a:picLocks noChangeAspect="1"/>
          </p:cNvPicPr>
          <p:nvPr/>
        </p:nvPicPr>
        <p:blipFill rotWithShape="1">
          <a:blip r:embed="rId4">
            <a:extLst>
              <a:ext uri="{28A0092B-C50C-407E-A947-70E740481C1C}">
                <a14:useLocalDpi xmlns:a14="http://schemas.microsoft.com/office/drawing/2010/main" val="0"/>
              </a:ext>
            </a:extLst>
          </a:blip>
          <a:srcRect l="17854" r="29983" b="2"/>
          <a:stretch/>
        </p:blipFill>
        <p:spPr>
          <a:xfrm>
            <a:off x="151062" y="302844"/>
            <a:ext cx="4966697" cy="6252312"/>
          </a:xfrm>
          <a:prstGeom prst="rect">
            <a:avLst/>
          </a:prstGeom>
        </p:spPr>
      </p:pic>
      <p:sp>
        <p:nvSpPr>
          <p:cNvPr id="3" name="Segnaposto contenuto 2">
            <a:extLst>
              <a:ext uri="{FF2B5EF4-FFF2-40B4-BE49-F238E27FC236}">
                <a16:creationId xmlns:a16="http://schemas.microsoft.com/office/drawing/2014/main" id="{79DAFA5E-D009-4D3E-B087-78C383124DC3}"/>
              </a:ext>
            </a:extLst>
          </p:cNvPr>
          <p:cNvSpPr>
            <a:spLocks noGrp="1"/>
          </p:cNvSpPr>
          <p:nvPr>
            <p:ph idx="1"/>
          </p:nvPr>
        </p:nvSpPr>
        <p:spPr>
          <a:xfrm>
            <a:off x="5279472" y="1828801"/>
            <a:ext cx="5844760" cy="3866048"/>
          </a:xfrm>
        </p:spPr>
        <p:txBody>
          <a:bodyPr anchor="ctr">
            <a:normAutofit/>
          </a:bodyPr>
          <a:lstStyle/>
          <a:p>
            <a:pPr>
              <a:buClr>
                <a:srgbClr val="55A1F8"/>
              </a:buClr>
            </a:pPr>
            <a:r>
              <a:rPr lang="it-IT"/>
              <a:t> È il più grande anfiteatro del mondo, situato nel centro della città di Roma. In grado di contenere un numero di spettatori stimato tra 50.000 e 87.000 unità, è il più importante monumento dell'antica Roma che sia giunto fino a noi, conosciuto in tutto il mondo come simbolo della città di Roma e uno dei simboli d'Italia. Il nome è sicuramente legato alle grandi dimensioni dell'edificio ma deriva, soprattutto, dal fatto che nelle vicinanze era presente una statua colossale di Nerone in bronzo.</a:t>
            </a:r>
          </a:p>
        </p:txBody>
      </p:sp>
    </p:spTree>
    <p:extLst>
      <p:ext uri="{BB962C8B-B14F-4D97-AF65-F5344CB8AC3E}">
        <p14:creationId xmlns:p14="http://schemas.microsoft.com/office/powerpoint/2010/main" val="2800813250"/>
      </p:ext>
    </p:extLst>
  </p:cSld>
  <p:clrMapOvr>
    <a:masterClrMapping/>
  </p:clrMapOvr>
  <mc:AlternateContent xmlns:mc="http://schemas.openxmlformats.org/markup-compatibility/2006" xmlns:p14="http://schemas.microsoft.com/office/powerpoint/2010/main">
    <mc:Choice Requires="p14">
      <p:transition spd="slow" p14:dur="3000" advClick="0" advTm="10000">
        <p:split orient="vert"/>
      </p:transition>
    </mc:Choice>
    <mc:Fallback xmlns="">
      <p:transition spd="slow" advClick="0" advTm="1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0603CB-9EC1-49F6-8C09-3DA2F38C4BC8}"/>
              </a:ext>
            </a:extLst>
          </p:cNvPr>
          <p:cNvSpPr>
            <a:spLocks noGrp="1"/>
          </p:cNvSpPr>
          <p:nvPr>
            <p:ph type="title"/>
          </p:nvPr>
        </p:nvSpPr>
        <p:spPr>
          <a:xfrm>
            <a:off x="1203984" y="503878"/>
            <a:ext cx="2448385" cy="553108"/>
          </a:xfrm>
        </p:spPr>
        <p:txBody>
          <a:bodyPr anchor="b">
            <a:normAutofit/>
          </a:bodyPr>
          <a:lstStyle/>
          <a:p>
            <a:pPr algn="l"/>
            <a:r>
              <a:rPr lang="it-IT" sz="2800" dirty="0">
                <a:ln>
                  <a:solidFill>
                    <a:srgbClr val="404040">
                      <a:alpha val="10000"/>
                    </a:srgbClr>
                  </a:solidFill>
                </a:ln>
                <a:solidFill>
                  <a:srgbClr val="DADADA"/>
                </a:solidFill>
              </a:rPr>
              <a:t>LE ORIGINI</a:t>
            </a:r>
          </a:p>
        </p:txBody>
      </p:sp>
      <p:sp>
        <p:nvSpPr>
          <p:cNvPr id="3" name="Segnaposto contenuto 2">
            <a:extLst>
              <a:ext uri="{FF2B5EF4-FFF2-40B4-BE49-F238E27FC236}">
                <a16:creationId xmlns:a16="http://schemas.microsoft.com/office/drawing/2014/main" id="{E805C971-C36A-4931-A34B-06917F922EA7}"/>
              </a:ext>
            </a:extLst>
          </p:cNvPr>
          <p:cNvSpPr>
            <a:spLocks noGrp="1"/>
          </p:cNvSpPr>
          <p:nvPr>
            <p:ph idx="1"/>
          </p:nvPr>
        </p:nvSpPr>
        <p:spPr>
          <a:xfrm>
            <a:off x="321082" y="1560864"/>
            <a:ext cx="4214191" cy="4482084"/>
          </a:xfrm>
        </p:spPr>
        <p:txBody>
          <a:bodyPr anchor="t">
            <a:noAutofit/>
          </a:bodyPr>
          <a:lstStyle/>
          <a:p>
            <a:pPr marL="36900" indent="0">
              <a:lnSpc>
                <a:spcPct val="90000"/>
              </a:lnSpc>
              <a:buClr>
                <a:srgbClr val="7FA6D2"/>
              </a:buClr>
              <a:buNone/>
            </a:pPr>
            <a:r>
              <a:rPr lang="it-IT" sz="1800" dirty="0">
                <a:ln>
                  <a:solidFill>
                    <a:srgbClr val="404040">
                      <a:alpha val="10000"/>
                    </a:srgbClr>
                  </a:solidFill>
                </a:ln>
                <a:solidFill>
                  <a:srgbClr val="DADADA"/>
                </a:solidFill>
              </a:rPr>
              <a:t>Nel 72 </a:t>
            </a:r>
            <a:r>
              <a:rPr lang="it-IT" sz="1800" dirty="0" err="1">
                <a:ln>
                  <a:solidFill>
                    <a:srgbClr val="404040">
                      <a:alpha val="10000"/>
                    </a:srgbClr>
                  </a:solidFill>
                </a:ln>
                <a:solidFill>
                  <a:srgbClr val="DADADA"/>
                </a:solidFill>
              </a:rPr>
              <a:t>d.c.</a:t>
            </a:r>
            <a:r>
              <a:rPr lang="it-IT" sz="1800" dirty="0">
                <a:ln>
                  <a:solidFill>
                    <a:srgbClr val="404040">
                      <a:alpha val="10000"/>
                    </a:srgbClr>
                  </a:solidFill>
                </a:ln>
                <a:solidFill>
                  <a:srgbClr val="DADADA"/>
                </a:solidFill>
              </a:rPr>
              <a:t> ,furono gli imperatori Flavi a dotare per primi Roma di un anfiteatro stabile e degno della grandezza della capitale dell'Impero: i lavori iniziarono durante il regno di Vespasiano nella zona compresa tra Palatino, Esquilino e Celio, al di sopra dello stagno che si doveva trovare all'interno della Domus Aurea di Nerone. La sua edificazione fu inaugurata da Tito nell'80, con ulteriori modifiche apportate durante l'impero di Domiziano nel 90.Vespasiano, demagogicamente parlando, restituiva al popolo quello che il tiranno-Nerone aveva voluto solo per sé. In precedenza un anfiteatro era stato commissionato da Augusto a </a:t>
            </a:r>
            <a:r>
              <a:rPr lang="it-IT" sz="1800" dirty="0" err="1">
                <a:ln>
                  <a:solidFill>
                    <a:srgbClr val="404040">
                      <a:alpha val="10000"/>
                    </a:srgbClr>
                  </a:solidFill>
                </a:ln>
                <a:solidFill>
                  <a:srgbClr val="DADADA"/>
                </a:solidFill>
              </a:rPr>
              <a:t>Statilio</a:t>
            </a:r>
            <a:r>
              <a:rPr lang="it-IT" sz="1800" dirty="0">
                <a:ln>
                  <a:solidFill>
                    <a:srgbClr val="404040">
                      <a:alpha val="10000"/>
                    </a:srgbClr>
                  </a:solidFill>
                </a:ln>
                <a:solidFill>
                  <a:srgbClr val="DADADA"/>
                </a:solidFill>
              </a:rPr>
              <a:t> Tauro, ma si trattava di una struttura lignea provvisoria.</a:t>
            </a:r>
          </a:p>
        </p:txBody>
      </p:sp>
      <p:pic>
        <p:nvPicPr>
          <p:cNvPr id="5" name="Immagine 4">
            <a:extLst>
              <a:ext uri="{FF2B5EF4-FFF2-40B4-BE49-F238E27FC236}">
                <a16:creationId xmlns:a16="http://schemas.microsoft.com/office/drawing/2014/main" id="{FEA4CB6C-BA65-42E3-A763-9B8F88D11AE1}"/>
              </a:ext>
            </a:extLst>
          </p:cNvPr>
          <p:cNvPicPr>
            <a:picLocks noChangeAspect="1"/>
          </p:cNvPicPr>
          <p:nvPr/>
        </p:nvPicPr>
        <p:blipFill rotWithShape="1">
          <a:blip r:embed="rId2">
            <a:extLst>
              <a:ext uri="{28A0092B-C50C-407E-A947-70E740481C1C}">
                <a14:useLocalDpi xmlns:a14="http://schemas.microsoft.com/office/drawing/2010/main" val="0"/>
              </a:ext>
            </a:extLst>
          </a:blip>
          <a:srcRect l="1619" r="22381" b="-1"/>
          <a:stretch/>
        </p:blipFill>
        <p:spPr>
          <a:xfrm>
            <a:off x="4906339" y="1560864"/>
            <a:ext cx="6642193" cy="3736270"/>
          </a:xfrm>
          <a:prstGeom prst="rect">
            <a:avLst/>
          </a:prstGeom>
        </p:spPr>
      </p:pic>
    </p:spTree>
    <p:extLst>
      <p:ext uri="{BB962C8B-B14F-4D97-AF65-F5344CB8AC3E}">
        <p14:creationId xmlns:p14="http://schemas.microsoft.com/office/powerpoint/2010/main" val="548831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10000">
        <p:split orient="vert"/>
      </p:transition>
    </mc:Choice>
    <mc:Fallback xmlns="">
      <p:transition spd="slow" advClick="0" advTm="10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7BD2F6-425C-4B86-B42B-441D099BE59E}"/>
              </a:ext>
            </a:extLst>
          </p:cNvPr>
          <p:cNvSpPr>
            <a:spLocks noGrp="1"/>
          </p:cNvSpPr>
          <p:nvPr>
            <p:ph type="title"/>
          </p:nvPr>
        </p:nvSpPr>
        <p:spPr>
          <a:xfrm>
            <a:off x="5939385" y="569741"/>
            <a:ext cx="6433766" cy="541607"/>
          </a:xfrm>
        </p:spPr>
        <p:txBody>
          <a:bodyPr>
            <a:normAutofit fontScale="90000"/>
          </a:bodyPr>
          <a:lstStyle/>
          <a:p>
            <a:r>
              <a:rPr lang="it-IT" dirty="0"/>
              <a:t>FACCIATA ESTERNA</a:t>
            </a:r>
          </a:p>
        </p:txBody>
      </p:sp>
      <p:sp>
        <p:nvSpPr>
          <p:cNvPr id="3" name="Segnaposto contenuto 2">
            <a:extLst>
              <a:ext uri="{FF2B5EF4-FFF2-40B4-BE49-F238E27FC236}">
                <a16:creationId xmlns:a16="http://schemas.microsoft.com/office/drawing/2014/main" id="{BEBECF4D-DD1C-44EE-A5E0-709EDCAE24A0}"/>
              </a:ext>
            </a:extLst>
          </p:cNvPr>
          <p:cNvSpPr>
            <a:spLocks noGrp="1"/>
          </p:cNvSpPr>
          <p:nvPr>
            <p:ph idx="1"/>
          </p:nvPr>
        </p:nvSpPr>
        <p:spPr>
          <a:xfrm>
            <a:off x="0" y="1516424"/>
            <a:ext cx="5416062" cy="4002785"/>
          </a:xfrm>
        </p:spPr>
        <p:txBody>
          <a:bodyPr anchor="ctr">
            <a:noAutofit/>
          </a:bodyPr>
          <a:lstStyle/>
          <a:p>
            <a:pPr>
              <a:lnSpc>
                <a:spcPct val="90000"/>
              </a:lnSpc>
              <a:buClr>
                <a:srgbClr val="8C714D"/>
              </a:buClr>
            </a:pPr>
            <a:r>
              <a:rPr lang="it-IT" sz="1800" dirty="0"/>
              <a:t>La facciata esterna è in travertino e si articola in quattro ordini, secondo uno schema tipico di tutti gli edifici da spettacolo del mondo romano: i tre registri inferiori con 80 arcate numerate, rette da pilastri ai quali si addossano semicolonne, mentre il quarto livello è costituito da una parete piena, scompartita da paraste in corrispondenza dei pilastri delle arcate. Nei tratti di parete tra le lesene si aprono 40 piccole finestre quadrangolari, una ogni due riquadri, e immediatamente sopra il livello delle finestre vi sono collocate tre mensole sporgenti per ogni riquadro, nelle quali erano alloggiati i pali di legno che venivano utilizzati per aprire e chiudere il </a:t>
            </a:r>
            <a:r>
              <a:rPr lang="it-IT" sz="1800" dirty="0" err="1"/>
              <a:t>velarium</a:t>
            </a:r>
            <a:r>
              <a:rPr lang="it-IT" sz="1800" dirty="0"/>
              <a:t>, il telo di copertura che riparava gli spettatori, manovrato da un distaccamento di marinai e probabilmente ancorato a terra alla serie di cippi inclinati che ancora oggi è visibile esternamente al limite della platea basamentale in </a:t>
            </a:r>
            <a:r>
              <a:rPr lang="it-IT" sz="1800" dirty="0" err="1"/>
              <a:t>travertin</a:t>
            </a:r>
            <a:r>
              <a:rPr lang="it-IT" sz="1800" dirty="0"/>
              <a:t>.</a:t>
            </a:r>
          </a:p>
          <a:p>
            <a:pPr>
              <a:lnSpc>
                <a:spcPct val="90000"/>
              </a:lnSpc>
              <a:buClr>
                <a:srgbClr val="8C714D"/>
              </a:buClr>
            </a:pPr>
            <a:r>
              <a:rPr lang="it-IT" sz="1800" dirty="0"/>
              <a:t>Al secondo e terzo livello gli archi sono bordati da una parapetto continuo, in corrispondenza del quale le semicolonne presentano un dado come base.</a:t>
            </a:r>
          </a:p>
        </p:txBody>
      </p:sp>
      <p:pic>
        <p:nvPicPr>
          <p:cNvPr id="12" name="Picture 9">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5" name="Immagine 4" descr="Immagine che contiene edificio, esterni, vecchio, pietra&#10;&#10;Descrizione generata automaticamente">
            <a:extLst>
              <a:ext uri="{FF2B5EF4-FFF2-40B4-BE49-F238E27FC236}">
                <a16:creationId xmlns:a16="http://schemas.microsoft.com/office/drawing/2014/main" id="{9523C4A8-D37B-4047-9906-BCCE436A26EF}"/>
              </a:ext>
            </a:extLst>
          </p:cNvPr>
          <p:cNvPicPr>
            <a:picLocks noChangeAspect="1"/>
          </p:cNvPicPr>
          <p:nvPr/>
        </p:nvPicPr>
        <p:blipFill rotWithShape="1">
          <a:blip r:embed="rId4">
            <a:extLst>
              <a:ext uri="{28A0092B-C50C-407E-A947-70E740481C1C}">
                <a14:useLocalDpi xmlns:a14="http://schemas.microsoft.com/office/drawing/2010/main" val="0"/>
              </a:ext>
            </a:extLst>
          </a:blip>
          <a:srcRect r="6412"/>
          <a:stretch/>
        </p:blipFill>
        <p:spPr>
          <a:xfrm>
            <a:off x="6383133" y="1516424"/>
            <a:ext cx="5546270" cy="4771835"/>
          </a:xfrm>
          <a:prstGeom prst="rect">
            <a:avLst/>
          </a:prstGeom>
        </p:spPr>
      </p:pic>
    </p:spTree>
    <p:extLst>
      <p:ext uri="{BB962C8B-B14F-4D97-AF65-F5344CB8AC3E}">
        <p14:creationId xmlns:p14="http://schemas.microsoft.com/office/powerpoint/2010/main" val="4141485891"/>
      </p:ext>
    </p:extLst>
  </p:cSld>
  <p:clrMapOvr>
    <a:masterClrMapping/>
  </p:clrMapOvr>
  <mc:AlternateContent xmlns:mc="http://schemas.openxmlformats.org/markup-compatibility/2006" xmlns:p14="http://schemas.microsoft.com/office/powerpoint/2010/main">
    <mc:Choice Requires="p14">
      <p:transition spd="slow" p14:dur="3000" advClick="0" advTm="12000">
        <p:split orient="vert"/>
      </p:transition>
    </mc:Choice>
    <mc:Fallback xmlns="">
      <p:transition spd="slow" advClick="0" advTm="1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AEC7EDA-6C51-4322-9927-6F224A0F2E59}"/>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11169" b="4876"/>
          <a:stretch/>
        </p:blipFill>
        <p:spPr>
          <a:xfrm>
            <a:off x="-5324" y="0"/>
            <a:ext cx="12192000" cy="6857990"/>
          </a:xfrm>
          <a:prstGeom prst="rect">
            <a:avLst/>
          </a:prstGeom>
        </p:spPr>
      </p:pic>
      <p:sp>
        <p:nvSpPr>
          <p:cNvPr id="2" name="Titolo 1">
            <a:extLst>
              <a:ext uri="{FF2B5EF4-FFF2-40B4-BE49-F238E27FC236}">
                <a16:creationId xmlns:a16="http://schemas.microsoft.com/office/drawing/2014/main" id="{36665721-EA3B-489A-8EED-E19A08F6DC50}"/>
              </a:ext>
            </a:extLst>
          </p:cNvPr>
          <p:cNvSpPr>
            <a:spLocks noGrp="1"/>
          </p:cNvSpPr>
          <p:nvPr>
            <p:ph type="title"/>
          </p:nvPr>
        </p:nvSpPr>
        <p:spPr>
          <a:xfrm>
            <a:off x="913795" y="609600"/>
            <a:ext cx="10353762" cy="970450"/>
          </a:xfrm>
        </p:spPr>
        <p:txBody>
          <a:bodyPr>
            <a:normAutofit/>
          </a:bodyPr>
          <a:lstStyle/>
          <a:p>
            <a:r>
              <a:rPr lang="it-IT" dirty="0"/>
              <a:t>CAVEA E ACCESSI PER IL PUBBLICO</a:t>
            </a:r>
          </a:p>
        </p:txBody>
      </p:sp>
      <p:sp>
        <p:nvSpPr>
          <p:cNvPr id="3" name="Segnaposto contenuto 2">
            <a:extLst>
              <a:ext uri="{FF2B5EF4-FFF2-40B4-BE49-F238E27FC236}">
                <a16:creationId xmlns:a16="http://schemas.microsoft.com/office/drawing/2014/main" id="{4CCE9F4A-46D8-4D13-BABA-10649D37BCE4}"/>
              </a:ext>
            </a:extLst>
          </p:cNvPr>
          <p:cNvSpPr>
            <a:spLocks noGrp="1"/>
          </p:cNvSpPr>
          <p:nvPr>
            <p:ph idx="1"/>
          </p:nvPr>
        </p:nvSpPr>
        <p:spPr>
          <a:xfrm>
            <a:off x="568804" y="1732449"/>
            <a:ext cx="11043744" cy="4515951"/>
          </a:xfrm>
        </p:spPr>
        <p:txBody>
          <a:bodyPr anchor="ctr">
            <a:normAutofit/>
          </a:bodyPr>
          <a:lstStyle/>
          <a:p>
            <a:pPr>
              <a:lnSpc>
                <a:spcPct val="90000"/>
              </a:lnSpc>
              <a:buClr>
                <a:srgbClr val="D2CC5D"/>
              </a:buClr>
            </a:pPr>
            <a:r>
              <a:rPr lang="it-IT" dirty="0"/>
              <a:t>All'interno la cavea con i gradini per i posti degli spettatori era interamente in marmo e suddivisa, tramite </a:t>
            </a:r>
            <a:r>
              <a:rPr lang="it-IT" dirty="0" err="1"/>
              <a:t>praecinctiones</a:t>
            </a:r>
            <a:r>
              <a:rPr lang="it-IT" dirty="0"/>
              <a:t> o </a:t>
            </a:r>
            <a:r>
              <a:rPr lang="it-IT" dirty="0" err="1"/>
              <a:t>baltea</a:t>
            </a:r>
            <a:r>
              <a:rPr lang="it-IT" dirty="0"/>
              <a:t> (fasce divisorie in muratura), in cinque settori orizzontali (</a:t>
            </a:r>
            <a:r>
              <a:rPr lang="it-IT" dirty="0" err="1"/>
              <a:t>maeniana</a:t>
            </a:r>
            <a:r>
              <a:rPr lang="it-IT" dirty="0"/>
              <a:t>), riservati a categorie diverse di pubblico, il cui grado decresceva con l'aumentare dell'altezza. Il settore inferiore, riservato ai senatori e alle loro famiglie, aveva gradini ampi e bassi che ospitavano seggi di legno (</a:t>
            </a:r>
            <a:r>
              <a:rPr lang="it-IT" dirty="0" err="1"/>
              <a:t>subsellia</a:t>
            </a:r>
            <a:r>
              <a:rPr lang="it-IT" dirty="0"/>
              <a:t>); sulla balaustra del podio venivano iscritti i nomi dei senatori a cui i posti inferiori erano riservati.</a:t>
            </a:r>
          </a:p>
          <a:p>
            <a:pPr>
              <a:lnSpc>
                <a:spcPct val="90000"/>
              </a:lnSpc>
              <a:buClr>
                <a:srgbClr val="D2CC5D"/>
              </a:buClr>
            </a:pPr>
            <a:endParaRPr lang="it-IT" dirty="0"/>
          </a:p>
          <a:p>
            <a:pPr>
              <a:lnSpc>
                <a:spcPct val="90000"/>
              </a:lnSpc>
              <a:buClr>
                <a:srgbClr val="D2CC5D"/>
              </a:buClr>
            </a:pPr>
            <a:r>
              <a:rPr lang="it-IT" dirty="0"/>
              <a:t>Seguivano il </a:t>
            </a:r>
            <a:r>
              <a:rPr lang="it-IT" dirty="0" err="1"/>
              <a:t>maenianum</a:t>
            </a:r>
            <a:r>
              <a:rPr lang="it-IT" dirty="0"/>
              <a:t> </a:t>
            </a:r>
            <a:r>
              <a:rPr lang="it-IT" dirty="0" err="1"/>
              <a:t>primum</a:t>
            </a:r>
            <a:r>
              <a:rPr lang="it-IT" dirty="0"/>
              <a:t>, con una ventina di gradini di marmo, il </a:t>
            </a:r>
            <a:r>
              <a:rPr lang="it-IT" dirty="0" err="1"/>
              <a:t>maenianum</a:t>
            </a:r>
            <a:r>
              <a:rPr lang="it-IT" dirty="0"/>
              <a:t> </a:t>
            </a:r>
            <a:r>
              <a:rPr lang="it-IT" dirty="0" err="1"/>
              <a:t>secundum</a:t>
            </a:r>
            <a:r>
              <a:rPr lang="it-IT" dirty="0"/>
              <a:t>, suddiviso in </a:t>
            </a:r>
            <a:r>
              <a:rPr lang="it-IT" dirty="0" err="1"/>
              <a:t>imum</a:t>
            </a:r>
            <a:r>
              <a:rPr lang="it-IT" dirty="0"/>
              <a:t> (inferiore) e </a:t>
            </a:r>
            <a:r>
              <a:rPr lang="it-IT" dirty="0" err="1"/>
              <a:t>summum</a:t>
            </a:r>
            <a:r>
              <a:rPr lang="it-IT" dirty="0"/>
              <a:t> (superiore), ancora con circa sedici gradini in marmo, e infine il </a:t>
            </a:r>
            <a:r>
              <a:rPr lang="it-IT" dirty="0" err="1"/>
              <a:t>maenianum</a:t>
            </a:r>
            <a:r>
              <a:rPr lang="it-IT" dirty="0"/>
              <a:t> </a:t>
            </a:r>
            <a:r>
              <a:rPr lang="it-IT" dirty="0" err="1"/>
              <a:t>summum</a:t>
            </a:r>
            <a:r>
              <a:rPr lang="it-IT" dirty="0"/>
              <a:t>, con circa undici gradini lignei all'interno del portico colonnato che coronava la cavea (</a:t>
            </a:r>
            <a:r>
              <a:rPr lang="it-IT" dirty="0" err="1"/>
              <a:t>porticus</a:t>
            </a:r>
            <a:r>
              <a:rPr lang="it-IT" dirty="0"/>
              <a:t> in summa cavea): i resti architettonici di quest'ultimo appartengono ai rifacimenti di epoca severiana o di Gordiano III. Sui gradini sotto il colonnato prendevano posto le donne, alle quali, da Augusto in poi, fu sempre vietato di mescolarsi ad altri spettatori. Il posto peggiore era sul terrazzo sopra il colonnato, solo con posti in piedi, destinato alle classi infime della plebe.</a:t>
            </a:r>
          </a:p>
        </p:txBody>
      </p:sp>
    </p:spTree>
    <p:extLst>
      <p:ext uri="{BB962C8B-B14F-4D97-AF65-F5344CB8AC3E}">
        <p14:creationId xmlns:p14="http://schemas.microsoft.com/office/powerpoint/2010/main" val="3842228958"/>
      </p:ext>
    </p:extLst>
  </p:cSld>
  <p:clrMapOvr>
    <a:masterClrMapping/>
  </p:clrMapOvr>
  <mc:AlternateContent xmlns:mc="http://schemas.openxmlformats.org/markup-compatibility/2006" xmlns:p14="http://schemas.microsoft.com/office/powerpoint/2010/main">
    <mc:Choice Requires="p14">
      <p:transition spd="slow" p14:dur="3500" advClick="0" advTm="10000">
        <p:split orient="vert"/>
      </p:transition>
    </mc:Choice>
    <mc:Fallback xmlns="">
      <p:transition spd="slow" advClick="0" advTm="10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5484F0-5F80-44CC-B3D7-E3754B6AA187}"/>
              </a:ext>
            </a:extLst>
          </p:cNvPr>
          <p:cNvSpPr>
            <a:spLocks noGrp="1"/>
          </p:cNvSpPr>
          <p:nvPr>
            <p:ph type="title"/>
          </p:nvPr>
        </p:nvSpPr>
        <p:spPr>
          <a:xfrm>
            <a:off x="5279471" y="194276"/>
            <a:ext cx="5844759" cy="970450"/>
          </a:xfrm>
        </p:spPr>
        <p:txBody>
          <a:bodyPr>
            <a:normAutofit/>
          </a:bodyPr>
          <a:lstStyle/>
          <a:p>
            <a:r>
              <a:rPr lang="it-IT" dirty="0"/>
              <a:t>I GIOCHI</a:t>
            </a:r>
          </a:p>
        </p:txBody>
      </p:sp>
      <p:pic>
        <p:nvPicPr>
          <p:cNvPr id="12" name="Picture 9">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Immagine 4" descr="Immagine che contiene interni, fotografia, nero, gatto&#10;&#10;Descrizione generata automaticamente">
            <a:extLst>
              <a:ext uri="{FF2B5EF4-FFF2-40B4-BE49-F238E27FC236}">
                <a16:creationId xmlns:a16="http://schemas.microsoft.com/office/drawing/2014/main" id="{A40DE2D7-2B63-4C59-B816-F1B548DC8BA3}"/>
              </a:ext>
            </a:extLst>
          </p:cNvPr>
          <p:cNvPicPr>
            <a:picLocks noChangeAspect="1"/>
          </p:cNvPicPr>
          <p:nvPr/>
        </p:nvPicPr>
        <p:blipFill rotWithShape="1">
          <a:blip r:embed="rId4">
            <a:extLst>
              <a:ext uri="{28A0092B-C50C-407E-A947-70E740481C1C}">
                <a14:useLocalDpi xmlns:a14="http://schemas.microsoft.com/office/drawing/2010/main" val="0"/>
              </a:ext>
            </a:extLst>
          </a:blip>
          <a:srcRect t="10160" b="1240"/>
          <a:stretch/>
        </p:blipFill>
        <p:spPr>
          <a:xfrm>
            <a:off x="151062" y="194276"/>
            <a:ext cx="4966697" cy="6469447"/>
          </a:xfrm>
          <a:prstGeom prst="rect">
            <a:avLst/>
          </a:prstGeom>
        </p:spPr>
      </p:pic>
      <p:sp>
        <p:nvSpPr>
          <p:cNvPr id="3" name="Segnaposto contenuto 2">
            <a:extLst>
              <a:ext uri="{FF2B5EF4-FFF2-40B4-BE49-F238E27FC236}">
                <a16:creationId xmlns:a16="http://schemas.microsoft.com/office/drawing/2014/main" id="{53F3F4BD-D19E-4DCC-B959-56404F0EB769}"/>
              </a:ext>
            </a:extLst>
          </p:cNvPr>
          <p:cNvSpPr>
            <a:spLocks noGrp="1"/>
          </p:cNvSpPr>
          <p:nvPr>
            <p:ph idx="1"/>
          </p:nvPr>
        </p:nvSpPr>
        <p:spPr>
          <a:xfrm>
            <a:off x="5279472" y="1828801"/>
            <a:ext cx="5844760" cy="3866048"/>
          </a:xfrm>
        </p:spPr>
        <p:txBody>
          <a:bodyPr anchor="ctr">
            <a:noAutofit/>
          </a:bodyPr>
          <a:lstStyle/>
          <a:p>
            <a:pPr>
              <a:lnSpc>
                <a:spcPct val="90000"/>
              </a:lnSpc>
              <a:buClr>
                <a:srgbClr val="9C9759"/>
              </a:buClr>
            </a:pPr>
            <a:r>
              <a:rPr lang="it-IT" sz="1800" dirty="0"/>
              <a:t>Il Colosseo ospitava i giochi dell'anfiteatro, che comprendevano: lotte tra animali (</a:t>
            </a:r>
            <a:r>
              <a:rPr lang="it-IT" sz="1800" dirty="0" err="1"/>
              <a:t>venationes</a:t>
            </a:r>
            <a:r>
              <a:rPr lang="it-IT" sz="1800" dirty="0"/>
              <a:t>), l'uccisione di condannati da parte di animali feroci o altri tipi di esecuzioni (</a:t>
            </a:r>
            <a:r>
              <a:rPr lang="it-IT" sz="1800" dirty="0" err="1"/>
              <a:t>noxii</a:t>
            </a:r>
            <a:r>
              <a:rPr lang="it-IT" sz="1800" dirty="0"/>
              <a:t>) e i combattimenti tra gladiatori (</a:t>
            </a:r>
            <a:r>
              <a:rPr lang="it-IT" sz="1800" dirty="0" err="1"/>
              <a:t>munera</a:t>
            </a:r>
            <a:r>
              <a:rPr lang="it-IT" sz="1800" dirty="0"/>
              <a:t>). Le attività seguivano un programma codificato: la mattina c'erano i combattimenti fra gli animali o fra un gladiatore e un animale, all'ora di pranzo si eseguivano le condanne a morte e solo nel pomeriggio si svolgevano i combattimenti fra gladiatori.</a:t>
            </a:r>
          </a:p>
          <a:p>
            <a:pPr>
              <a:lnSpc>
                <a:spcPct val="90000"/>
              </a:lnSpc>
              <a:buClr>
                <a:srgbClr val="9C9759"/>
              </a:buClr>
            </a:pPr>
            <a:r>
              <a:rPr lang="it-IT" sz="1800" dirty="0"/>
              <a:t>Per l'inaugurazione dell'edificio, l'imperatore Tito diede dei giochi che durarono tre mesi, durante i quali morirono circa 2.000 gladiatori e 9.000 animali. Per celebrare il trionfo di Traiano sui Daci vi combatterono 10.000 gladiatori.</a:t>
            </a:r>
          </a:p>
          <a:p>
            <a:pPr>
              <a:lnSpc>
                <a:spcPct val="90000"/>
              </a:lnSpc>
              <a:buClr>
                <a:srgbClr val="9C9759"/>
              </a:buClr>
            </a:pPr>
            <a:r>
              <a:rPr lang="it-IT" sz="1800" dirty="0"/>
              <a:t>Gli ultimi combattimenti tra gladiatori sono testimoniati nel 437, ma l'anfiteatro fu ancora utilizzato per le </a:t>
            </a:r>
            <a:r>
              <a:rPr lang="it-IT" sz="1800" dirty="0" err="1"/>
              <a:t>venationes</a:t>
            </a:r>
            <a:r>
              <a:rPr lang="it-IT" sz="1800" dirty="0"/>
              <a:t> (uccisione di animali) fino al regno di Teodorico il Grande: le ultime vennero organizzate nel 519.</a:t>
            </a:r>
          </a:p>
        </p:txBody>
      </p:sp>
    </p:spTree>
    <p:extLst>
      <p:ext uri="{BB962C8B-B14F-4D97-AF65-F5344CB8AC3E}">
        <p14:creationId xmlns:p14="http://schemas.microsoft.com/office/powerpoint/2010/main" val="2135539038"/>
      </p:ext>
    </p:extLst>
  </p:cSld>
  <p:clrMapOvr>
    <a:masterClrMapping/>
  </p:clrMapOvr>
  <mc:AlternateContent xmlns:mc="http://schemas.openxmlformats.org/markup-compatibility/2006" xmlns:p14="http://schemas.microsoft.com/office/powerpoint/2010/main">
    <mc:Choice Requires="p14">
      <p:transition spd="slow" p14:dur="5000" advClick="0" advTm="10000">
        <p:split orient="vert"/>
      </p:transition>
    </mc:Choice>
    <mc:Fallback xmlns="">
      <p:transition spd="slow" advClick="0" advTm="10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AD125A8-FAFB-42DF-BFBF-5A85A33029F1}"/>
              </a:ext>
            </a:extLst>
          </p:cNvPr>
          <p:cNvSpPr>
            <a:spLocks noGrp="1"/>
          </p:cNvSpPr>
          <p:nvPr>
            <p:ph type="title"/>
          </p:nvPr>
        </p:nvSpPr>
        <p:spPr>
          <a:xfrm>
            <a:off x="657292" y="662895"/>
            <a:ext cx="4032944" cy="491068"/>
          </a:xfrm>
        </p:spPr>
        <p:txBody>
          <a:bodyPr anchor="b">
            <a:normAutofit fontScale="90000"/>
          </a:bodyPr>
          <a:lstStyle/>
          <a:p>
            <a:pPr algn="l"/>
            <a:r>
              <a:rPr lang="it-IT" sz="2800" dirty="0">
                <a:ln>
                  <a:solidFill>
                    <a:srgbClr val="404040">
                      <a:alpha val="10000"/>
                    </a:srgbClr>
                  </a:solidFill>
                </a:ln>
                <a:solidFill>
                  <a:srgbClr val="DADADA"/>
                </a:solidFill>
              </a:rPr>
              <a:t>VISITARE IL COLOSSEO</a:t>
            </a:r>
          </a:p>
        </p:txBody>
      </p:sp>
      <p:sp>
        <p:nvSpPr>
          <p:cNvPr id="3" name="Segnaposto contenuto 2">
            <a:extLst>
              <a:ext uri="{FF2B5EF4-FFF2-40B4-BE49-F238E27FC236}">
                <a16:creationId xmlns:a16="http://schemas.microsoft.com/office/drawing/2014/main" id="{A8A78326-8B17-42C6-90BE-4B35A264BD15}"/>
              </a:ext>
            </a:extLst>
          </p:cNvPr>
          <p:cNvSpPr>
            <a:spLocks noGrp="1"/>
          </p:cNvSpPr>
          <p:nvPr>
            <p:ph idx="1"/>
          </p:nvPr>
        </p:nvSpPr>
        <p:spPr>
          <a:xfrm>
            <a:off x="525594" y="1573127"/>
            <a:ext cx="4164642" cy="4482084"/>
          </a:xfrm>
        </p:spPr>
        <p:txBody>
          <a:bodyPr anchor="t">
            <a:noAutofit/>
          </a:bodyPr>
          <a:lstStyle/>
          <a:p>
            <a:pPr>
              <a:lnSpc>
                <a:spcPct val="90000"/>
              </a:lnSpc>
            </a:pPr>
            <a:r>
              <a:rPr lang="it-IT" dirty="0">
                <a:ln>
                  <a:solidFill>
                    <a:srgbClr val="404040">
                      <a:alpha val="10000"/>
                    </a:srgbClr>
                  </a:solidFill>
                </a:ln>
                <a:solidFill>
                  <a:srgbClr val="DADADA"/>
                </a:solidFill>
              </a:rPr>
              <a:t>Il Colosseo è aperto al pubblico praticamente tutti i giorni, tranne il 25 dicembre e il 1 gennaio, con un orario che va dalle 8:30 di mattina al pomeriggio-sera (le 17 d'inverno, le 19:30 d'estate).</a:t>
            </a:r>
          </a:p>
          <a:p>
            <a:pPr>
              <a:lnSpc>
                <a:spcPct val="90000"/>
              </a:lnSpc>
            </a:pPr>
            <a:r>
              <a:rPr lang="it-IT" dirty="0">
                <a:ln>
                  <a:solidFill>
                    <a:srgbClr val="404040">
                      <a:alpha val="10000"/>
                    </a:srgbClr>
                  </a:solidFill>
                </a:ln>
                <a:solidFill>
                  <a:srgbClr val="DADADA"/>
                </a:solidFill>
              </a:rPr>
              <a:t>A volte, sono aperti anche ai visitatori il terzo anello e i sotterranei mentre d'estate, in alcuni giorni della settimana, è possibile visitare l'Anfiteatro Flavio anche in notturna.</a:t>
            </a:r>
          </a:p>
          <a:p>
            <a:pPr>
              <a:lnSpc>
                <a:spcPct val="90000"/>
              </a:lnSpc>
            </a:pPr>
            <a:r>
              <a:rPr lang="it-IT" dirty="0">
                <a:ln>
                  <a:solidFill>
                    <a:srgbClr val="404040">
                      <a:alpha val="10000"/>
                    </a:srgbClr>
                  </a:solidFill>
                </a:ln>
                <a:solidFill>
                  <a:srgbClr val="DADADA"/>
                </a:solidFill>
              </a:rPr>
              <a:t>Il biglietto d'ingresso è valido per 2 giorni e permette l'</a:t>
            </a:r>
            <a:r>
              <a:rPr lang="it-IT" dirty="0" err="1">
                <a:ln>
                  <a:solidFill>
                    <a:srgbClr val="404040">
                      <a:alpha val="10000"/>
                    </a:srgbClr>
                  </a:solidFill>
                </a:ln>
                <a:solidFill>
                  <a:srgbClr val="DADADA"/>
                </a:solidFill>
              </a:rPr>
              <a:t>igresso</a:t>
            </a:r>
            <a:r>
              <a:rPr lang="it-IT" dirty="0">
                <a:ln>
                  <a:solidFill>
                    <a:srgbClr val="404040">
                      <a:alpha val="10000"/>
                    </a:srgbClr>
                  </a:solidFill>
                </a:ln>
                <a:solidFill>
                  <a:srgbClr val="DADADA"/>
                </a:solidFill>
              </a:rPr>
              <a:t> anche al Foro Romano e al Palatino.</a:t>
            </a:r>
          </a:p>
        </p:txBody>
      </p:sp>
      <p:pic>
        <p:nvPicPr>
          <p:cNvPr id="5" name="Immagine 4" descr="Immagine che contiene edificio, esterni, persone, erba&#10;&#10;Descrizione generata automaticamente">
            <a:extLst>
              <a:ext uri="{FF2B5EF4-FFF2-40B4-BE49-F238E27FC236}">
                <a16:creationId xmlns:a16="http://schemas.microsoft.com/office/drawing/2014/main" id="{2FAF08E3-C6CE-4A1A-8302-D7E8E2383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829" y="1732449"/>
            <a:ext cx="6642193" cy="3636600"/>
          </a:xfrm>
          <a:prstGeom prst="rect">
            <a:avLst/>
          </a:prstGeom>
        </p:spPr>
      </p:pic>
      <p:sp>
        <p:nvSpPr>
          <p:cNvPr id="4" name="CasellaDiTesto 3">
            <a:extLst>
              <a:ext uri="{FF2B5EF4-FFF2-40B4-BE49-F238E27FC236}">
                <a16:creationId xmlns:a16="http://schemas.microsoft.com/office/drawing/2014/main" id="{C23C7316-75C1-4D3B-B445-60121A504157}"/>
              </a:ext>
            </a:extLst>
          </p:cNvPr>
          <p:cNvSpPr txBox="1"/>
          <p:nvPr/>
        </p:nvSpPr>
        <p:spPr>
          <a:xfrm>
            <a:off x="9316278" y="5534940"/>
            <a:ext cx="2721985" cy="369332"/>
          </a:xfrm>
          <a:prstGeom prst="rect">
            <a:avLst/>
          </a:prstGeom>
          <a:noFill/>
        </p:spPr>
        <p:txBody>
          <a:bodyPr wrap="square" rtlCol="0">
            <a:spAutoFit/>
          </a:bodyPr>
          <a:lstStyle/>
          <a:p>
            <a:r>
              <a:rPr lang="it-IT" dirty="0" err="1">
                <a:solidFill>
                  <a:schemeClr val="tx1">
                    <a:lumMod val="50000"/>
                    <a:lumOff val="50000"/>
                  </a:schemeClr>
                </a:solidFill>
              </a:rPr>
              <a:t>Froechlich</a:t>
            </a:r>
            <a:r>
              <a:rPr lang="it-IT" dirty="0">
                <a:solidFill>
                  <a:schemeClr val="tx1">
                    <a:lumMod val="50000"/>
                    <a:lumOff val="50000"/>
                  </a:schemeClr>
                </a:solidFill>
              </a:rPr>
              <a:t> Isabella 3BL</a:t>
            </a:r>
          </a:p>
        </p:txBody>
      </p:sp>
    </p:spTree>
    <p:extLst>
      <p:ext uri="{BB962C8B-B14F-4D97-AF65-F5344CB8AC3E}">
        <p14:creationId xmlns:p14="http://schemas.microsoft.com/office/powerpoint/2010/main" val="2538813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8000">
        <p:split orient="vert"/>
      </p:transition>
    </mc:Choice>
    <mc:Fallback xmlns="">
      <p:transition spd="slow" advClick="0" advTm="8000">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esia">
  <a:themeElements>
    <a:clrScheme name="Ardesi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esi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e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otalTime>37</TotalTime>
  <Words>984</Words>
  <Application>Microsoft Office PowerPoint</Application>
  <PresentationFormat>Widescreen</PresentationFormat>
  <Paragraphs>34</Paragraphs>
  <Slides>8</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vt:i4>
      </vt:variant>
    </vt:vector>
  </HeadingPairs>
  <TitlesOfParts>
    <vt:vector size="11" baseType="lpstr">
      <vt:lpstr>Calisto MT</vt:lpstr>
      <vt:lpstr>Wingdings 2</vt:lpstr>
      <vt:lpstr>Ardesia</vt:lpstr>
      <vt:lpstr>IL COLOSSEO</vt:lpstr>
      <vt:lpstr>CARATTERISTICHE</vt:lpstr>
      <vt:lpstr>IL COLOSSEO</vt:lpstr>
      <vt:lpstr>LE ORIGINI</vt:lpstr>
      <vt:lpstr>FACCIATA ESTERNA</vt:lpstr>
      <vt:lpstr>CAVEA E ACCESSI PER IL PUBBLICO</vt:lpstr>
      <vt:lpstr>I GIOCHI</vt:lpstr>
      <vt:lpstr>VISITARE IL COLOSSEO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COLOSSEO</dc:title>
  <dc:creator>Terry Esposito</dc:creator>
  <cp:lastModifiedBy>Terry Esposito</cp:lastModifiedBy>
  <cp:revision>6</cp:revision>
  <dcterms:created xsi:type="dcterms:W3CDTF">2020-05-31T10:04:14Z</dcterms:created>
  <dcterms:modified xsi:type="dcterms:W3CDTF">2020-05-31T11:37:59Z</dcterms:modified>
</cp:coreProperties>
</file>