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1"/>
  </p:notesMasterIdLst>
  <p:sldIdLst>
    <p:sldId id="256" r:id="rId2"/>
    <p:sldId id="357" r:id="rId3"/>
    <p:sldId id="258" r:id="rId4"/>
    <p:sldId id="314" r:id="rId5"/>
    <p:sldId id="315" r:id="rId6"/>
    <p:sldId id="345" r:id="rId7"/>
    <p:sldId id="316" r:id="rId8"/>
    <p:sldId id="302" r:id="rId9"/>
    <p:sldId id="319" r:id="rId10"/>
    <p:sldId id="320" r:id="rId11"/>
    <p:sldId id="303" r:id="rId12"/>
    <p:sldId id="321" r:id="rId13"/>
    <p:sldId id="322" r:id="rId14"/>
    <p:sldId id="304" r:id="rId15"/>
    <p:sldId id="323" r:id="rId16"/>
    <p:sldId id="305" r:id="rId17"/>
    <p:sldId id="346" r:id="rId18"/>
    <p:sldId id="306" r:id="rId19"/>
    <p:sldId id="347" r:id="rId20"/>
    <p:sldId id="307" r:id="rId21"/>
    <p:sldId id="350" r:id="rId22"/>
    <p:sldId id="308" r:id="rId23"/>
    <p:sldId id="348" r:id="rId24"/>
    <p:sldId id="355" r:id="rId25"/>
    <p:sldId id="309" r:id="rId26"/>
    <p:sldId id="349" r:id="rId27"/>
    <p:sldId id="351" r:id="rId28"/>
    <p:sldId id="310" r:id="rId29"/>
    <p:sldId id="352" r:id="rId30"/>
    <p:sldId id="311" r:id="rId31"/>
    <p:sldId id="353" r:id="rId32"/>
    <p:sldId id="312" r:id="rId33"/>
    <p:sldId id="354" r:id="rId34"/>
    <p:sldId id="313" r:id="rId35"/>
    <p:sldId id="317" r:id="rId36"/>
    <p:sldId id="318" r:id="rId37"/>
    <p:sldId id="329" r:id="rId38"/>
    <p:sldId id="330" r:id="rId39"/>
    <p:sldId id="334" r:id="rId40"/>
    <p:sldId id="333" r:id="rId41"/>
    <p:sldId id="335" r:id="rId42"/>
    <p:sldId id="337" r:id="rId43"/>
    <p:sldId id="338" r:id="rId44"/>
    <p:sldId id="340" r:id="rId45"/>
    <p:sldId id="341" r:id="rId46"/>
    <p:sldId id="342" r:id="rId47"/>
    <p:sldId id="343" r:id="rId48"/>
    <p:sldId id="344" r:id="rId49"/>
    <p:sldId id="356" r:id="rId50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7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59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009A46"/>
    <a:srgbClr val="DDDDDD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>
        <p:scale>
          <a:sx n="70" d="100"/>
          <a:sy n="70" d="100"/>
        </p:scale>
        <p:origin x="1902" y="402"/>
      </p:cViewPr>
      <p:guideLst>
        <p:guide orient="horz" pos="2160"/>
        <p:guide pos="287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6" d="100"/>
          <a:sy n="76" d="100"/>
        </p:scale>
        <p:origin x="-2923" y="-77"/>
      </p:cViewPr>
      <p:guideLst>
        <p:guide orient="horz" pos="2880"/>
        <p:guide pos="215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notesMaster" Target="notesMasters/notesMaster1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5EFB9D-ECB4-4416-9EFD-66E308B360F4}" type="datetimeFigureOut">
              <a:rPr lang="it-IT" smtClean="0"/>
              <a:t>05/06/2019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D25CAD-6763-4E16-AB74-35B614816CE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01997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D25CAD-6763-4E16-AB74-35B614816CE3}" type="slidenum">
              <a:rPr lang="it-IT" smtClean="0"/>
              <a:t>1</a:t>
            </a:fld>
            <a:endParaRPr lang="it-IT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 hasCustomPrompt="1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05/06/2019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 dirty="0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05/06/2019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 dirty="0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 hasCustomPrompt="1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 hasCustomPrompt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05/06/2019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 dirty="0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05/06/2019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 dirty="0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 hasCustomPrompt="1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 hasCustomPrompt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05/06/2019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 dirty="0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 hasCustomPrompt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 hasCustomPrompt="1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05/06/2019</a:t>
            </a:fld>
            <a:endParaRPr lang="it-IT" dirty="0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 dirty="0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 hasCustomPrompt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 hasCustomPrompt="1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 hasCustomPrompt="1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05/06/2019</a:t>
            </a:fld>
            <a:endParaRPr lang="it-IT" dirty="0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 dirty="0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05/06/2019</a:t>
            </a:fld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 dirty="0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05/06/2019</a:t>
            </a:fld>
            <a:endParaRPr lang="it-IT" dirty="0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 dirty="0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 hasCustomPrompt="1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 hasCustomPrompt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 hasCustomPrompt="1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05/06/2019</a:t>
            </a:fld>
            <a:endParaRPr lang="it-IT" dirty="0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 dirty="0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 hasCustomPrompt="1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05/06/2019</a:t>
            </a:fld>
            <a:endParaRPr lang="it-IT" dirty="0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 dirty="0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49D355-16BD-4E45-BD9A-5EA878CF7CBD}" type="datetimeFigureOut">
              <a:rPr lang="it-IT" smtClean="0"/>
              <a:t>05/06/2019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A41E1B-4F70-4964-A407-84C68BE8251C}" type="slidenum">
              <a:rPr lang="it-IT" smtClean="0"/>
              <a:t>‹N›</a:t>
            </a:fld>
            <a:endParaRPr lang="it-IT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15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17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19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21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23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24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" Target="slide26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2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" Target="slide25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" Target="slide29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" Target="slide31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slide" Target="slide7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slide" Target="slide38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slide" Target="slide45.xml"/><Relationship Id="rId4" Type="http://schemas.openxmlformats.org/officeDocument/2006/relationships/slide" Target="slide4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slide" Target="slide37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slide" Target="slide37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slide" Target="slide37.xml"/><Relationship Id="rId4" Type="http://schemas.openxmlformats.org/officeDocument/2006/relationships/slide" Target="slide3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1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magin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effectLst>
            <a:outerShdw dist="50800" sx="1000" sy="1000" algn="ctr" rotWithShape="0">
              <a:srgbClr val="000000"/>
            </a:outerShdw>
          </a:effectLst>
        </p:spPr>
      </p:pic>
      <p:sp>
        <p:nvSpPr>
          <p:cNvPr id="15" name="CasellaDiTesto 14"/>
          <p:cNvSpPr txBox="1"/>
          <p:nvPr/>
        </p:nvSpPr>
        <p:spPr>
          <a:xfrm>
            <a:off x="107504" y="0"/>
            <a:ext cx="8928992" cy="1569660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it-IT" sz="4800" dirty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LA COSTITUZIONE</a:t>
            </a:r>
          </a:p>
          <a:p>
            <a:pPr algn="ctr"/>
            <a:r>
              <a:rPr lang="it-IT" sz="4800" dirty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 I SUOI FONDAMENTI</a:t>
            </a: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DDDD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1584908" y="392656"/>
            <a:ext cx="722986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4800" dirty="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SOVRANITÀ POPOLARE</a:t>
            </a:r>
            <a:r>
              <a:rPr lang="it-IT" sz="48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pic>
        <p:nvPicPr>
          <p:cNvPr id="3" name="Picture 3" descr="E:\cropped-sfondo_tricolore1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38588" t="39373" r="11888" b="4586"/>
          <a:stretch>
            <a:fillRect/>
          </a:stretch>
        </p:blipFill>
        <p:spPr bwMode="auto">
          <a:xfrm rot="18734041">
            <a:off x="-1272589" y="422961"/>
            <a:ext cx="4164814" cy="947887"/>
          </a:xfrm>
          <a:prstGeom prst="rect">
            <a:avLst/>
          </a:prstGeom>
          <a:noFill/>
        </p:spPr>
      </p:pic>
      <p:pic>
        <p:nvPicPr>
          <p:cNvPr id="4" name="Picture 3" descr="E:\cropped-sfondo_tricolore1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38588" t="39373" r="11888" b="4586"/>
          <a:stretch>
            <a:fillRect/>
          </a:stretch>
        </p:blipFill>
        <p:spPr bwMode="auto">
          <a:xfrm rot="18958583">
            <a:off x="6332548" y="5463105"/>
            <a:ext cx="4164814" cy="947887"/>
          </a:xfrm>
          <a:prstGeom prst="rect">
            <a:avLst/>
          </a:prstGeom>
          <a:noFill/>
        </p:spPr>
      </p:pic>
      <p:sp>
        <p:nvSpPr>
          <p:cNvPr id="5" name="Rettangolo 4"/>
          <p:cNvSpPr/>
          <p:nvPr/>
        </p:nvSpPr>
        <p:spPr>
          <a:xfrm>
            <a:off x="1348902" y="1484784"/>
            <a:ext cx="653447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lvl="0" indent="-274320" defTabSz="457200">
              <a:spcBef>
                <a:spcPts val="1000"/>
              </a:spcBef>
              <a:buClr>
                <a:srgbClr val="265991"/>
              </a:buClr>
              <a:defRPr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6" name="Rettangolo 5"/>
          <p:cNvSpPr/>
          <p:nvPr/>
        </p:nvSpPr>
        <p:spPr>
          <a:xfrm>
            <a:off x="4610100" y="2443480"/>
            <a:ext cx="3832860" cy="31381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Nella democrazia il </a:t>
            </a:r>
            <a:r>
              <a:rPr lang="it-IT" sz="2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potere politico </a:t>
            </a:r>
            <a:r>
              <a:rPr lang="it-IT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deriva dalla </a:t>
            </a:r>
            <a:r>
              <a:rPr lang="it-IT" sz="22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libera competizione</a:t>
            </a:r>
            <a:r>
              <a:rPr lang="it-IT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tra </a:t>
            </a:r>
            <a:r>
              <a:rPr lang="it-IT" sz="22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tutti</a:t>
            </a:r>
            <a:r>
              <a:rPr lang="it-IT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 </a:t>
            </a:r>
            <a:r>
              <a:rPr lang="it-IT" sz="22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gruppi sociali</a:t>
            </a:r>
            <a:r>
              <a:rPr lang="it-IT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ciascuno dei quali ha i propri interessi e programmi e la propria ideologia.</a:t>
            </a:r>
          </a:p>
          <a:p>
            <a:r>
              <a:rPr lang="it-IT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Sono </a:t>
            </a:r>
            <a:r>
              <a:rPr lang="it-IT" sz="2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riconosciuti</a:t>
            </a:r>
            <a:r>
              <a:rPr lang="it-IT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tanto il </a:t>
            </a:r>
            <a:r>
              <a:rPr lang="it-IT" sz="22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diritto</a:t>
            </a:r>
            <a:r>
              <a:rPr lang="it-IT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della maggioranza quanto quello </a:t>
            </a:r>
            <a:r>
              <a:rPr lang="it-IT" sz="22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delle minoranze</a:t>
            </a:r>
            <a:r>
              <a:rPr lang="it-IT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7" name="Rettangolo 6"/>
          <p:cNvSpPr/>
          <p:nvPr/>
        </p:nvSpPr>
        <p:spPr>
          <a:xfrm>
            <a:off x="266700" y="1223645"/>
            <a:ext cx="9286240" cy="8299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it-IT" sz="24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 sovranità appartiene al popolo</a:t>
            </a:r>
            <a:r>
              <a:rPr lang="it-IT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pPr algn="ctr"/>
            <a:r>
              <a:rPr lang="it-IT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Il </a:t>
            </a:r>
            <a:r>
              <a:rPr lang="it-IT" sz="24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popolo</a:t>
            </a:r>
            <a:r>
              <a:rPr lang="it-IT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è inteso, non come soggetto unitario, ma come </a:t>
            </a:r>
            <a:r>
              <a:rPr lang="it-IT" sz="24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pluralismo</a:t>
            </a:r>
            <a:r>
              <a:rPr lang="it-IT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8" name="Picture 7" descr="download (1)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8170" y="2211070"/>
            <a:ext cx="3602990" cy="3602990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E:\cropped-sfondo_tricolore1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38588" t="39373" r="11888" b="4586"/>
          <a:stretch>
            <a:fillRect/>
          </a:stretch>
        </p:blipFill>
        <p:spPr bwMode="auto">
          <a:xfrm rot="18734041">
            <a:off x="-1272589" y="422961"/>
            <a:ext cx="4164814" cy="947887"/>
          </a:xfrm>
          <a:prstGeom prst="rect">
            <a:avLst/>
          </a:prstGeom>
          <a:noFill/>
        </p:spPr>
      </p:pic>
      <p:pic>
        <p:nvPicPr>
          <p:cNvPr id="3" name="Picture 3" descr="E:\cropped-sfondo_tricolore1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38588" t="39373" r="11888" b="4586"/>
          <a:stretch>
            <a:fillRect/>
          </a:stretch>
        </p:blipFill>
        <p:spPr bwMode="auto">
          <a:xfrm rot="18958583">
            <a:off x="6332548" y="5463105"/>
            <a:ext cx="4164814" cy="947887"/>
          </a:xfrm>
          <a:prstGeom prst="rect">
            <a:avLst/>
          </a:prstGeom>
          <a:noFill/>
        </p:spPr>
      </p:pic>
      <p:sp>
        <p:nvSpPr>
          <p:cNvPr id="5" name="Rettangolo 4"/>
          <p:cNvSpPr/>
          <p:nvPr/>
        </p:nvSpPr>
        <p:spPr>
          <a:xfrm>
            <a:off x="651356" y="404664"/>
            <a:ext cx="8326397" cy="1506855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it-IT" sz="4800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</a:rPr>
              <a:t>ARTICOLO 2: </a:t>
            </a:r>
          </a:p>
          <a:p>
            <a:pPr algn="ctr"/>
            <a:r>
              <a:rPr lang="it-IT" sz="4400" u="sng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</a:rPr>
              <a:t>IL PRINCIPIO PERSONALISTA</a:t>
            </a:r>
          </a:p>
        </p:txBody>
      </p:sp>
      <p:sp>
        <p:nvSpPr>
          <p:cNvPr id="6" name="Rettangolo 5"/>
          <p:cNvSpPr/>
          <p:nvPr/>
        </p:nvSpPr>
        <p:spPr>
          <a:xfrm>
            <a:off x="1187624" y="2348880"/>
            <a:ext cx="6881475" cy="31076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2800" b="1" i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Times New Roman" panose="02020603050405020304" pitchFamily="18" charset="0"/>
              </a:rPr>
              <a:t>“La Repubblica riconosce e garantisce i </a:t>
            </a:r>
            <a:r>
              <a:rPr lang="it-IT" sz="2800" b="1" i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Times New Roman" panose="02020603050405020304" pitchFamily="18" charset="0"/>
                <a:hlinkClick r:id="rId3" action="ppaction://hlinksldjump"/>
              </a:rPr>
              <a:t>diritti inviolabili</a:t>
            </a:r>
            <a:r>
              <a:rPr lang="it-IT" sz="2800" b="1" i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Times New Roman" panose="02020603050405020304" pitchFamily="18" charset="0"/>
              </a:rPr>
              <a:t> dell’uomo, </a:t>
            </a:r>
            <a:r>
              <a:rPr lang="it-IT" sz="2800" b="1" i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Times New Roman" panose="02020603050405020304" pitchFamily="18" charset="0"/>
                <a:hlinkClick r:id="rId4" action="ppaction://hlinksldjump"/>
              </a:rPr>
              <a:t>sia come singolo sia nelle formazioni sociali </a:t>
            </a:r>
            <a:r>
              <a:rPr lang="it-IT" sz="2800" b="1" i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Times New Roman" panose="02020603050405020304" pitchFamily="18" charset="0"/>
              </a:rPr>
              <a:t>ove si svolge la sua personalità, e richiede l’adempimento dei doveri inderogabili di solidarietà politica, economica e sociale ”</a:t>
            </a:r>
          </a:p>
        </p:txBody>
      </p:sp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9A4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1306209" y="601802"/>
            <a:ext cx="7994015" cy="10147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6000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  <a:cs typeface="Times New Roman" panose="02020603050405020304" pitchFamily="18" charset="0"/>
              </a:rPr>
              <a:t>DIRITTI INVIOLABILI</a:t>
            </a:r>
            <a:r>
              <a:rPr lang="it-IT" sz="54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  <a:cs typeface="Times New Roman" panose="02020603050405020304" pitchFamily="18" charset="0"/>
              </a:rPr>
              <a:t> </a:t>
            </a:r>
          </a:p>
        </p:txBody>
      </p:sp>
      <p:pic>
        <p:nvPicPr>
          <p:cNvPr id="12" name="Picture 3" descr="E:\cropped-sfondo_tricolore1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38588" t="39373" r="11888" b="4586"/>
          <a:stretch>
            <a:fillRect/>
          </a:stretch>
        </p:blipFill>
        <p:spPr bwMode="auto">
          <a:xfrm rot="18734041">
            <a:off x="-1272589" y="422961"/>
            <a:ext cx="4164814" cy="947887"/>
          </a:xfrm>
          <a:prstGeom prst="rect">
            <a:avLst/>
          </a:prstGeom>
          <a:noFill/>
        </p:spPr>
      </p:pic>
      <p:pic>
        <p:nvPicPr>
          <p:cNvPr id="13" name="Picture 3" descr="E:\cropped-sfondo_tricolore1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38588" t="39373" r="11888" b="4586"/>
          <a:stretch>
            <a:fillRect/>
          </a:stretch>
        </p:blipFill>
        <p:spPr bwMode="auto">
          <a:xfrm rot="18958583">
            <a:off x="6465263" y="5741235"/>
            <a:ext cx="4164814" cy="947887"/>
          </a:xfrm>
          <a:prstGeom prst="rect">
            <a:avLst/>
          </a:prstGeom>
          <a:noFill/>
        </p:spPr>
      </p:pic>
      <p:sp>
        <p:nvSpPr>
          <p:cNvPr id="9" name="Freccia circolare a sinistra 8">
            <a:hlinkClick r:id="rId3" action="ppaction://hlinksldjump"/>
          </p:cNvPr>
          <p:cNvSpPr/>
          <p:nvPr/>
        </p:nvSpPr>
        <p:spPr>
          <a:xfrm>
            <a:off x="71408" y="6215717"/>
            <a:ext cx="500066" cy="500066"/>
          </a:xfrm>
          <a:prstGeom prst="curvedLeft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threePt" dir="t"/>
            </a:scene3d>
          </a:bodyPr>
          <a:lstStyle/>
          <a:p>
            <a:pPr algn="ctr"/>
            <a:endParaRPr lang="it-IT">
              <a:ln/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</a:endParaRPr>
          </a:p>
        </p:txBody>
      </p:sp>
      <p:pic>
        <p:nvPicPr>
          <p:cNvPr id="3" name="Picture 2" descr="HUBXAO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51050" y="1483995"/>
            <a:ext cx="6004560" cy="3030855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</p:pic>
      <p:sp>
        <p:nvSpPr>
          <p:cNvPr id="4" name="CasellaDiTesto 6"/>
          <p:cNvSpPr txBox="1"/>
          <p:nvPr/>
        </p:nvSpPr>
        <p:spPr>
          <a:xfrm>
            <a:off x="571500" y="4427220"/>
            <a:ext cx="8609330" cy="30149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 Rounded MT Bold" panose="020F0704030504030204" pitchFamily="34" charset="0"/>
                <a:cs typeface="Times New Roman" panose="02020603050405020304" pitchFamily="18" charset="0"/>
              </a:rPr>
              <a:t>I diritti inviolabili sono riconosciuti, e non concessi, dall’art.2, perché sono connaturati alla persona, quindi preesistono allo Stato. In quanto tali essi risultano: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400" b="1" i="1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Arial Rounded MT Bold" panose="020F0704030504030204" pitchFamily="34" charset="0"/>
                <a:cs typeface="Times New Roman" panose="02020603050405020304" pitchFamily="18" charset="0"/>
              </a:rPr>
              <a:t>Irrinunciabili e inalienabili</a:t>
            </a:r>
            <a:r>
              <a:rPr lang="it-IT" sz="2400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Arial Rounded MT Bold" panose="020F0704030504030204" pitchFamily="34" charset="0"/>
                <a:cs typeface="Times New Roman" panose="02020603050405020304" pitchFamily="18" charset="0"/>
              </a:rPr>
              <a:t>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400" b="1" i="1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Arial Rounded MT Bold" panose="020F0704030504030204" pitchFamily="34" charset="0"/>
                <a:cs typeface="Times New Roman" panose="02020603050405020304" pitchFamily="18" charset="0"/>
              </a:rPr>
              <a:t>Illimitabili dai poteri pubblici</a:t>
            </a:r>
            <a:r>
              <a:rPr lang="it-IT" sz="2400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Arial Rounded MT Bold" panose="020F0704030504030204" pitchFamily="34" charset="0"/>
                <a:cs typeface="Times New Roman" panose="02020603050405020304" pitchFamily="18" charset="0"/>
              </a:rPr>
              <a:t>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400" b="1" i="1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Arial Rounded MT Bold" panose="020F0704030504030204" pitchFamily="34" charset="0"/>
                <a:cs typeface="Times New Roman" panose="02020603050405020304" pitchFamily="18" charset="0"/>
              </a:rPr>
              <a:t>Universali</a:t>
            </a:r>
            <a:r>
              <a:rPr lang="it-IT" sz="2400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Arial Rounded MT Bold" panose="020F0704030504030204" pitchFamily="34" charset="0"/>
                <a:cs typeface="Times New Roman" panose="02020603050405020304" pitchFamily="18" charset="0"/>
              </a:rPr>
              <a:t>.</a:t>
            </a:r>
          </a:p>
          <a:p>
            <a:endParaRPr lang="it-IT" sz="2800" dirty="0">
              <a:ln>
                <a:solidFill>
                  <a:schemeClr val="tx1"/>
                </a:solidFill>
              </a:ln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it-IT" dirty="0"/>
          </a:p>
        </p:txBody>
      </p:sp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DDDD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844987" y="244386"/>
            <a:ext cx="8729836" cy="11372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3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LA TUTELA DELLA DIMENSIONE </a:t>
            </a:r>
          </a:p>
          <a:p>
            <a:pPr algn="ctr"/>
            <a:r>
              <a:rPr lang="it-IT" sz="3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SOCIALE DELL‘INDIVIDUO</a:t>
            </a:r>
            <a:r>
              <a:rPr lang="it-IT" sz="36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3" name="Rettangolo 2"/>
          <p:cNvSpPr/>
          <p:nvPr/>
        </p:nvSpPr>
        <p:spPr>
          <a:xfrm>
            <a:off x="1924450" y="1261259"/>
            <a:ext cx="6570612" cy="1198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 </a:t>
            </a:r>
            <a:r>
              <a:rPr lang="it-IT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it-IT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tato</a:t>
            </a:r>
            <a:r>
              <a:rPr lang="it-IT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è definito </a:t>
            </a:r>
            <a:r>
              <a:rPr lang="it-IT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sociale</a:t>
            </a:r>
            <a:r>
              <a:rPr lang="it-IT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,in quanto garante dei diritti del cittadino sia come singolo sia nelle formazioni sociali, alle quali è riconosciuto un ruolo fondamentale nella crescita dell’individuo. </a:t>
            </a:r>
          </a:p>
          <a:p>
            <a:endParaRPr lang="it-IT" dirty="0"/>
          </a:p>
        </p:txBody>
      </p:sp>
      <p:sp>
        <p:nvSpPr>
          <p:cNvPr id="4" name="Rettangolo 3"/>
          <p:cNvSpPr/>
          <p:nvPr/>
        </p:nvSpPr>
        <p:spPr>
          <a:xfrm>
            <a:off x="1068070" y="3190240"/>
            <a:ext cx="4264025" cy="1383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2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LA SOLIDARIETÀ </a:t>
            </a:r>
          </a:p>
          <a:p>
            <a:pPr algn="ctr"/>
            <a:r>
              <a:rPr lang="it-IT" sz="2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COME PRINCIPIO </a:t>
            </a:r>
            <a:endParaRPr lang="it-IT" sz="3200" dirty="0"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it-IT" sz="2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DI CONVIVENZA CIVILE</a:t>
            </a:r>
          </a:p>
        </p:txBody>
      </p:sp>
      <p:sp>
        <p:nvSpPr>
          <p:cNvPr id="5" name="Rettangolo 4"/>
          <p:cNvSpPr/>
          <p:nvPr/>
        </p:nvSpPr>
        <p:spPr>
          <a:xfrm>
            <a:off x="845185" y="4573905"/>
            <a:ext cx="4902200" cy="15068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L‘ultimo comma dell’art. 2 afferma il </a:t>
            </a:r>
            <a:r>
              <a:rPr lang="it-IT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principio solidarista</a:t>
            </a:r>
            <a:r>
              <a:rPr lang="it-IT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che impone al cittadino una serie di </a:t>
            </a:r>
            <a:r>
              <a:rPr lang="it-IT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prestazioni utili al benessere della collettività</a:t>
            </a:r>
            <a:r>
              <a:rPr lang="it-IT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come il dovere della difesa della patria e di contribuire alle spese pubbliche.</a:t>
            </a:r>
            <a:r>
              <a:rPr lang="it-IT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pic>
        <p:nvPicPr>
          <p:cNvPr id="6" name="Picture 3" descr="E:\cropped-sfondo_tricolore1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38588" t="39373" r="11888" b="4586"/>
          <a:stretch>
            <a:fillRect/>
          </a:stretch>
        </p:blipFill>
        <p:spPr bwMode="auto">
          <a:xfrm rot="18734041">
            <a:off x="-1272589" y="422961"/>
            <a:ext cx="4164814" cy="947887"/>
          </a:xfrm>
          <a:prstGeom prst="rect">
            <a:avLst/>
          </a:prstGeom>
          <a:noFill/>
        </p:spPr>
      </p:pic>
      <p:pic>
        <p:nvPicPr>
          <p:cNvPr id="7" name="Picture 3" descr="E:\cropped-sfondo_tricolore1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38588" t="39373" r="11888" b="4586"/>
          <a:stretch>
            <a:fillRect/>
          </a:stretch>
        </p:blipFill>
        <p:spPr bwMode="auto">
          <a:xfrm rot="18958583">
            <a:off x="6332548" y="5463105"/>
            <a:ext cx="4164814" cy="947887"/>
          </a:xfrm>
          <a:prstGeom prst="rect">
            <a:avLst/>
          </a:prstGeom>
          <a:noFill/>
        </p:spPr>
      </p:pic>
      <p:pic>
        <p:nvPicPr>
          <p:cNvPr id="8" name="Picture 7" descr="assicurazioni-zurich-inclusione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13655" y="2235200"/>
            <a:ext cx="3519805" cy="2134235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</p:pic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E:\cropped-sfondo_tricolore1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38588" t="39373" r="11888" b="4586"/>
          <a:stretch>
            <a:fillRect/>
          </a:stretch>
        </p:blipFill>
        <p:spPr bwMode="auto">
          <a:xfrm rot="18734041">
            <a:off x="-1272589" y="422961"/>
            <a:ext cx="4164814" cy="947887"/>
          </a:xfrm>
          <a:prstGeom prst="rect">
            <a:avLst/>
          </a:prstGeom>
          <a:noFill/>
        </p:spPr>
      </p:pic>
      <p:pic>
        <p:nvPicPr>
          <p:cNvPr id="3" name="Picture 3" descr="E:\cropped-sfondo_tricolore1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38588" t="39373" r="11888" b="4586"/>
          <a:stretch>
            <a:fillRect/>
          </a:stretch>
        </p:blipFill>
        <p:spPr bwMode="auto">
          <a:xfrm rot="18958583">
            <a:off x="6332548" y="5463105"/>
            <a:ext cx="4164814" cy="947887"/>
          </a:xfrm>
          <a:prstGeom prst="rect">
            <a:avLst/>
          </a:prstGeom>
          <a:noFill/>
        </p:spPr>
      </p:pic>
      <p:sp>
        <p:nvSpPr>
          <p:cNvPr id="6" name="Rettangolo 5"/>
          <p:cNvSpPr/>
          <p:nvPr/>
        </p:nvSpPr>
        <p:spPr>
          <a:xfrm>
            <a:off x="467360" y="2055495"/>
            <a:ext cx="8112760" cy="37846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2400" b="1" i="1" dirty="0">
                <a:ln>
                  <a:solidFill>
                    <a:schemeClr val="tx1"/>
                  </a:solidFill>
                </a:ln>
                <a:solidFill>
                  <a:srgbClr val="FFFFFF"/>
                </a:solidFill>
                <a:latin typeface="Arial Rounded MT Bold" panose="020F0704030504030204" pitchFamily="34" charset="0"/>
                <a:cs typeface="Times New Roman" panose="02020603050405020304" pitchFamily="18" charset="0"/>
              </a:rPr>
              <a:t>“Tutti i cittadini hanno pari dignità sociale e </a:t>
            </a:r>
            <a:r>
              <a:rPr lang="it-IT" sz="2400" b="1" i="1" dirty="0">
                <a:ln>
                  <a:solidFill>
                    <a:schemeClr val="tx1"/>
                  </a:solidFill>
                </a:ln>
                <a:solidFill>
                  <a:srgbClr val="FFFFFF"/>
                </a:solidFill>
                <a:latin typeface="Arial Rounded MT Bold" panose="020F0704030504030204" pitchFamily="34" charset="0"/>
                <a:cs typeface="Times New Roman" panose="02020603050405020304" pitchFamily="18" charset="0"/>
                <a:hlinkClick r:id="rId3" action="ppaction://hlinksldjump"/>
              </a:rPr>
              <a:t>sono eguali davanti alla legge</a:t>
            </a:r>
            <a:r>
              <a:rPr lang="it-IT" sz="2400" b="1" i="1" dirty="0">
                <a:ln>
                  <a:solidFill>
                    <a:schemeClr val="tx1"/>
                  </a:solidFill>
                </a:ln>
                <a:solidFill>
                  <a:srgbClr val="FFFFFF"/>
                </a:solidFill>
                <a:latin typeface="Arial Rounded MT Bold" panose="020F0704030504030204" pitchFamily="34" charset="0"/>
                <a:cs typeface="Times New Roman" panose="02020603050405020304" pitchFamily="18" charset="0"/>
              </a:rPr>
              <a:t>, senza distinzione di sesso, di razza, di lingua, di religione, di opinioni politiche, di condizioni personali e sociali. E’ compito della Repubblica rimuovere gli ostacoli di ordine economico e sociale, che, limitando di fatto la libertà e l’eguaglianza dei cittadini, impediscono il pieno sviluppo della persona umana e l’effettiva partecipazione di tutti i lavoratori all’organizzazione politica, economica e sociale del Paese”</a:t>
            </a:r>
          </a:p>
        </p:txBody>
      </p:sp>
      <p:sp>
        <p:nvSpPr>
          <p:cNvPr id="7" name="Rettangolo 6"/>
          <p:cNvSpPr/>
          <p:nvPr/>
        </p:nvSpPr>
        <p:spPr>
          <a:xfrm>
            <a:off x="467544" y="409833"/>
            <a:ext cx="8856984" cy="1383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it-IT" sz="4400" dirty="0">
                <a:ln>
                  <a:solidFill>
                    <a:schemeClr val="tx1"/>
                  </a:solidFill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ARTICOLO 3: </a:t>
            </a:r>
          </a:p>
          <a:p>
            <a:pPr lvl="0" algn="ctr"/>
            <a:r>
              <a:rPr lang="it-IT" sz="4000" u="sng" dirty="0">
                <a:ln>
                  <a:solidFill>
                    <a:schemeClr val="tx1"/>
                  </a:solidFill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IL PRINCIPIO DI UGUAGLIANZA</a:t>
            </a:r>
          </a:p>
        </p:txBody>
      </p:sp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9A4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1959009" y="390054"/>
            <a:ext cx="5956300" cy="10147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6000" dirty="0">
                <a:ln>
                  <a:solidFill>
                    <a:schemeClr val="tx1"/>
                  </a:solidFill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  <a:cs typeface="Times New Roman" panose="02020603050405020304" pitchFamily="18" charset="0"/>
              </a:rPr>
              <a:t>UGUAGLIANZA</a:t>
            </a:r>
            <a:r>
              <a:rPr lang="it-IT" dirty="0"/>
              <a:t> </a:t>
            </a:r>
          </a:p>
        </p:txBody>
      </p:sp>
      <p:sp>
        <p:nvSpPr>
          <p:cNvPr id="3" name="Rettangolo 2"/>
          <p:cNvSpPr/>
          <p:nvPr/>
        </p:nvSpPr>
        <p:spPr>
          <a:xfrm>
            <a:off x="946785" y="1517650"/>
            <a:ext cx="3693160" cy="10147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000" b="1" i="1" dirty="0">
                <a:ln>
                  <a:solidFill>
                    <a:schemeClr val="tx1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Arial Rounded MT Bold" panose="020F0704030504030204" pitchFamily="34" charset="0"/>
                <a:cs typeface="Times New Roman" panose="02020603050405020304" pitchFamily="18" charset="0"/>
              </a:rPr>
              <a:t>UGUAGLIANZA FORMALE </a:t>
            </a:r>
            <a:r>
              <a:rPr lang="it-IT" sz="2000" dirty="0">
                <a:ln>
                  <a:solidFill>
                    <a:schemeClr val="tx1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Arial Rounded MT Bold" panose="020F0704030504030204" pitchFamily="34" charset="0"/>
                <a:cs typeface="Times New Roman" panose="02020603050405020304" pitchFamily="18" charset="0"/>
              </a:rPr>
              <a:t>di tutti i cittadini davanti alla legge</a:t>
            </a:r>
          </a:p>
        </p:txBody>
      </p:sp>
      <p:pic>
        <p:nvPicPr>
          <p:cNvPr id="4" name="Picture 3" descr="E:\cropped-sfondo_tricolore1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38588" t="39373" r="11888" b="4586"/>
          <a:stretch>
            <a:fillRect/>
          </a:stretch>
        </p:blipFill>
        <p:spPr bwMode="auto">
          <a:xfrm rot="18734041">
            <a:off x="-1272589" y="422961"/>
            <a:ext cx="4164814" cy="947887"/>
          </a:xfrm>
          <a:prstGeom prst="rect">
            <a:avLst/>
          </a:prstGeom>
          <a:noFill/>
        </p:spPr>
      </p:pic>
      <p:pic>
        <p:nvPicPr>
          <p:cNvPr id="5" name="Picture 3" descr="E:\cropped-sfondo_tricolore1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38588" t="39373" r="11888" b="4586"/>
          <a:stretch>
            <a:fillRect/>
          </a:stretch>
        </p:blipFill>
        <p:spPr bwMode="auto">
          <a:xfrm rot="18958583">
            <a:off x="6624648" y="5781240"/>
            <a:ext cx="4164814" cy="947887"/>
          </a:xfrm>
          <a:prstGeom prst="rect">
            <a:avLst/>
          </a:prstGeom>
          <a:noFill/>
        </p:spPr>
      </p:pic>
      <p:sp>
        <p:nvSpPr>
          <p:cNvPr id="7" name="Text Box 6"/>
          <p:cNvSpPr txBox="1"/>
          <p:nvPr/>
        </p:nvSpPr>
        <p:spPr>
          <a:xfrm flipH="1">
            <a:off x="4572000" y="1517650"/>
            <a:ext cx="4477385" cy="1938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it-IT" sz="2000" i="1" dirty="0">
                <a:ln>
                  <a:solidFill>
                    <a:schemeClr val="tx1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Arial Rounded MT Bold" panose="020F0704030504030204" pitchFamily="34" charset="0"/>
                <a:cs typeface="Times New Roman" panose="02020603050405020304" pitchFamily="18" charset="0"/>
                <a:sym typeface="+mn-ea"/>
              </a:rPr>
              <a:t>UGUAGLIANZA SOSTANZIALE</a:t>
            </a:r>
            <a:r>
              <a:rPr lang="it-IT" sz="2000" dirty="0">
                <a:ln>
                  <a:solidFill>
                    <a:schemeClr val="tx1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Arial Rounded MT Bold" panose="020F0704030504030204" pitchFamily="34" charset="0"/>
                <a:cs typeface="Times New Roman" panose="02020603050405020304" pitchFamily="18" charset="0"/>
                <a:sym typeface="+mn-ea"/>
              </a:rPr>
              <a:t>, basata sul criterio di ragionevolezza, che deve fornire logiche giustificazioni alla disparità di trattamento fra i cittadini.</a:t>
            </a:r>
          </a:p>
        </p:txBody>
      </p:sp>
      <p:pic>
        <p:nvPicPr>
          <p:cNvPr id="8" name="Picture 7" descr="cache_271882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23060" y="3455670"/>
            <a:ext cx="5580380" cy="2922270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</p:pic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DDDD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E:\cropped-sfondo_tricolore1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38588" t="39373" r="11888" b="4586"/>
          <a:stretch>
            <a:fillRect/>
          </a:stretch>
        </p:blipFill>
        <p:spPr bwMode="auto">
          <a:xfrm rot="18734041">
            <a:off x="-1272589" y="422961"/>
            <a:ext cx="4164814" cy="947887"/>
          </a:xfrm>
          <a:prstGeom prst="rect">
            <a:avLst/>
          </a:prstGeom>
          <a:noFill/>
        </p:spPr>
      </p:pic>
      <p:pic>
        <p:nvPicPr>
          <p:cNvPr id="3" name="Picture 3" descr="E:\cropped-sfondo_tricolore1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38588" t="39373" r="11888" b="4586"/>
          <a:stretch>
            <a:fillRect/>
          </a:stretch>
        </p:blipFill>
        <p:spPr bwMode="auto">
          <a:xfrm rot="18958583">
            <a:off x="6332548" y="5463105"/>
            <a:ext cx="4164814" cy="947887"/>
          </a:xfrm>
          <a:prstGeom prst="rect">
            <a:avLst/>
          </a:prstGeom>
          <a:noFill/>
        </p:spPr>
      </p:pic>
      <p:sp>
        <p:nvSpPr>
          <p:cNvPr id="7" name="Rettangolo 6"/>
          <p:cNvSpPr/>
          <p:nvPr/>
        </p:nvSpPr>
        <p:spPr>
          <a:xfrm>
            <a:off x="809818" y="404664"/>
            <a:ext cx="7901136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it-IT" sz="54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Light" panose="020E0507020206020404" pitchFamily="34" charset="0"/>
              </a:rPr>
              <a:t>ARTICOLO 4: </a:t>
            </a:r>
          </a:p>
          <a:p>
            <a:pPr lvl="0" algn="ctr"/>
            <a:r>
              <a:rPr lang="it-IT" sz="4800" u="sng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Light" panose="020E0507020206020404" pitchFamily="34" charset="0"/>
              </a:rPr>
              <a:t>Il principio lavorista</a:t>
            </a:r>
          </a:p>
        </p:txBody>
      </p:sp>
      <p:sp>
        <p:nvSpPr>
          <p:cNvPr id="8" name="Rettangolo 7"/>
          <p:cNvSpPr/>
          <p:nvPr/>
        </p:nvSpPr>
        <p:spPr>
          <a:xfrm>
            <a:off x="1043608" y="2276872"/>
            <a:ext cx="7206737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28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“La Repubblica riconosce a tutti i cittadini </a:t>
            </a:r>
            <a:r>
              <a:rPr lang="it-IT" sz="28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 action="ppaction://hlinksldjump"/>
              </a:rPr>
              <a:t>il diritto al lavoro</a:t>
            </a:r>
            <a:r>
              <a:rPr lang="it-IT" sz="28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e promuove le condizioni che rendano effettivo questo diritto.</a:t>
            </a:r>
            <a:br>
              <a:rPr lang="it-IT" sz="28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it-IT" sz="28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Ogni cittadino ha il dovere di svolgere, secondo le proprie possibilità e la propria scelta, un’attività o una funzione che concorra al progresso materiale o spirituale della società”</a:t>
            </a:r>
          </a:p>
        </p:txBody>
      </p:sp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E:\cropped-sfondo_tricolore1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38588" t="39373" r="11888" b="4586"/>
          <a:stretch>
            <a:fillRect/>
          </a:stretch>
        </p:blipFill>
        <p:spPr bwMode="auto">
          <a:xfrm rot="18734041">
            <a:off x="-1272589" y="422961"/>
            <a:ext cx="4164814" cy="947887"/>
          </a:xfrm>
          <a:prstGeom prst="rect">
            <a:avLst/>
          </a:prstGeom>
          <a:noFill/>
        </p:spPr>
      </p:pic>
      <p:pic>
        <p:nvPicPr>
          <p:cNvPr id="3" name="Picture 3" descr="E:\cropped-sfondo_tricolore1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38588" t="39373" r="11888" b="4586"/>
          <a:stretch>
            <a:fillRect/>
          </a:stretch>
        </p:blipFill>
        <p:spPr bwMode="auto">
          <a:xfrm rot="18958583">
            <a:off x="6332548" y="5463105"/>
            <a:ext cx="4164814" cy="947887"/>
          </a:xfrm>
          <a:prstGeom prst="rect">
            <a:avLst/>
          </a:prstGeom>
          <a:noFill/>
        </p:spPr>
      </p:pic>
      <p:sp>
        <p:nvSpPr>
          <p:cNvPr id="4" name="CasellaDiTesto 3"/>
          <p:cNvSpPr txBox="1"/>
          <p:nvPr/>
        </p:nvSpPr>
        <p:spPr>
          <a:xfrm>
            <a:off x="299085" y="753745"/>
            <a:ext cx="980948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4800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  <a:cs typeface="Times New Roman" panose="02020603050405020304" pitchFamily="18" charset="0"/>
              </a:rPr>
              <a:t>IL PRINCIPIO LAVORISTA</a:t>
            </a:r>
          </a:p>
        </p:txBody>
      </p:sp>
      <p:sp>
        <p:nvSpPr>
          <p:cNvPr id="5" name="Ovale 4"/>
          <p:cNvSpPr/>
          <p:nvPr/>
        </p:nvSpPr>
        <p:spPr>
          <a:xfrm>
            <a:off x="3428992" y="1857364"/>
            <a:ext cx="2143140" cy="1214446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400" b="1" i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 Rounded MT Bold" panose="020F0704030504030204" pitchFamily="34" charset="0"/>
                <a:cs typeface="Times New Roman" panose="02020603050405020304" pitchFamily="18" charset="0"/>
              </a:rPr>
              <a:t>LAVORO</a:t>
            </a:r>
          </a:p>
        </p:txBody>
      </p:sp>
      <p:cxnSp>
        <p:nvCxnSpPr>
          <p:cNvPr id="7" name="Connettore 2 6"/>
          <p:cNvCxnSpPr/>
          <p:nvPr/>
        </p:nvCxnSpPr>
        <p:spPr>
          <a:xfrm flipH="1">
            <a:off x="2571750" y="2708910"/>
            <a:ext cx="920750" cy="72009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ttangolo 7"/>
          <p:cNvSpPr/>
          <p:nvPr/>
        </p:nvSpPr>
        <p:spPr>
          <a:xfrm>
            <a:off x="1643042" y="3429000"/>
            <a:ext cx="1643074" cy="10001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000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 Rounded MT Bold" panose="020F0704030504030204" pitchFamily="34" charset="0"/>
                <a:cs typeface="Times New Roman" panose="02020603050405020304" pitchFamily="18" charset="0"/>
              </a:rPr>
              <a:t>DIRITTO</a:t>
            </a:r>
          </a:p>
        </p:txBody>
      </p:sp>
      <p:cxnSp>
        <p:nvCxnSpPr>
          <p:cNvPr id="10" name="Connettore 2 9"/>
          <p:cNvCxnSpPr/>
          <p:nvPr/>
        </p:nvCxnSpPr>
        <p:spPr>
          <a:xfrm>
            <a:off x="5500694" y="2643182"/>
            <a:ext cx="857256" cy="78581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ttangolo 10"/>
          <p:cNvSpPr/>
          <p:nvPr/>
        </p:nvSpPr>
        <p:spPr>
          <a:xfrm>
            <a:off x="5572767" y="3429000"/>
            <a:ext cx="1643074" cy="10001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400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 Rounded MT Bold" panose="020F0704030504030204" pitchFamily="34" charset="0"/>
                <a:cs typeface="Times New Roman" panose="02020603050405020304" pitchFamily="18" charset="0"/>
              </a:rPr>
              <a:t>DOVERE</a:t>
            </a:r>
          </a:p>
        </p:txBody>
      </p:sp>
      <p:cxnSp>
        <p:nvCxnSpPr>
          <p:cNvPr id="17" name="Connettore 2 16"/>
          <p:cNvCxnSpPr/>
          <p:nvPr/>
        </p:nvCxnSpPr>
        <p:spPr>
          <a:xfrm rot="5400000">
            <a:off x="5930116" y="4856966"/>
            <a:ext cx="857256" cy="158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ttore 2 18"/>
          <p:cNvCxnSpPr/>
          <p:nvPr/>
        </p:nvCxnSpPr>
        <p:spPr>
          <a:xfrm rot="5400000">
            <a:off x="2072464" y="4856966"/>
            <a:ext cx="857256" cy="158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ttangolo 20"/>
          <p:cNvSpPr/>
          <p:nvPr/>
        </p:nvSpPr>
        <p:spPr>
          <a:xfrm>
            <a:off x="526415" y="5215255"/>
            <a:ext cx="3688715" cy="14763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 Rounded MT Bold" panose="020F0704030504030204" pitchFamily="34" charset="0"/>
                <a:cs typeface="Times New Roman" panose="02020603050405020304" pitchFamily="18" charset="0"/>
              </a:rPr>
              <a:t>Viene riconosciuto a tutti i cittadini dallo Stato, che si impegna a rimuovere gli ostacoli che impediscono la realizzazione dell’occupazione.</a:t>
            </a:r>
          </a:p>
        </p:txBody>
      </p:sp>
      <p:sp>
        <p:nvSpPr>
          <p:cNvPr id="22" name="CasellaDiTesto 21"/>
          <p:cNvSpPr txBox="1"/>
          <p:nvPr/>
        </p:nvSpPr>
        <p:spPr>
          <a:xfrm>
            <a:off x="4786314" y="5214950"/>
            <a:ext cx="3214710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 Rounded MT Bold" panose="020F0704030504030204" pitchFamily="34" charset="0"/>
                <a:cs typeface="Times New Roman" panose="02020603050405020304" pitchFamily="18" charset="0"/>
              </a:rPr>
              <a:t>Lo Stato esprime il monito a non  ricorrere a forme di parassitismo economico e sociale</a:t>
            </a:r>
            <a:r>
              <a:rPr lang="it-IT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 Rounded MT Bold" panose="020F0704030504030204" pitchFamily="34" charset="0"/>
              </a:rPr>
              <a:t>.</a:t>
            </a:r>
          </a:p>
        </p:txBody>
      </p:sp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9A4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E:\cropped-sfondo_tricolore1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38588" t="39373" r="11888" b="4586"/>
          <a:stretch>
            <a:fillRect/>
          </a:stretch>
        </p:blipFill>
        <p:spPr bwMode="auto">
          <a:xfrm rot="18734041">
            <a:off x="-1272589" y="422961"/>
            <a:ext cx="4164814" cy="947887"/>
          </a:xfrm>
          <a:prstGeom prst="rect">
            <a:avLst/>
          </a:prstGeom>
          <a:noFill/>
        </p:spPr>
      </p:pic>
      <p:pic>
        <p:nvPicPr>
          <p:cNvPr id="3" name="Picture 3" descr="E:\cropped-sfondo_tricolore1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38588" t="39373" r="11888" b="4586"/>
          <a:stretch>
            <a:fillRect/>
          </a:stretch>
        </p:blipFill>
        <p:spPr bwMode="auto">
          <a:xfrm rot="18958583">
            <a:off x="6332548" y="5463105"/>
            <a:ext cx="4164814" cy="947887"/>
          </a:xfrm>
          <a:prstGeom prst="rect">
            <a:avLst/>
          </a:prstGeom>
          <a:noFill/>
        </p:spPr>
      </p:pic>
      <p:sp>
        <p:nvSpPr>
          <p:cNvPr id="7" name="Rettangolo 6"/>
          <p:cNvSpPr/>
          <p:nvPr/>
        </p:nvSpPr>
        <p:spPr>
          <a:xfrm>
            <a:off x="493395" y="620395"/>
            <a:ext cx="8378190" cy="15068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it-IT" sz="4800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ARTICOLO 5: </a:t>
            </a:r>
          </a:p>
          <a:p>
            <a:pPr lvl="0" algn="ctr"/>
            <a:r>
              <a:rPr lang="it-IT" sz="4400" u="sng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IL PRINCIPIO AUTONOMISTA</a:t>
            </a:r>
          </a:p>
        </p:txBody>
      </p:sp>
      <p:sp>
        <p:nvSpPr>
          <p:cNvPr id="8" name="Rettangolo 7"/>
          <p:cNvSpPr/>
          <p:nvPr/>
        </p:nvSpPr>
        <p:spPr>
          <a:xfrm>
            <a:off x="1115616" y="2453683"/>
            <a:ext cx="7195863" cy="3538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2800" b="1" i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 Rounded MT Bold" panose="020F0704030504030204" pitchFamily="34" charset="0"/>
                <a:cs typeface="Times New Roman" panose="02020603050405020304" pitchFamily="18" charset="0"/>
              </a:rPr>
              <a:t>“La Repubblica, </a:t>
            </a:r>
            <a:r>
              <a:rPr lang="it-IT" sz="2800" b="1" i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 Rounded MT Bold" panose="020F0704030504030204" pitchFamily="34" charset="0"/>
                <a:cs typeface="Times New Roman" panose="02020603050405020304" pitchFamily="18" charset="0"/>
                <a:hlinkClick r:id="rId3" action="ppaction://hlinksldjump"/>
              </a:rPr>
              <a:t>una e indivisibile</a:t>
            </a:r>
            <a:r>
              <a:rPr lang="it-IT" sz="2800" b="1" i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 Rounded MT Bold" panose="020F0704030504030204" pitchFamily="34" charset="0"/>
                <a:cs typeface="Times New Roman" panose="02020603050405020304" pitchFamily="18" charset="0"/>
              </a:rPr>
              <a:t>, riconosce e promuove le autonomie locali; attua nei servizi che dipendono dallo Stato il più ampio decentramento amministrativo; adegua i principi ed i metodi della sua legislazione alle esigenze dell’autonomia e del decentramento ”</a:t>
            </a:r>
          </a:p>
        </p:txBody>
      </p:sp>
    </p:spTree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DDDD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E:\cropped-sfondo_tricolore1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38588" t="39373" r="11888" b="4586"/>
          <a:stretch>
            <a:fillRect/>
          </a:stretch>
        </p:blipFill>
        <p:spPr bwMode="auto">
          <a:xfrm rot="18734041">
            <a:off x="-1272589" y="422961"/>
            <a:ext cx="4164814" cy="947887"/>
          </a:xfrm>
          <a:prstGeom prst="rect">
            <a:avLst/>
          </a:prstGeom>
          <a:noFill/>
        </p:spPr>
      </p:pic>
      <p:pic>
        <p:nvPicPr>
          <p:cNvPr id="3" name="Picture 3" descr="E:\cropped-sfondo_tricolore1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38588" t="39373" r="11888" b="4586"/>
          <a:stretch>
            <a:fillRect/>
          </a:stretch>
        </p:blipFill>
        <p:spPr bwMode="auto">
          <a:xfrm rot="18958583">
            <a:off x="6332548" y="5463105"/>
            <a:ext cx="4164814" cy="947887"/>
          </a:xfrm>
          <a:prstGeom prst="rect">
            <a:avLst/>
          </a:prstGeom>
          <a:noFill/>
        </p:spPr>
      </p:pic>
      <p:sp>
        <p:nvSpPr>
          <p:cNvPr id="4" name="CasellaDiTesto 3"/>
          <p:cNvSpPr txBox="1"/>
          <p:nvPr/>
        </p:nvSpPr>
        <p:spPr>
          <a:xfrm>
            <a:off x="1547664" y="764704"/>
            <a:ext cx="705678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4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L’UNITÀ E L’INDIVISIBILITÀ DELLA REPUBBLICA</a:t>
            </a:r>
          </a:p>
        </p:txBody>
      </p:sp>
      <p:sp>
        <p:nvSpPr>
          <p:cNvPr id="5" name="CasellaDiTesto 4"/>
          <p:cNvSpPr txBox="1"/>
          <p:nvPr/>
        </p:nvSpPr>
        <p:spPr>
          <a:xfrm>
            <a:off x="1442085" y="2233295"/>
            <a:ext cx="7162165" cy="38461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Unità e individualità rappresentano i </a:t>
            </a:r>
            <a:r>
              <a:rPr lang="it-IT" sz="24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limiti</a:t>
            </a:r>
            <a:r>
              <a:rPr lang="it-IT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invalicabili delle </a:t>
            </a:r>
            <a:r>
              <a:rPr lang="it-IT" sz="24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autonomie locali</a:t>
            </a:r>
            <a:r>
              <a:rPr lang="it-IT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riconosciute dal </a:t>
            </a:r>
            <a:r>
              <a:rPr lang="it-IT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principio</a:t>
            </a:r>
            <a:r>
              <a:rPr lang="it-IT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del </a:t>
            </a:r>
            <a:r>
              <a:rPr lang="it-IT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pluralismo territoriale</a:t>
            </a:r>
            <a:r>
              <a:rPr lang="it-IT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 Vi sono di centri di potere più vicini ai cittadini che rispondono alle esigenze territoriali. </a:t>
            </a:r>
          </a:p>
          <a:p>
            <a:endParaRPr lang="it-IT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Il concetto di </a:t>
            </a:r>
            <a:r>
              <a:rPr lang="it-IT" sz="24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decentramento amministrativ</a:t>
            </a:r>
            <a:r>
              <a:rPr lang="it-IT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 è legato a quello di </a:t>
            </a:r>
            <a:r>
              <a:rPr lang="it-IT" sz="24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autonomia</a:t>
            </a:r>
            <a:r>
              <a:rPr lang="it-IT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in quanto lo sviluppo delle autonomie territoriale garantisce anche un decentramento delle funzioni. 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6000" r="-2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ttangolo 5"/>
          <p:cNvSpPr/>
          <p:nvPr/>
        </p:nvSpPr>
        <p:spPr>
          <a:xfrm>
            <a:off x="857224" y="4672786"/>
            <a:ext cx="9286940" cy="21852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6800" dirty="0">
                <a:ln w="38100"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  <a:cs typeface="Times New Roman" panose="02020603050405020304" pitchFamily="18" charset="0"/>
              </a:rPr>
              <a:t>COS’È LA COSTITUZIONE?</a:t>
            </a:r>
          </a:p>
        </p:txBody>
      </p:sp>
    </p:spTree>
  </p:cSld>
  <p:clrMapOvr>
    <a:masterClrMapping/>
  </p:clrMapOvr>
  <p:transition>
    <p:dissolv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E:\cropped-sfondo_tricolore1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38588" t="39373" r="11888" b="4586"/>
          <a:stretch>
            <a:fillRect/>
          </a:stretch>
        </p:blipFill>
        <p:spPr bwMode="auto">
          <a:xfrm rot="18734041">
            <a:off x="-1272589" y="422961"/>
            <a:ext cx="4164814" cy="947887"/>
          </a:xfrm>
          <a:prstGeom prst="rect">
            <a:avLst/>
          </a:prstGeom>
          <a:noFill/>
        </p:spPr>
      </p:pic>
      <p:pic>
        <p:nvPicPr>
          <p:cNvPr id="3" name="Picture 3" descr="E:\cropped-sfondo_tricolore1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38588" t="39373" r="11888" b="4586"/>
          <a:stretch>
            <a:fillRect/>
          </a:stretch>
        </p:blipFill>
        <p:spPr bwMode="auto">
          <a:xfrm rot="18958583">
            <a:off x="6332548" y="5463105"/>
            <a:ext cx="4164814" cy="947887"/>
          </a:xfrm>
          <a:prstGeom prst="rect">
            <a:avLst/>
          </a:prstGeom>
          <a:noFill/>
        </p:spPr>
      </p:pic>
      <p:sp>
        <p:nvSpPr>
          <p:cNvPr id="5" name="Rettangolo 4"/>
          <p:cNvSpPr/>
          <p:nvPr/>
        </p:nvSpPr>
        <p:spPr>
          <a:xfrm>
            <a:off x="-1116632" y="548680"/>
            <a:ext cx="11449272" cy="19996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it-IT" sz="4400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ARTICOLO 6: </a:t>
            </a:r>
          </a:p>
          <a:p>
            <a:pPr lvl="0" algn="ctr"/>
            <a:r>
              <a:rPr lang="it-IT" sz="4000" u="sng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TUTELA DELLE MINORANZE </a:t>
            </a:r>
          </a:p>
          <a:p>
            <a:pPr lvl="0" algn="ctr"/>
            <a:r>
              <a:rPr lang="it-IT" sz="4000" u="sng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LINGUISTICHE</a:t>
            </a:r>
          </a:p>
        </p:txBody>
      </p:sp>
      <p:sp>
        <p:nvSpPr>
          <p:cNvPr id="6" name="Rettangolo 5"/>
          <p:cNvSpPr/>
          <p:nvPr/>
        </p:nvSpPr>
        <p:spPr>
          <a:xfrm>
            <a:off x="1543526" y="3284984"/>
            <a:ext cx="6128955" cy="15684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3200" b="1" i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 Rounded MT Bold" panose="020F0704030504030204" pitchFamily="34" charset="0"/>
                <a:cs typeface="Times New Roman" panose="02020603050405020304" pitchFamily="18" charset="0"/>
              </a:rPr>
              <a:t>“La Repubblica tutela con apposite norme le </a:t>
            </a:r>
            <a:r>
              <a:rPr lang="it-IT" sz="3200" b="1" i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 Rounded MT Bold" panose="020F0704030504030204" pitchFamily="34" charset="0"/>
                <a:cs typeface="Times New Roman" panose="02020603050405020304" pitchFamily="18" charset="0"/>
                <a:hlinkClick r:id="rId3" action="ppaction://hlinksldjump"/>
              </a:rPr>
              <a:t>minoranze linguistiche</a:t>
            </a:r>
            <a:r>
              <a:rPr lang="it-IT" sz="3200" b="1" i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 Rounded MT Bold" panose="020F0704030504030204" pitchFamily="34" charset="0"/>
                <a:cs typeface="Times New Roman" panose="02020603050405020304" pitchFamily="18" charset="0"/>
              </a:rPr>
              <a:t>”</a:t>
            </a:r>
          </a:p>
        </p:txBody>
      </p:sp>
    </p:spTree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9A4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E:\cropped-sfondo_tricolore1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38588" t="39373" r="11888" b="4586"/>
          <a:stretch>
            <a:fillRect/>
          </a:stretch>
        </p:blipFill>
        <p:spPr bwMode="auto">
          <a:xfrm rot="18958583">
            <a:off x="6476564" y="5895155"/>
            <a:ext cx="4164814" cy="947887"/>
          </a:xfrm>
          <a:prstGeom prst="rect">
            <a:avLst/>
          </a:prstGeom>
          <a:noFill/>
        </p:spPr>
      </p:pic>
      <p:pic>
        <p:nvPicPr>
          <p:cNvPr id="3" name="Picture 3" descr="E:\cropped-sfondo_tricolore1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38588" t="39373" r="11888" b="4586"/>
          <a:stretch>
            <a:fillRect/>
          </a:stretch>
        </p:blipFill>
        <p:spPr bwMode="auto">
          <a:xfrm rot="18734041">
            <a:off x="-1272589" y="422961"/>
            <a:ext cx="4164814" cy="947887"/>
          </a:xfrm>
          <a:prstGeom prst="rect">
            <a:avLst/>
          </a:prstGeom>
          <a:noFill/>
        </p:spPr>
      </p:pic>
      <p:sp>
        <p:nvSpPr>
          <p:cNvPr id="4" name="CasellaDiTesto 3"/>
          <p:cNvSpPr txBox="1"/>
          <p:nvPr/>
        </p:nvSpPr>
        <p:spPr>
          <a:xfrm>
            <a:off x="3892077" y="535931"/>
            <a:ext cx="4357718" cy="107721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3200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 Rounded MT Bold" panose="020F0704030504030204" pitchFamily="34" charset="0"/>
                <a:cs typeface="Times New Roman" panose="02020603050405020304" pitchFamily="18" charset="0"/>
              </a:rPr>
              <a:t>LE MINORANZE LINGUISTICHE</a:t>
            </a:r>
          </a:p>
        </p:txBody>
      </p:sp>
      <p:sp>
        <p:nvSpPr>
          <p:cNvPr id="5" name="Rettangolo arrotondato 4"/>
          <p:cNvSpPr/>
          <p:nvPr/>
        </p:nvSpPr>
        <p:spPr>
          <a:xfrm>
            <a:off x="4211960" y="332656"/>
            <a:ext cx="3643338" cy="1500198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600">
              <a:ln>
                <a:solidFill>
                  <a:schemeClr val="tx1"/>
                </a:solidFill>
              </a:ln>
              <a:solidFill>
                <a:schemeClr val="bg1"/>
              </a:solidFill>
              <a:latin typeface="Arial Rounded MT Bold" panose="020F0704030504030204" pitchFamily="34" charset="0"/>
            </a:endParaRPr>
          </a:p>
        </p:txBody>
      </p:sp>
      <p:cxnSp>
        <p:nvCxnSpPr>
          <p:cNvPr id="7" name="Connettore 2 6"/>
          <p:cNvCxnSpPr/>
          <p:nvPr/>
        </p:nvCxnSpPr>
        <p:spPr>
          <a:xfrm rot="5400000">
            <a:off x="5427200" y="2475002"/>
            <a:ext cx="1285884" cy="158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CasellaDiTesto 8"/>
          <p:cNvSpPr txBox="1"/>
          <p:nvPr/>
        </p:nvSpPr>
        <p:spPr>
          <a:xfrm>
            <a:off x="4121956" y="3371076"/>
            <a:ext cx="3786214" cy="9220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it-IT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Arial Rounded MT Bold" panose="020F0704030504030204" pitchFamily="34" charset="0"/>
                <a:cs typeface="Times New Roman" panose="02020603050405020304" pitchFamily="18" charset="0"/>
              </a:rPr>
              <a:t>L’art.6 </a:t>
            </a:r>
            <a:r>
              <a:rPr lang="it-IT" b="1" i="1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Arial Rounded MT Bold" panose="020F0704030504030204" pitchFamily="34" charset="0"/>
                <a:cs typeface="Times New Roman" panose="02020603050405020304" pitchFamily="18" charset="0"/>
              </a:rPr>
              <a:t>vieta</a:t>
            </a:r>
            <a:r>
              <a:rPr lang="it-IT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Arial Rounded MT Bold" panose="020F0704030504030204" pitchFamily="34" charset="0"/>
                <a:cs typeface="Times New Roman" panose="02020603050405020304" pitchFamily="18" charset="0"/>
              </a:rPr>
              <a:t> qualsiasi </a:t>
            </a:r>
            <a:r>
              <a:rPr lang="it-IT" b="1" i="1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Arial Rounded MT Bold" panose="020F0704030504030204" pitchFamily="34" charset="0"/>
                <a:cs typeface="Times New Roman" panose="02020603050405020304" pitchFamily="18" charset="0"/>
              </a:rPr>
              <a:t>discriminazione </a:t>
            </a:r>
            <a:r>
              <a:rPr lang="it-IT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Arial Rounded MT Bold" panose="020F0704030504030204" pitchFamily="34" charset="0"/>
                <a:cs typeface="Times New Roman" panose="02020603050405020304" pitchFamily="18" charset="0"/>
              </a:rPr>
              <a:t>basata sulla diversità </a:t>
            </a:r>
            <a:r>
              <a:rPr lang="it-IT" b="1" i="1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Arial Rounded MT Bold" panose="020F0704030504030204" pitchFamily="34" charset="0"/>
                <a:cs typeface="Times New Roman" panose="02020603050405020304" pitchFamily="18" charset="0"/>
              </a:rPr>
              <a:t>linguistica</a:t>
            </a:r>
            <a:r>
              <a:rPr lang="it-IT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 Rounded MT Bold" panose="020F0704030504030204" pitchFamily="34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17" name="Rettangolo arrotondato 16"/>
          <p:cNvSpPr/>
          <p:nvPr/>
        </p:nvSpPr>
        <p:spPr>
          <a:xfrm>
            <a:off x="4354836" y="3118738"/>
            <a:ext cx="3286148" cy="1357322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600">
              <a:ln>
                <a:solidFill>
                  <a:schemeClr val="tx1"/>
                </a:solidFill>
              </a:ln>
              <a:solidFill>
                <a:schemeClr val="bg1"/>
              </a:solidFill>
              <a:latin typeface="Arial Rounded MT Bold" panose="020F0704030504030204" pitchFamily="34" charset="0"/>
            </a:endParaRPr>
          </a:p>
        </p:txBody>
      </p:sp>
      <p:sp>
        <p:nvSpPr>
          <p:cNvPr id="18" name="CasellaDiTesto 17"/>
          <p:cNvSpPr txBox="1"/>
          <p:nvPr/>
        </p:nvSpPr>
        <p:spPr>
          <a:xfrm>
            <a:off x="4310322" y="5413150"/>
            <a:ext cx="3357880" cy="120032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it-IT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Arial Rounded MT Bold" panose="020F0704030504030204" pitchFamily="34" charset="0"/>
                <a:cs typeface="Times New Roman" panose="02020603050405020304" pitchFamily="18" charset="0"/>
              </a:rPr>
              <a:t>Lo </a:t>
            </a:r>
            <a:r>
              <a:rPr lang="it-IT" b="1" i="1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Arial Rounded MT Bold" panose="020F0704030504030204" pitchFamily="34" charset="0"/>
                <a:cs typeface="Times New Roman" panose="02020603050405020304" pitchFamily="18" charset="0"/>
              </a:rPr>
              <a:t>Stato</a:t>
            </a:r>
            <a:r>
              <a:rPr lang="it-IT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Arial Rounded MT Bold" panose="020F0704030504030204" pitchFamily="34" charset="0"/>
                <a:cs typeface="Times New Roman" panose="02020603050405020304" pitchFamily="18" charset="0"/>
              </a:rPr>
              <a:t>  e gli </a:t>
            </a:r>
            <a:r>
              <a:rPr lang="it-IT" b="1" i="1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Arial Rounded MT Bold" panose="020F0704030504030204" pitchFamily="34" charset="0"/>
                <a:cs typeface="Times New Roman" panose="02020603050405020304" pitchFamily="18" charset="0"/>
              </a:rPr>
              <a:t>enti territoriali </a:t>
            </a:r>
            <a:r>
              <a:rPr lang="it-IT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Arial Rounded MT Bold" panose="020F0704030504030204" pitchFamily="34" charset="0"/>
                <a:cs typeface="Times New Roman" panose="02020603050405020304" pitchFamily="18" charset="0"/>
              </a:rPr>
              <a:t>devono tutelare il patrimonio linguistico e culturale delle minoranze.</a:t>
            </a:r>
          </a:p>
        </p:txBody>
      </p:sp>
      <p:cxnSp>
        <p:nvCxnSpPr>
          <p:cNvPr id="19" name="Connettore 2 18"/>
          <p:cNvCxnSpPr/>
          <p:nvPr/>
        </p:nvCxnSpPr>
        <p:spPr>
          <a:xfrm rot="5400000">
            <a:off x="5605795" y="4903894"/>
            <a:ext cx="857256" cy="158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ttangolo arrotondato 20"/>
          <p:cNvSpPr/>
          <p:nvPr/>
        </p:nvSpPr>
        <p:spPr>
          <a:xfrm>
            <a:off x="4283398" y="5323349"/>
            <a:ext cx="3429024" cy="1357322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600">
              <a:ln>
                <a:solidFill>
                  <a:schemeClr val="tx1"/>
                </a:solidFill>
              </a:ln>
              <a:solidFill>
                <a:schemeClr val="bg1"/>
              </a:solidFill>
              <a:latin typeface="Arial Rounded MT Bold" panose="020F0704030504030204" pitchFamily="34" charset="0"/>
            </a:endParaRPr>
          </a:p>
        </p:txBody>
      </p:sp>
      <p:pic>
        <p:nvPicPr>
          <p:cNvPr id="10" name="Immagine 9"/>
          <p:cNvPicPr>
            <a:picLocks noChangeAspect="1"/>
          </p:cNvPicPr>
          <p:nvPr/>
        </p:nvPicPr>
        <p:blipFill>
          <a:blip r:embed="rId3">
            <a:clrChange>
              <a:clrFrom>
                <a:srgbClr val="EEEEEE"/>
              </a:clrFrom>
              <a:clrTo>
                <a:srgbClr val="EEEEE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46" y="1443389"/>
            <a:ext cx="4608512" cy="2627816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DDDD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E:\cropped-sfondo_tricolore1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38588" t="39373" r="11888" b="4586"/>
          <a:stretch>
            <a:fillRect/>
          </a:stretch>
        </p:blipFill>
        <p:spPr bwMode="auto">
          <a:xfrm rot="18734041">
            <a:off x="-1272589" y="422961"/>
            <a:ext cx="4164814" cy="947887"/>
          </a:xfrm>
          <a:prstGeom prst="rect">
            <a:avLst/>
          </a:prstGeom>
          <a:noFill/>
        </p:spPr>
      </p:pic>
      <p:pic>
        <p:nvPicPr>
          <p:cNvPr id="3" name="Picture 3" descr="E:\cropped-sfondo_tricolore1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38588" t="39373" r="11888" b="4586"/>
          <a:stretch>
            <a:fillRect/>
          </a:stretch>
        </p:blipFill>
        <p:spPr bwMode="auto">
          <a:xfrm rot="18958583">
            <a:off x="6332548" y="5463105"/>
            <a:ext cx="4164814" cy="947887"/>
          </a:xfrm>
          <a:prstGeom prst="rect">
            <a:avLst/>
          </a:prstGeom>
          <a:noFill/>
        </p:spPr>
      </p:pic>
      <p:sp>
        <p:nvSpPr>
          <p:cNvPr id="5" name="Rettangolo 4"/>
          <p:cNvSpPr/>
          <p:nvPr/>
        </p:nvSpPr>
        <p:spPr>
          <a:xfrm>
            <a:off x="1234977" y="332656"/>
            <a:ext cx="7056784" cy="15068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it-IT" sz="4800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ARTICOLO 7-8: </a:t>
            </a:r>
          </a:p>
          <a:p>
            <a:pPr lvl="0" algn="ctr"/>
            <a:r>
              <a:rPr lang="it-IT" sz="4400" u="sng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IL PRINCIPIO PATTIZIO</a:t>
            </a:r>
          </a:p>
        </p:txBody>
      </p:sp>
      <p:sp>
        <p:nvSpPr>
          <p:cNvPr id="6" name="Rettangolo 5"/>
          <p:cNvSpPr/>
          <p:nvPr/>
        </p:nvSpPr>
        <p:spPr>
          <a:xfrm>
            <a:off x="951865" y="2039620"/>
            <a:ext cx="724027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2000" b="1" i="1" dirty="0">
                <a:ln>
                  <a:noFill/>
                </a:ln>
                <a:solidFill>
                  <a:schemeClr val="tx1"/>
                </a:solidFill>
                <a:latin typeface="Arial Rounded MT Bold" panose="020F0704030504030204" pitchFamily="34" charset="0"/>
                <a:cs typeface="Times New Roman" panose="02020603050405020304" pitchFamily="18" charset="0"/>
              </a:rPr>
              <a:t>“Lo Stato e la Chiesa cattolica sono, ciascuno </a:t>
            </a:r>
          </a:p>
          <a:p>
            <a:pPr algn="ctr"/>
            <a:r>
              <a:rPr lang="it-IT" sz="2000" b="1" i="1" dirty="0">
                <a:ln>
                  <a:noFill/>
                </a:ln>
                <a:solidFill>
                  <a:schemeClr val="tx1"/>
                </a:solidFill>
                <a:latin typeface="Arial Rounded MT Bold" panose="020F0704030504030204" pitchFamily="34" charset="0"/>
                <a:cs typeface="Times New Roman" panose="02020603050405020304" pitchFamily="18" charset="0"/>
              </a:rPr>
              <a:t>nel proprio ordine, </a:t>
            </a:r>
            <a:r>
              <a:rPr lang="it-IT" sz="2400" b="1" i="1" dirty="0">
                <a:ln>
                  <a:noFill/>
                </a:ln>
                <a:solidFill>
                  <a:schemeClr val="tx1"/>
                </a:solidFill>
                <a:latin typeface="Arial Rounded MT Bold" panose="020F0704030504030204" pitchFamily="34" charset="0"/>
                <a:cs typeface="Times New Roman" panose="02020603050405020304" pitchFamily="18" charset="0"/>
                <a:hlinkClick r:id="rId3" action="ppaction://hlinksldjump"/>
              </a:rPr>
              <a:t>indipendenti e sovrani</a:t>
            </a:r>
            <a:r>
              <a:rPr lang="it-IT" sz="2000" b="1" i="1" dirty="0">
                <a:ln>
                  <a:noFill/>
                </a:ln>
                <a:solidFill>
                  <a:schemeClr val="tx1"/>
                </a:solidFill>
                <a:latin typeface="Arial Rounded MT Bold" panose="020F0704030504030204" pitchFamily="34" charset="0"/>
                <a:cs typeface="Times New Roman" panose="02020603050405020304" pitchFamily="18" charset="0"/>
              </a:rPr>
              <a:t>.</a:t>
            </a:r>
            <a:br>
              <a:rPr lang="it-IT" sz="2000" b="1" i="1" dirty="0">
                <a:ln>
                  <a:noFill/>
                </a:ln>
                <a:solidFill>
                  <a:schemeClr val="tx1"/>
                </a:solidFill>
                <a:latin typeface="Arial Rounded MT Bold" panose="020F0704030504030204" pitchFamily="34" charset="0"/>
                <a:cs typeface="Times New Roman" panose="02020603050405020304" pitchFamily="18" charset="0"/>
              </a:rPr>
            </a:br>
            <a:r>
              <a:rPr lang="it-IT" sz="2000" b="1" i="1" dirty="0">
                <a:ln>
                  <a:noFill/>
                </a:ln>
                <a:solidFill>
                  <a:schemeClr val="tx1"/>
                </a:solidFill>
                <a:latin typeface="Arial Rounded MT Bold" panose="020F0704030504030204" pitchFamily="34" charset="0"/>
                <a:cs typeface="Times New Roman" panose="02020603050405020304" pitchFamily="18" charset="0"/>
              </a:rPr>
              <a:t>I loro rapporti sono regolati dai Patti Lateranensi. Le modificazioni dei Patti accettate dalle due parti, non richiedono procedimento di revisione costituzionale”</a:t>
            </a:r>
          </a:p>
        </p:txBody>
      </p:sp>
      <p:sp>
        <p:nvSpPr>
          <p:cNvPr id="7" name="Rettangolo 6"/>
          <p:cNvSpPr/>
          <p:nvPr/>
        </p:nvSpPr>
        <p:spPr>
          <a:xfrm>
            <a:off x="1010285" y="3763010"/>
            <a:ext cx="7124065" cy="22453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2000" b="1" i="1" dirty="0">
                <a:ln>
                  <a:noFill/>
                </a:ln>
                <a:solidFill>
                  <a:schemeClr val="tx1"/>
                </a:solidFill>
                <a:latin typeface="Arial Rounded MT Bold" panose="020F0704030504030204" pitchFamily="34" charset="0"/>
                <a:cs typeface="Times New Roman" panose="02020603050405020304" pitchFamily="18" charset="0"/>
              </a:rPr>
              <a:t>“Tutte le confessioni religiose sono egualmente </a:t>
            </a:r>
          </a:p>
          <a:p>
            <a:pPr algn="ctr"/>
            <a:r>
              <a:rPr lang="it-IT" sz="2000" b="1" i="1" dirty="0">
                <a:ln>
                  <a:noFill/>
                </a:ln>
                <a:solidFill>
                  <a:schemeClr val="tx1"/>
                </a:solidFill>
                <a:latin typeface="Arial Rounded MT Bold" panose="020F0704030504030204" pitchFamily="34" charset="0"/>
                <a:cs typeface="Times New Roman" panose="02020603050405020304" pitchFamily="18" charset="0"/>
              </a:rPr>
              <a:t>libere davanti alla legge.</a:t>
            </a:r>
          </a:p>
          <a:p>
            <a:pPr algn="ctr"/>
            <a:r>
              <a:rPr lang="it-IT" sz="2000" b="1" i="1" dirty="0">
                <a:ln>
                  <a:noFill/>
                </a:ln>
                <a:solidFill>
                  <a:schemeClr val="tx1"/>
                </a:solidFill>
                <a:latin typeface="Arial Rounded MT Bold" panose="020F0704030504030204" pitchFamily="34" charset="0"/>
                <a:cs typeface="Times New Roman" panose="02020603050405020304" pitchFamily="18" charset="0"/>
              </a:rPr>
              <a:t>Le confessioni religiose diverse dalla cattolica hanno diritto di organizzarsi secondo i propri statuti, in quanto non contrastino con l’ordinamento giuridico italiano.</a:t>
            </a:r>
          </a:p>
          <a:p>
            <a:pPr algn="ctr"/>
            <a:r>
              <a:rPr lang="it-IT" sz="2000" b="1" i="1" dirty="0">
                <a:ln>
                  <a:noFill/>
                </a:ln>
                <a:solidFill>
                  <a:schemeClr val="tx1"/>
                </a:solidFill>
                <a:latin typeface="Arial Rounded MT Bold" panose="020F0704030504030204" pitchFamily="34" charset="0"/>
                <a:cs typeface="Times New Roman" panose="02020603050405020304" pitchFamily="18" charset="0"/>
              </a:rPr>
              <a:t>I loro rapporti con lo Stato sono regolati per legge sulla base di intese con le relative rappresentanze”</a:t>
            </a:r>
          </a:p>
        </p:txBody>
      </p:sp>
    </p:spTree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E:\cropped-sfondo_tricolore1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38588" t="39373" r="11888" b="4586"/>
          <a:stretch>
            <a:fillRect/>
          </a:stretch>
        </p:blipFill>
        <p:spPr bwMode="auto">
          <a:xfrm rot="18734041">
            <a:off x="-1272589" y="422961"/>
            <a:ext cx="4164814" cy="947887"/>
          </a:xfrm>
          <a:prstGeom prst="rect">
            <a:avLst/>
          </a:prstGeom>
          <a:noFill/>
        </p:spPr>
      </p:pic>
      <p:pic>
        <p:nvPicPr>
          <p:cNvPr id="3" name="Picture 3" descr="E:\cropped-sfondo_tricolore1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38588" t="39373" r="11888" b="4586"/>
          <a:stretch>
            <a:fillRect/>
          </a:stretch>
        </p:blipFill>
        <p:spPr bwMode="auto">
          <a:xfrm rot="18958583">
            <a:off x="6332548" y="5463105"/>
            <a:ext cx="4164814" cy="947887"/>
          </a:xfrm>
          <a:prstGeom prst="rect">
            <a:avLst/>
          </a:prstGeom>
          <a:noFill/>
        </p:spPr>
      </p:pic>
      <p:sp>
        <p:nvSpPr>
          <p:cNvPr id="4" name="CasellaDiTesto 3"/>
          <p:cNvSpPr txBox="1"/>
          <p:nvPr/>
        </p:nvSpPr>
        <p:spPr>
          <a:xfrm>
            <a:off x="260397" y="3315740"/>
            <a:ext cx="4143404" cy="101566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2000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Arial Rounded MT Bold" panose="020F0704030504030204" pitchFamily="34" charset="0"/>
                <a:cs typeface="Times New Roman" panose="02020603050405020304" pitchFamily="18" charset="0"/>
              </a:rPr>
              <a:t>Regola i rapporti tra </a:t>
            </a:r>
            <a:r>
              <a:rPr lang="it-IT" sz="2000" b="1" i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Arial Rounded MT Bold" panose="020F0704030504030204" pitchFamily="34" charset="0"/>
                <a:cs typeface="Times New Roman" panose="02020603050405020304" pitchFamily="18" charset="0"/>
              </a:rPr>
              <a:t>Stato</a:t>
            </a:r>
            <a:r>
              <a:rPr lang="it-IT" sz="2000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Arial Rounded MT Bold" panose="020F0704030504030204" pitchFamily="34" charset="0"/>
                <a:cs typeface="Times New Roman" panose="02020603050405020304" pitchFamily="18" charset="0"/>
              </a:rPr>
              <a:t> e </a:t>
            </a:r>
            <a:r>
              <a:rPr lang="it-IT" sz="2000" b="1" i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Arial Rounded MT Bold" panose="020F0704030504030204" pitchFamily="34" charset="0"/>
                <a:cs typeface="Times New Roman" panose="02020603050405020304" pitchFamily="18" charset="0"/>
              </a:rPr>
              <a:t>Chiesa</a:t>
            </a:r>
            <a:r>
              <a:rPr lang="it-IT" sz="2000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Arial Rounded MT Bold" panose="020F0704030504030204" pitchFamily="34" charset="0"/>
                <a:cs typeface="Times New Roman" panose="02020603050405020304" pitchFamily="18" charset="0"/>
              </a:rPr>
              <a:t> sulla base dei </a:t>
            </a:r>
          </a:p>
          <a:p>
            <a:pPr algn="ctr"/>
            <a:r>
              <a:rPr lang="it-IT" sz="2000" b="1" i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Arial Rounded MT Bold" panose="020F0704030504030204" pitchFamily="34" charset="0"/>
                <a:cs typeface="Times New Roman" panose="02020603050405020304" pitchFamily="18" charset="0"/>
                <a:hlinkClick r:id="rId3" action="ppaction://hlinksldjump"/>
              </a:rPr>
              <a:t>Patti Lateranensi</a:t>
            </a:r>
            <a:r>
              <a:rPr lang="it-IT" sz="2000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Arial Rounded MT Bold" panose="020F0704030504030204" pitchFamily="34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5" name="Rettangolo 4"/>
          <p:cNvSpPr/>
          <p:nvPr/>
        </p:nvSpPr>
        <p:spPr>
          <a:xfrm>
            <a:off x="3644313" y="3645024"/>
            <a:ext cx="3743255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2000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Arial Rounded MT Bold" panose="020F0704030504030204" pitchFamily="34" charset="0"/>
                <a:cs typeface="Times New Roman" panose="02020603050405020304" pitchFamily="18" charset="0"/>
              </a:rPr>
              <a:t>Regola i rapporti fra </a:t>
            </a:r>
            <a:r>
              <a:rPr lang="it-IT" sz="2000" b="1" i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Arial Rounded MT Bold" panose="020F0704030504030204" pitchFamily="34" charset="0"/>
                <a:cs typeface="Times New Roman" panose="02020603050405020304" pitchFamily="18" charset="0"/>
              </a:rPr>
              <a:t>Stato italiano</a:t>
            </a:r>
            <a:r>
              <a:rPr lang="it-IT" sz="2000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Arial Rounded MT Bold" panose="020F0704030504030204" pitchFamily="34" charset="0"/>
                <a:cs typeface="Times New Roman" panose="02020603050405020304" pitchFamily="18" charset="0"/>
              </a:rPr>
              <a:t> e le diverse </a:t>
            </a:r>
            <a:r>
              <a:rPr lang="it-IT" sz="2000" b="1" i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Arial Rounded MT Bold" panose="020F0704030504030204" pitchFamily="34" charset="0"/>
                <a:cs typeface="Times New Roman" panose="02020603050405020304" pitchFamily="18" charset="0"/>
              </a:rPr>
              <a:t>confessioni religiose</a:t>
            </a:r>
            <a:r>
              <a:rPr lang="it-IT" sz="2000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Arial Rounded MT Bold" panose="020F0704030504030204" pitchFamily="34" charset="0"/>
                <a:cs typeface="Times New Roman" panose="02020603050405020304" pitchFamily="18" charset="0"/>
              </a:rPr>
              <a:t>, con </a:t>
            </a:r>
            <a:r>
              <a:rPr lang="it-IT" sz="2000" b="1" i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Arial Rounded MT Bold" panose="020F0704030504030204" pitchFamily="34" charset="0"/>
                <a:cs typeface="Times New Roman" panose="02020603050405020304" pitchFamily="18" charset="0"/>
              </a:rPr>
              <a:t>legge ordinaria </a:t>
            </a:r>
            <a:r>
              <a:rPr lang="it-IT" sz="2000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Arial Rounded MT Bold" panose="020F0704030504030204" pitchFamily="34" charset="0"/>
                <a:cs typeface="Times New Roman" panose="02020603050405020304" pitchFamily="18" charset="0"/>
              </a:rPr>
              <a:t>sulla base di </a:t>
            </a:r>
            <a:r>
              <a:rPr lang="it-IT" sz="2000" b="1" i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Arial Rounded MT Bold" panose="020F0704030504030204" pitchFamily="34" charset="0"/>
                <a:cs typeface="Times New Roman" panose="02020603050405020304" pitchFamily="18" charset="0"/>
              </a:rPr>
              <a:t>intese </a:t>
            </a:r>
            <a:r>
              <a:rPr lang="it-IT" sz="2000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Arial Rounded MT Bold" panose="020F0704030504030204" pitchFamily="34" charset="0"/>
                <a:cs typeface="Times New Roman" panose="02020603050405020304" pitchFamily="18" charset="0"/>
              </a:rPr>
              <a:t>con le relative rappresentanze.</a:t>
            </a:r>
          </a:p>
        </p:txBody>
      </p:sp>
      <p:sp>
        <p:nvSpPr>
          <p:cNvPr id="6" name="Ovale 5"/>
          <p:cNvSpPr/>
          <p:nvPr/>
        </p:nvSpPr>
        <p:spPr>
          <a:xfrm>
            <a:off x="1260529" y="601096"/>
            <a:ext cx="2286016" cy="1571636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40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Art.7</a:t>
            </a:r>
          </a:p>
        </p:txBody>
      </p:sp>
      <p:sp>
        <p:nvSpPr>
          <p:cNvPr id="7" name="Ovale 6"/>
          <p:cNvSpPr/>
          <p:nvPr/>
        </p:nvSpPr>
        <p:spPr>
          <a:xfrm>
            <a:off x="4353184" y="601890"/>
            <a:ext cx="2214578" cy="1571636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40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Art.8</a:t>
            </a:r>
          </a:p>
        </p:txBody>
      </p:sp>
      <p:cxnSp>
        <p:nvCxnSpPr>
          <p:cNvPr id="9" name="Connettore 2 8"/>
          <p:cNvCxnSpPr>
            <a:stCxn id="6" idx="4"/>
          </p:cNvCxnSpPr>
          <p:nvPr/>
        </p:nvCxnSpPr>
        <p:spPr>
          <a:xfrm rot="5400000">
            <a:off x="1796314" y="2779955"/>
            <a:ext cx="1214446" cy="158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ttore 2 10"/>
          <p:cNvCxnSpPr/>
          <p:nvPr/>
        </p:nvCxnSpPr>
        <p:spPr>
          <a:xfrm>
            <a:off x="5519117" y="2173526"/>
            <a:ext cx="0" cy="147149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 descr="823a33b7e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32240" y="188640"/>
            <a:ext cx="2146544" cy="3269875"/>
          </a:xfrm>
          <a:prstGeom prst="rect">
            <a:avLst/>
          </a:prstGeom>
        </p:spPr>
      </p:pic>
      <p:pic>
        <p:nvPicPr>
          <p:cNvPr id="10" name="Picture 9" descr="patti-lateranensi-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91417" y="4469765"/>
            <a:ext cx="2881363" cy="1814023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</p:pic>
    </p:spTree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9A4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E:\cropped-sfondo_tricolore1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38588" t="39373" r="11888" b="4586"/>
          <a:stretch>
            <a:fillRect/>
          </a:stretch>
        </p:blipFill>
        <p:spPr bwMode="auto">
          <a:xfrm rot="18734041">
            <a:off x="-1272589" y="422961"/>
            <a:ext cx="4164814" cy="947887"/>
          </a:xfrm>
          <a:prstGeom prst="rect">
            <a:avLst/>
          </a:prstGeom>
          <a:noFill/>
        </p:spPr>
      </p:pic>
      <p:pic>
        <p:nvPicPr>
          <p:cNvPr id="3" name="Picture 3" descr="E:\cropped-sfondo_tricolore1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38588" t="39373" r="11888" b="4586"/>
          <a:stretch>
            <a:fillRect/>
          </a:stretch>
        </p:blipFill>
        <p:spPr bwMode="auto">
          <a:xfrm rot="18958583">
            <a:off x="6332548" y="5463105"/>
            <a:ext cx="4164814" cy="947887"/>
          </a:xfrm>
          <a:prstGeom prst="rect">
            <a:avLst/>
          </a:prstGeom>
          <a:noFill/>
        </p:spPr>
      </p:pic>
      <p:sp>
        <p:nvSpPr>
          <p:cNvPr id="4" name="CasellaDiTesto 3"/>
          <p:cNvSpPr txBox="1"/>
          <p:nvPr/>
        </p:nvSpPr>
        <p:spPr>
          <a:xfrm>
            <a:off x="640068" y="1904058"/>
            <a:ext cx="7720773" cy="2985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Arial Rounded MT Bold" panose="020F0704030504030204" pitchFamily="34" charset="0"/>
                <a:cs typeface="Times New Roman" panose="02020603050405020304" pitchFamily="18" charset="0"/>
              </a:rPr>
              <a:t>I Patti Lateranensi stabiliscono: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sz="2000" dirty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Arial Rounded MT Bold" panose="020F0704030504030204" pitchFamily="34" charset="0"/>
                <a:cs typeface="Times New Roman" panose="02020603050405020304" pitchFamily="18" charset="0"/>
              </a:rPr>
              <a:t>il riconoscimento della </a:t>
            </a:r>
            <a:r>
              <a:rPr lang="it-IT" sz="2000" b="1" i="1" dirty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Arial Rounded MT Bold" panose="020F0704030504030204" pitchFamily="34" charset="0"/>
                <a:cs typeface="Times New Roman" panose="02020603050405020304" pitchFamily="18" charset="0"/>
              </a:rPr>
              <a:t>Città  </a:t>
            </a:r>
            <a:r>
              <a:rPr lang="it-IT" sz="2000" dirty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Arial Rounded MT Bold" panose="020F0704030504030204" pitchFamily="34" charset="0"/>
                <a:cs typeface="Times New Roman" panose="02020603050405020304" pitchFamily="18" charset="0"/>
              </a:rPr>
              <a:t>del </a:t>
            </a:r>
            <a:r>
              <a:rPr lang="it-IT" sz="2000" b="1" i="1" dirty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Arial Rounded MT Bold" panose="020F0704030504030204" pitchFamily="34" charset="0"/>
                <a:cs typeface="Times New Roman" panose="02020603050405020304" pitchFamily="18" charset="0"/>
              </a:rPr>
              <a:t>Vaticano</a:t>
            </a:r>
            <a:r>
              <a:rPr lang="it-IT" sz="2000" dirty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Arial Rounded MT Bold" panose="020F0704030504030204" pitchFamily="34" charset="0"/>
                <a:cs typeface="Times New Roman" panose="02020603050405020304" pitchFamily="18" charset="0"/>
              </a:rPr>
              <a:t> come Stato sovrano </a:t>
            </a:r>
          </a:p>
          <a:p>
            <a:r>
              <a:rPr lang="it-IT" sz="2000" dirty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Arial Rounded MT Bold" panose="020F0704030504030204" pitchFamily="34" charset="0"/>
                <a:cs typeface="Times New Roman" panose="02020603050405020304" pitchFamily="18" charset="0"/>
              </a:rPr>
              <a:t>e indipendente;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sz="2000" dirty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Arial Rounded MT Bold" panose="020F0704030504030204" pitchFamily="34" charset="0"/>
                <a:cs typeface="Times New Roman" panose="02020603050405020304" pitchFamily="18" charset="0"/>
              </a:rPr>
              <a:t>il riconoscimento del </a:t>
            </a:r>
            <a:r>
              <a:rPr lang="it-IT" sz="2000" b="1" i="1" dirty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Arial Rounded MT Bold" panose="020F0704030504030204" pitchFamily="34" charset="0"/>
                <a:cs typeface="Times New Roman" panose="02020603050405020304" pitchFamily="18" charset="0"/>
              </a:rPr>
              <a:t>carattere cattolico </a:t>
            </a:r>
            <a:r>
              <a:rPr lang="it-IT" sz="2000" dirty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Arial Rounded MT Bold" panose="020F0704030504030204" pitchFamily="34" charset="0"/>
                <a:cs typeface="Times New Roman" panose="02020603050405020304" pitchFamily="18" charset="0"/>
              </a:rPr>
              <a:t>dello Stato Italiano;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sz="2000" dirty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Arial Rounded MT Bold" panose="020F0704030504030204" pitchFamily="34" charset="0"/>
                <a:cs typeface="Times New Roman" panose="02020603050405020304" pitchFamily="18" charset="0"/>
              </a:rPr>
              <a:t>il </a:t>
            </a:r>
            <a:r>
              <a:rPr lang="it-IT" sz="2000" b="1" i="1" dirty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Arial Rounded MT Bold" panose="020F0704030504030204" pitchFamily="34" charset="0"/>
                <a:cs typeface="Times New Roman" panose="02020603050405020304" pitchFamily="18" charset="0"/>
              </a:rPr>
              <a:t>libero potere spirituale </a:t>
            </a:r>
            <a:r>
              <a:rPr lang="it-IT" sz="2000" dirty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Arial Rounded MT Bold" panose="020F0704030504030204" pitchFamily="34" charset="0"/>
                <a:cs typeface="Times New Roman" panose="02020603050405020304" pitchFamily="18" charset="0"/>
              </a:rPr>
              <a:t>della Chiesa Cattolica e la libertà di culto;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sz="2000" dirty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Arial Rounded MT Bold" panose="020F0704030504030204" pitchFamily="34" charset="0"/>
                <a:cs typeface="Times New Roman" panose="02020603050405020304" pitchFamily="18" charset="0"/>
              </a:rPr>
              <a:t>gli effetti civili del </a:t>
            </a:r>
            <a:r>
              <a:rPr lang="it-IT" sz="2000" b="1" i="1" dirty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Arial Rounded MT Bold" panose="020F0704030504030204" pitchFamily="34" charset="0"/>
                <a:cs typeface="Times New Roman" panose="02020603050405020304" pitchFamily="18" charset="0"/>
              </a:rPr>
              <a:t>matrimonio canonico</a:t>
            </a:r>
            <a:r>
              <a:rPr lang="it-IT" sz="2000" dirty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Arial Rounded MT Bold" panose="020F0704030504030204" pitchFamily="34" charset="0"/>
                <a:cs typeface="Times New Roman" panose="02020603050405020304" pitchFamily="18" charset="0"/>
              </a:rPr>
              <a:t> e </a:t>
            </a:r>
            <a:r>
              <a:rPr lang="it-IT" sz="2000" b="1" i="1" dirty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Arial Rounded MT Bold" panose="020F0704030504030204" pitchFamily="34" charset="0"/>
                <a:cs typeface="Times New Roman" panose="02020603050405020304" pitchFamily="18" charset="0"/>
              </a:rPr>
              <a:t>l’obbligo dell’insegnamento</a:t>
            </a:r>
            <a:r>
              <a:rPr lang="it-IT" sz="2000" dirty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Arial Rounded MT Bold" panose="020F0704030504030204" pitchFamily="34" charset="0"/>
                <a:cs typeface="Times New Roman" panose="02020603050405020304" pitchFamily="18" charset="0"/>
              </a:rPr>
              <a:t> della dottrina cattolica.</a:t>
            </a:r>
          </a:p>
        </p:txBody>
      </p:sp>
      <p:sp>
        <p:nvSpPr>
          <p:cNvPr id="5" name="Rettangolo 4"/>
          <p:cNvSpPr/>
          <p:nvPr/>
        </p:nvSpPr>
        <p:spPr>
          <a:xfrm>
            <a:off x="1403648" y="692696"/>
            <a:ext cx="7381251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5400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  <a:cs typeface="Times New Roman" panose="02020603050405020304" pitchFamily="18" charset="0"/>
              </a:rPr>
              <a:t>PATTI LATERANENSI </a:t>
            </a:r>
            <a:endParaRPr lang="it-IT" sz="5400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Rounded MT Bold" panose="020F0704030504030204" pitchFamily="34" charset="0"/>
            </a:endParaRPr>
          </a:p>
        </p:txBody>
      </p:sp>
      <p:sp>
        <p:nvSpPr>
          <p:cNvPr id="6" name="CasellaDiTesto 5"/>
          <p:cNvSpPr txBox="1"/>
          <p:nvPr/>
        </p:nvSpPr>
        <p:spPr>
          <a:xfrm>
            <a:off x="1000100" y="5136829"/>
            <a:ext cx="6215106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Arial Rounded MT Bold" panose="020F0704030504030204" pitchFamily="34" charset="0"/>
                <a:cs typeface="Times New Roman" panose="02020603050405020304" pitchFamily="18" charset="0"/>
              </a:rPr>
              <a:t>Modifiche apportate in seguito: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sz="2000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Arial Rounded MT Bold" panose="020F0704030504030204" pitchFamily="34" charset="0"/>
                <a:cs typeface="Times New Roman" panose="02020603050405020304" pitchFamily="18" charset="0"/>
              </a:rPr>
              <a:t>il riconoscimento della </a:t>
            </a:r>
            <a:r>
              <a:rPr lang="it-IT" sz="2000" b="1" i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Arial Rounded MT Bold" panose="020F0704030504030204" pitchFamily="34" charset="0"/>
                <a:cs typeface="Times New Roman" panose="02020603050405020304" pitchFamily="18" charset="0"/>
              </a:rPr>
              <a:t>laicità </a:t>
            </a:r>
            <a:r>
              <a:rPr lang="it-IT" sz="2000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Arial Rounded MT Bold" panose="020F0704030504030204" pitchFamily="34" charset="0"/>
                <a:cs typeface="Times New Roman" panose="02020603050405020304" pitchFamily="18" charset="0"/>
              </a:rPr>
              <a:t>dello Stato;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sz="2000" b="1" i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Arial Rounded MT Bold" panose="020F0704030504030204" pitchFamily="34" charset="0"/>
                <a:cs typeface="Times New Roman" panose="02020603050405020304" pitchFamily="18" charset="0"/>
              </a:rPr>
              <a:t>l’abolizione dell’obbligo </a:t>
            </a:r>
            <a:r>
              <a:rPr lang="it-IT" sz="2000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Arial Rounded MT Bold" panose="020F0704030504030204" pitchFamily="34" charset="0"/>
                <a:cs typeface="Times New Roman" panose="02020603050405020304" pitchFamily="18" charset="0"/>
              </a:rPr>
              <a:t>dell’insegnamento della </a:t>
            </a:r>
            <a:r>
              <a:rPr lang="it-IT" sz="2000" b="1" i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Arial Rounded MT Bold" panose="020F0704030504030204" pitchFamily="34" charset="0"/>
                <a:cs typeface="Times New Roman" panose="02020603050405020304" pitchFamily="18" charset="0"/>
              </a:rPr>
              <a:t>religione cattolica </a:t>
            </a:r>
            <a:r>
              <a:rPr lang="it-IT" sz="2000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Arial Rounded MT Bold" panose="020F0704030504030204" pitchFamily="34" charset="0"/>
                <a:cs typeface="Times New Roman" panose="02020603050405020304" pitchFamily="18" charset="0"/>
              </a:rPr>
              <a:t>nelle scuole pubbliche.</a:t>
            </a:r>
          </a:p>
          <a:p>
            <a:endParaRPr lang="it-IT" dirty="0"/>
          </a:p>
        </p:txBody>
      </p:sp>
    </p:spTree>
  </p:cSld>
  <p:clrMapOvr>
    <a:masterClrMapping/>
  </p:clrMapOvr>
  <p:transition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DDDD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E:\cropped-sfondo_tricolore1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38588" t="39373" r="11888" b="4586"/>
          <a:stretch>
            <a:fillRect/>
          </a:stretch>
        </p:blipFill>
        <p:spPr bwMode="auto">
          <a:xfrm rot="18734041">
            <a:off x="-1272589" y="422961"/>
            <a:ext cx="4164814" cy="947887"/>
          </a:xfrm>
          <a:prstGeom prst="rect">
            <a:avLst/>
          </a:prstGeom>
          <a:noFill/>
        </p:spPr>
      </p:pic>
      <p:pic>
        <p:nvPicPr>
          <p:cNvPr id="3" name="Picture 3" descr="E:\cropped-sfondo_tricolore1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38588" t="39373" r="11888" b="4586"/>
          <a:stretch>
            <a:fillRect/>
          </a:stretch>
        </p:blipFill>
        <p:spPr bwMode="auto">
          <a:xfrm rot="18958583">
            <a:off x="6332548" y="5463105"/>
            <a:ext cx="4164814" cy="947887"/>
          </a:xfrm>
          <a:prstGeom prst="rect">
            <a:avLst/>
          </a:prstGeom>
          <a:noFill/>
        </p:spPr>
      </p:pic>
      <p:sp>
        <p:nvSpPr>
          <p:cNvPr id="5" name="Rettangolo 4"/>
          <p:cNvSpPr/>
          <p:nvPr/>
        </p:nvSpPr>
        <p:spPr>
          <a:xfrm>
            <a:off x="1259632" y="442178"/>
            <a:ext cx="6966520" cy="21852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it-IT" sz="4800" dirty="0"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Light" panose="020E0507020206020404" pitchFamily="34" charset="0"/>
              </a:rPr>
              <a:t>ARTICOLO 9: </a:t>
            </a:r>
          </a:p>
          <a:p>
            <a:pPr lvl="0" algn="ctr"/>
            <a:r>
              <a:rPr lang="it-IT" sz="4400" u="sng" dirty="0"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Light" panose="020E0507020206020404" pitchFamily="34" charset="0"/>
              </a:rPr>
              <a:t>Il principio culturale </a:t>
            </a:r>
          </a:p>
          <a:p>
            <a:pPr lvl="0" algn="ctr"/>
            <a:r>
              <a:rPr lang="it-IT" sz="4400" u="sng" dirty="0"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Light" panose="020E0507020206020404" pitchFamily="34" charset="0"/>
              </a:rPr>
              <a:t>e ambientalista</a:t>
            </a:r>
          </a:p>
        </p:txBody>
      </p:sp>
      <p:sp>
        <p:nvSpPr>
          <p:cNvPr id="6" name="Rettangolo 5"/>
          <p:cNvSpPr/>
          <p:nvPr/>
        </p:nvSpPr>
        <p:spPr>
          <a:xfrm>
            <a:off x="931338" y="2954810"/>
            <a:ext cx="7322566" cy="22775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2800" b="1" i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“La Repubblica promuove lo </a:t>
            </a:r>
            <a:r>
              <a:rPr lang="it-IT" sz="3200" b="1" i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 action="ppaction://hlinksldjump"/>
              </a:rPr>
              <a:t>sviluppo della cultura</a:t>
            </a:r>
            <a:r>
              <a:rPr lang="it-IT" sz="3200" b="1" i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e la ricerca scientifica e tecnica.</a:t>
            </a:r>
          </a:p>
          <a:p>
            <a:pPr algn="ctr"/>
            <a:r>
              <a:rPr lang="it-IT" sz="3200" b="1" i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4" action="ppaction://hlinksldjump"/>
              </a:rPr>
              <a:t>Tutela il paesaggio </a:t>
            </a:r>
            <a:r>
              <a:rPr lang="it-IT" sz="2800" b="1" i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 il patrimonio storico e artistico della Nazione”</a:t>
            </a:r>
          </a:p>
          <a:p>
            <a:endParaRPr lang="it-IT" dirty="0">
              <a:solidFill>
                <a:sysClr val="windowText" lastClr="000000"/>
              </a:solidFill>
            </a:endParaRPr>
          </a:p>
        </p:txBody>
      </p:sp>
    </p:spTree>
  </p:cSld>
  <p:clrMapOvr>
    <a:masterClrMapping/>
  </p:clrMapOvr>
  <p:transition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E:\cropped-sfondo_tricolore1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38588" t="39373" r="11888" b="4586"/>
          <a:stretch>
            <a:fillRect/>
          </a:stretch>
        </p:blipFill>
        <p:spPr bwMode="auto">
          <a:xfrm rot="18734041">
            <a:off x="-1272589" y="422961"/>
            <a:ext cx="4164814" cy="947887"/>
          </a:xfrm>
          <a:prstGeom prst="rect">
            <a:avLst/>
          </a:prstGeom>
          <a:noFill/>
        </p:spPr>
      </p:pic>
      <p:pic>
        <p:nvPicPr>
          <p:cNvPr id="3" name="Picture 3" descr="E:\cropped-sfondo_tricolore1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38588" t="39373" r="11888" b="4586"/>
          <a:stretch>
            <a:fillRect/>
          </a:stretch>
        </p:blipFill>
        <p:spPr bwMode="auto">
          <a:xfrm rot="18958583">
            <a:off x="6388026" y="5528844"/>
            <a:ext cx="4164814" cy="947887"/>
          </a:xfrm>
          <a:prstGeom prst="rect">
            <a:avLst/>
          </a:prstGeom>
          <a:noFill/>
        </p:spPr>
      </p:pic>
      <p:sp>
        <p:nvSpPr>
          <p:cNvPr id="5" name="CasellaDiTesto 4"/>
          <p:cNvSpPr txBox="1"/>
          <p:nvPr/>
        </p:nvSpPr>
        <p:spPr>
          <a:xfrm>
            <a:off x="3071802" y="3214686"/>
            <a:ext cx="4143404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it-IT" sz="2400" b="1" i="1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 Stato si occupa di:</a:t>
            </a:r>
          </a:p>
        </p:txBody>
      </p:sp>
      <p:sp>
        <p:nvSpPr>
          <p:cNvPr id="6" name="Rettangolo 5"/>
          <p:cNvSpPr/>
          <p:nvPr/>
        </p:nvSpPr>
        <p:spPr>
          <a:xfrm>
            <a:off x="1000100" y="642918"/>
            <a:ext cx="742952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it-IT" sz="3200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  <a:cs typeface="Times New Roman" panose="02020603050405020304" pitchFamily="18" charset="0"/>
              </a:rPr>
              <a:t>LA TUTELA </a:t>
            </a:r>
          </a:p>
          <a:p>
            <a:pPr lvl="0" algn="ctr"/>
            <a:r>
              <a:rPr lang="it-IT" sz="3200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  <a:cs typeface="Times New Roman" panose="02020603050405020304" pitchFamily="18" charset="0"/>
              </a:rPr>
              <a:t>DELLA CULTURA</a:t>
            </a:r>
          </a:p>
        </p:txBody>
      </p:sp>
      <p:cxnSp>
        <p:nvCxnSpPr>
          <p:cNvPr id="8" name="Connettore 2 7"/>
          <p:cNvCxnSpPr/>
          <p:nvPr/>
        </p:nvCxnSpPr>
        <p:spPr>
          <a:xfrm rot="5400000">
            <a:off x="4215604" y="2785264"/>
            <a:ext cx="1000132" cy="158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Ovale 9"/>
          <p:cNvSpPr/>
          <p:nvPr/>
        </p:nvSpPr>
        <p:spPr>
          <a:xfrm>
            <a:off x="2571736" y="285728"/>
            <a:ext cx="4286280" cy="2000264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sp>
        <p:nvSpPr>
          <p:cNvPr id="11" name="Rettangolo 10"/>
          <p:cNvSpPr/>
          <p:nvPr/>
        </p:nvSpPr>
        <p:spPr>
          <a:xfrm>
            <a:off x="2500298" y="3786190"/>
            <a:ext cx="4643470" cy="78581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600">
              <a:solidFill>
                <a:sysClr val="windowText" lastClr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ettangolo 12"/>
          <p:cNvSpPr/>
          <p:nvPr/>
        </p:nvSpPr>
        <p:spPr>
          <a:xfrm>
            <a:off x="2500298" y="3861048"/>
            <a:ext cx="4572000" cy="584775"/>
          </a:xfrm>
          <a:prstGeom prst="rect">
            <a:avLst/>
          </a:prstGeom>
          <a:ln>
            <a:noFill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it-IT" sz="16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Garantire la massima libertà nella formazione della cultura e nella divulgazione del sapere;</a:t>
            </a:r>
          </a:p>
        </p:txBody>
      </p:sp>
      <p:sp>
        <p:nvSpPr>
          <p:cNvPr id="14" name="Rettangolo 13"/>
          <p:cNvSpPr/>
          <p:nvPr/>
        </p:nvSpPr>
        <p:spPr>
          <a:xfrm>
            <a:off x="2500298" y="4857760"/>
            <a:ext cx="4572000" cy="584775"/>
          </a:xfrm>
          <a:prstGeom prst="rect">
            <a:avLst/>
          </a:prstGeom>
          <a:ln>
            <a:noFill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it-IT" sz="16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Attribuire alle struttura che lavorano per la crescita del patrimonio culturale e della ricerca;</a:t>
            </a:r>
          </a:p>
        </p:txBody>
      </p:sp>
      <p:sp>
        <p:nvSpPr>
          <p:cNvPr id="15" name="Rettangolo 14"/>
          <p:cNvSpPr/>
          <p:nvPr/>
        </p:nvSpPr>
        <p:spPr>
          <a:xfrm>
            <a:off x="2571736" y="5857892"/>
            <a:ext cx="4572000" cy="584775"/>
          </a:xfrm>
          <a:prstGeom prst="rect">
            <a:avLst/>
          </a:prstGeom>
          <a:ln>
            <a:noFill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it-IT" sz="16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Assicurare la libertà di espressione di coloro che promuovono la cultura.</a:t>
            </a:r>
          </a:p>
        </p:txBody>
      </p:sp>
      <p:sp>
        <p:nvSpPr>
          <p:cNvPr id="17" name="Rettangolo 16"/>
          <p:cNvSpPr/>
          <p:nvPr/>
        </p:nvSpPr>
        <p:spPr>
          <a:xfrm>
            <a:off x="2500298" y="4786322"/>
            <a:ext cx="4643470" cy="78581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600">
              <a:solidFill>
                <a:sysClr val="windowText" lastClr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Rettangolo 17"/>
          <p:cNvSpPr/>
          <p:nvPr/>
        </p:nvSpPr>
        <p:spPr>
          <a:xfrm>
            <a:off x="2500298" y="5786454"/>
            <a:ext cx="4643470" cy="78581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600">
              <a:solidFill>
                <a:sysClr val="windowText" lastClr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Freccia circolare a sinistra 15">
            <a:hlinkClick r:id="rId3" action="ppaction://hlinksldjump"/>
          </p:cNvPr>
          <p:cNvSpPr/>
          <p:nvPr/>
        </p:nvSpPr>
        <p:spPr>
          <a:xfrm>
            <a:off x="357158" y="6241302"/>
            <a:ext cx="500066" cy="500066"/>
          </a:xfrm>
          <a:prstGeom prst="curvedLeftArrow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E:\cropped-sfondo_tricolore1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38588" t="39373" r="11888" b="4586"/>
          <a:stretch>
            <a:fillRect/>
          </a:stretch>
        </p:blipFill>
        <p:spPr bwMode="auto">
          <a:xfrm rot="18734041">
            <a:off x="-1272589" y="422961"/>
            <a:ext cx="4164814" cy="947887"/>
          </a:xfrm>
          <a:prstGeom prst="rect">
            <a:avLst/>
          </a:prstGeom>
          <a:noFill/>
        </p:spPr>
      </p:pic>
      <p:pic>
        <p:nvPicPr>
          <p:cNvPr id="3" name="Picture 3" descr="E:\cropped-sfondo_tricolore1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38588" t="39373" r="11888" b="4586"/>
          <a:stretch>
            <a:fillRect/>
          </a:stretch>
        </p:blipFill>
        <p:spPr bwMode="auto">
          <a:xfrm rot="18958583">
            <a:off x="6612400" y="6153307"/>
            <a:ext cx="4164814" cy="947887"/>
          </a:xfrm>
          <a:prstGeom prst="rect">
            <a:avLst/>
          </a:prstGeom>
          <a:noFill/>
        </p:spPr>
      </p:pic>
      <p:sp>
        <p:nvSpPr>
          <p:cNvPr id="4" name="Ovale 3"/>
          <p:cNvSpPr/>
          <p:nvPr/>
        </p:nvSpPr>
        <p:spPr>
          <a:xfrm>
            <a:off x="3000364" y="152405"/>
            <a:ext cx="3500462" cy="2169360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400">
              <a:ln>
                <a:solidFill>
                  <a:schemeClr val="bg1"/>
                </a:solidFill>
              </a:ln>
              <a:solidFill>
                <a:schemeClr val="tx1"/>
              </a:solidFill>
              <a:latin typeface="Arial Rounded MT Bold" panose="020F0704030504030204" pitchFamily="34" charset="0"/>
            </a:endParaRPr>
          </a:p>
        </p:txBody>
      </p:sp>
      <p:sp>
        <p:nvSpPr>
          <p:cNvPr id="5" name="CasellaDiTesto 4"/>
          <p:cNvSpPr txBox="1"/>
          <p:nvPr/>
        </p:nvSpPr>
        <p:spPr>
          <a:xfrm>
            <a:off x="2857488" y="636920"/>
            <a:ext cx="3786214" cy="1200329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3600" dirty="0">
                <a:ln>
                  <a:solidFill>
                    <a:schemeClr val="bg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  <a:cs typeface="Times New Roman" panose="02020603050405020304" pitchFamily="18" charset="0"/>
              </a:rPr>
              <a:t>LA TUTELA AMBIENTALE</a:t>
            </a:r>
          </a:p>
        </p:txBody>
      </p:sp>
      <p:cxnSp>
        <p:nvCxnSpPr>
          <p:cNvPr id="7" name="Connettore 2 6"/>
          <p:cNvCxnSpPr/>
          <p:nvPr/>
        </p:nvCxnSpPr>
        <p:spPr>
          <a:xfrm rot="5400000">
            <a:off x="2679687" y="2106603"/>
            <a:ext cx="1071570" cy="100172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CasellaDiTesto 8"/>
          <p:cNvSpPr txBox="1"/>
          <p:nvPr/>
        </p:nvSpPr>
        <p:spPr>
          <a:xfrm>
            <a:off x="443793" y="3143248"/>
            <a:ext cx="4107685" cy="3046988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2400" dirty="0">
                <a:ln>
                  <a:solidFill>
                    <a:schemeClr val="bg1"/>
                  </a:solidFill>
                </a:ln>
                <a:latin typeface="Arial Rounded MT Bold" panose="020F0704030504030204" pitchFamily="34" charset="0"/>
                <a:cs typeface="Times New Roman" panose="02020603050405020304" pitchFamily="18" charset="0"/>
              </a:rPr>
              <a:t>Lo Stato si impegna nella ricerca di una soluzione adeguata alla così detta “questione ambientale” riguardo  all’inquinamento e allo sfruttamento delle risorse naturali del pianeta</a:t>
            </a:r>
            <a:r>
              <a:rPr lang="it-IT" sz="2400" dirty="0">
                <a:ln>
                  <a:solidFill>
                    <a:schemeClr val="bg1"/>
                  </a:solidFill>
                </a:ln>
                <a:latin typeface="Arial Rounded MT Bold" panose="020F0704030504030204" pitchFamily="34" charset="0"/>
              </a:rPr>
              <a:t>. </a:t>
            </a:r>
          </a:p>
        </p:txBody>
      </p:sp>
      <p:sp>
        <p:nvSpPr>
          <p:cNvPr id="10" name="CasellaDiTesto 9"/>
          <p:cNvSpPr txBox="1"/>
          <p:nvPr/>
        </p:nvSpPr>
        <p:spPr>
          <a:xfrm>
            <a:off x="5072066" y="3143248"/>
            <a:ext cx="3857652" cy="2677656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2800" dirty="0">
                <a:ln>
                  <a:solidFill>
                    <a:schemeClr val="bg1"/>
                  </a:solidFill>
                </a:ln>
                <a:latin typeface="Arial Rounded MT Bold" panose="020F0704030504030204" pitchFamily="34" charset="0"/>
                <a:cs typeface="Times New Roman" panose="02020603050405020304" pitchFamily="18" charset="0"/>
              </a:rPr>
              <a:t>Il diritto all’ambiente salubre è il diritto che garantisce la salute dell’individuo attraverso la cura dell’ambiente</a:t>
            </a:r>
            <a:r>
              <a:rPr lang="it-IT" sz="2000" dirty="0">
                <a:ln>
                  <a:solidFill>
                    <a:schemeClr val="bg1"/>
                  </a:solidFill>
                </a:ln>
                <a:latin typeface="Arial Rounded MT Bold" panose="020F0704030504030204" pitchFamily="34" charset="0"/>
              </a:rPr>
              <a:t>.</a:t>
            </a:r>
          </a:p>
        </p:txBody>
      </p:sp>
      <p:cxnSp>
        <p:nvCxnSpPr>
          <p:cNvPr id="16" name="Connettore 2 15"/>
          <p:cNvCxnSpPr/>
          <p:nvPr/>
        </p:nvCxnSpPr>
        <p:spPr>
          <a:xfrm rot="16200000" flipH="1">
            <a:off x="5715802" y="2072472"/>
            <a:ext cx="1071570" cy="1069982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ttangolo 18"/>
          <p:cNvSpPr/>
          <p:nvPr/>
        </p:nvSpPr>
        <p:spPr>
          <a:xfrm>
            <a:off x="467544" y="3143247"/>
            <a:ext cx="4033018" cy="3046989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400">
              <a:solidFill>
                <a:schemeClr val="bg1"/>
              </a:solidFill>
            </a:endParaRPr>
          </a:p>
        </p:txBody>
      </p:sp>
      <p:sp>
        <p:nvSpPr>
          <p:cNvPr id="20" name="Rettangolo 19"/>
          <p:cNvSpPr/>
          <p:nvPr/>
        </p:nvSpPr>
        <p:spPr>
          <a:xfrm>
            <a:off x="5072066" y="3143248"/>
            <a:ext cx="3857652" cy="2677656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400">
              <a:ln>
                <a:solidFill>
                  <a:schemeClr val="bg1"/>
                </a:solidFill>
              </a:ln>
              <a:solidFill>
                <a:schemeClr val="tx1"/>
              </a:solidFill>
              <a:latin typeface="Arial Rounded MT Bold" panose="020F0704030504030204" pitchFamily="34" charset="0"/>
            </a:endParaRPr>
          </a:p>
        </p:txBody>
      </p:sp>
    </p:spTree>
  </p:cSld>
  <p:clrMapOvr>
    <a:masterClrMapping/>
  </p:clrMapOvr>
  <p:transition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DDDD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E:\cropped-sfondo_tricolore1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38588" t="39373" r="11888" b="4586"/>
          <a:stretch>
            <a:fillRect/>
          </a:stretch>
        </p:blipFill>
        <p:spPr bwMode="auto">
          <a:xfrm rot="18734041">
            <a:off x="-1272589" y="422961"/>
            <a:ext cx="4164814" cy="947887"/>
          </a:xfrm>
          <a:prstGeom prst="rect">
            <a:avLst/>
          </a:prstGeom>
          <a:noFill/>
        </p:spPr>
      </p:pic>
      <p:pic>
        <p:nvPicPr>
          <p:cNvPr id="3" name="Picture 3" descr="E:\cropped-sfondo_tricolore1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38588" t="39373" r="11888" b="4586"/>
          <a:stretch>
            <a:fillRect/>
          </a:stretch>
        </p:blipFill>
        <p:spPr bwMode="auto">
          <a:xfrm rot="18958583">
            <a:off x="6332548" y="5463105"/>
            <a:ext cx="4164814" cy="947887"/>
          </a:xfrm>
          <a:prstGeom prst="rect">
            <a:avLst/>
          </a:prstGeom>
          <a:noFill/>
        </p:spPr>
      </p:pic>
      <p:sp>
        <p:nvSpPr>
          <p:cNvPr id="5" name="Rettangolo 4"/>
          <p:cNvSpPr/>
          <p:nvPr/>
        </p:nvSpPr>
        <p:spPr>
          <a:xfrm>
            <a:off x="963636" y="1190362"/>
            <a:ext cx="7442468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it-IT" sz="4800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ARTICOLO 10: </a:t>
            </a:r>
          </a:p>
          <a:p>
            <a:pPr lvl="0" algn="ctr"/>
            <a:r>
              <a:rPr lang="it-IT" sz="4000" u="sng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Il principio internazionalista</a:t>
            </a:r>
          </a:p>
        </p:txBody>
      </p:sp>
      <p:sp>
        <p:nvSpPr>
          <p:cNvPr id="6" name="Rettangolo 5"/>
          <p:cNvSpPr/>
          <p:nvPr/>
        </p:nvSpPr>
        <p:spPr>
          <a:xfrm>
            <a:off x="1335424" y="2852936"/>
            <a:ext cx="6802041" cy="2923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“L’ordinamento giuridico italiano si conforma alle norme del </a:t>
            </a:r>
            <a:r>
              <a:rPr lang="it-IT" sz="2400" b="1" i="1" dirty="0">
                <a:latin typeface="Times New Roman" panose="02020603050405020304" pitchFamily="18" charset="0"/>
                <a:cs typeface="Times New Roman" panose="02020603050405020304" pitchFamily="18" charset="0"/>
                <a:hlinkClick r:id="rId3" action="ppaction://hlinksldjump"/>
              </a:rPr>
              <a:t>diritto internazionale </a:t>
            </a:r>
            <a:r>
              <a:rPr lang="it-IT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generalmente riconosciute.</a:t>
            </a:r>
          </a:p>
          <a:p>
            <a:pPr algn="ctr"/>
            <a:r>
              <a:rPr lang="it-IT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 condizione giuridica dello straniero è regolata dalla legge in conformità delle norme e dei trattati internazionali.</a:t>
            </a:r>
          </a:p>
          <a:p>
            <a:pPr algn="ctr"/>
            <a:r>
              <a:rPr lang="it-IT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 straniero, al quale sia impedito nel suo paese l’effettivo esercizio delle libertà democratiche garantite dalla Costituzione italiana, ha diritto d’asilo nel territorio della Repubblica secondo le condizioni stabilite dalla legge.</a:t>
            </a:r>
          </a:p>
          <a:p>
            <a:pPr algn="ctr"/>
            <a:r>
              <a:rPr lang="it-IT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Non è ammessa l’estradizione dello straniero per reati politici”</a:t>
            </a:r>
          </a:p>
        </p:txBody>
      </p:sp>
    </p:spTree>
  </p:cSld>
  <p:clrMapOvr>
    <a:masterClrMapping/>
  </p:clrMapOvr>
  <p:transition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E:\cropped-sfondo_tricolore1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38588" t="39373" r="11888" b="4586"/>
          <a:stretch>
            <a:fillRect/>
          </a:stretch>
        </p:blipFill>
        <p:spPr bwMode="auto">
          <a:xfrm rot="18734041">
            <a:off x="-1272589" y="422961"/>
            <a:ext cx="4164814" cy="947887"/>
          </a:xfrm>
          <a:prstGeom prst="rect">
            <a:avLst/>
          </a:prstGeom>
          <a:noFill/>
        </p:spPr>
      </p:pic>
      <p:pic>
        <p:nvPicPr>
          <p:cNvPr id="3" name="Picture 3" descr="E:\cropped-sfondo_tricolore1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38588" t="39373" r="11888" b="4586"/>
          <a:stretch>
            <a:fillRect/>
          </a:stretch>
        </p:blipFill>
        <p:spPr bwMode="auto">
          <a:xfrm rot="18958583">
            <a:off x="6332548" y="5463105"/>
            <a:ext cx="4164814" cy="947887"/>
          </a:xfrm>
          <a:prstGeom prst="rect">
            <a:avLst/>
          </a:prstGeom>
          <a:noFill/>
        </p:spPr>
      </p:pic>
      <p:sp>
        <p:nvSpPr>
          <p:cNvPr id="4" name="Rettangolo 3"/>
          <p:cNvSpPr/>
          <p:nvPr/>
        </p:nvSpPr>
        <p:spPr>
          <a:xfrm>
            <a:off x="2127728" y="714356"/>
            <a:ext cx="5091843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it-IT" sz="3600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Arial Rounded MT Bold" panose="020F0704030504030204" pitchFamily="34" charset="0"/>
                <a:cs typeface="Times New Roman" panose="02020603050405020304" pitchFamily="18" charset="0"/>
              </a:rPr>
              <a:t>IL PRINCIPIO </a:t>
            </a:r>
          </a:p>
          <a:p>
            <a:pPr lvl="0" algn="ctr"/>
            <a:r>
              <a:rPr lang="it-IT" sz="3600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Arial Rounded MT Bold" panose="020F0704030504030204" pitchFamily="34" charset="0"/>
                <a:cs typeface="Times New Roman" panose="02020603050405020304" pitchFamily="18" charset="0"/>
              </a:rPr>
              <a:t>INTERNAZIONALISTA</a:t>
            </a:r>
          </a:p>
        </p:txBody>
      </p:sp>
      <p:cxnSp>
        <p:nvCxnSpPr>
          <p:cNvPr id="6" name="Connettore 2 5"/>
          <p:cNvCxnSpPr/>
          <p:nvPr/>
        </p:nvCxnSpPr>
        <p:spPr>
          <a:xfrm rot="10800000" flipV="1">
            <a:off x="3286116" y="2143116"/>
            <a:ext cx="1358910" cy="928694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ttangolo arrotondato 7"/>
          <p:cNvSpPr/>
          <p:nvPr/>
        </p:nvSpPr>
        <p:spPr>
          <a:xfrm>
            <a:off x="2143108" y="500042"/>
            <a:ext cx="5000660" cy="1643074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10" name="Rettangolo arrotondato 9"/>
          <p:cNvSpPr/>
          <p:nvPr/>
        </p:nvSpPr>
        <p:spPr>
          <a:xfrm>
            <a:off x="1357290" y="3071810"/>
            <a:ext cx="3357586" cy="1500198"/>
          </a:xfrm>
          <a:prstGeom prst="round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" name="CasellaDiTesto 10"/>
          <p:cNvSpPr txBox="1"/>
          <p:nvPr/>
        </p:nvSpPr>
        <p:spPr>
          <a:xfrm>
            <a:off x="1357290" y="3071811"/>
            <a:ext cx="3357586" cy="147732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it-IT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Arial Rounded MT Bold" panose="020F0704030504030204" pitchFamily="34" charset="0"/>
                <a:cs typeface="Times New Roman" panose="02020603050405020304" pitchFamily="18" charset="0"/>
              </a:rPr>
              <a:t>Prevede l’apertura dello Stato italiano ai rapporti internazionali al fine di garantire pace, libertà e giustizia tra le Nazioni.</a:t>
            </a:r>
          </a:p>
        </p:txBody>
      </p:sp>
      <p:cxnSp>
        <p:nvCxnSpPr>
          <p:cNvPr id="14" name="Connettore 2 13"/>
          <p:cNvCxnSpPr/>
          <p:nvPr/>
        </p:nvCxnSpPr>
        <p:spPr>
          <a:xfrm>
            <a:off x="4714876" y="3786190"/>
            <a:ext cx="1212858" cy="158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CasellaDiTesto 15"/>
          <p:cNvSpPr txBox="1"/>
          <p:nvPr/>
        </p:nvSpPr>
        <p:spPr>
          <a:xfrm>
            <a:off x="5929322" y="3500438"/>
            <a:ext cx="25717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it-IT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Arial Rounded MT Bold" panose="020F0704030504030204" pitchFamily="34" charset="0"/>
                <a:cs typeface="Times New Roman" panose="02020603050405020304" pitchFamily="18" charset="0"/>
              </a:rPr>
              <a:t> Antinazionalismo</a:t>
            </a:r>
          </a:p>
          <a:p>
            <a:endParaRPr lang="it-IT" dirty="0"/>
          </a:p>
        </p:txBody>
      </p:sp>
      <p:sp>
        <p:nvSpPr>
          <p:cNvPr id="17" name="CasellaDiTesto 16"/>
          <p:cNvSpPr txBox="1"/>
          <p:nvPr/>
        </p:nvSpPr>
        <p:spPr>
          <a:xfrm>
            <a:off x="5643570" y="3786190"/>
            <a:ext cx="28575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Font typeface="Arial" panose="020B0604020202020204" pitchFamily="34" charset="0"/>
              <a:buChar char="•"/>
            </a:pPr>
            <a:r>
              <a:rPr lang="it-IT" sz="1600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Arial Rounded MT Bold" panose="020F0704030504030204" pitchFamily="34" charset="0"/>
                <a:cs typeface="Times New Roman" panose="02020603050405020304" pitchFamily="18" charset="0"/>
              </a:rPr>
              <a:t> Fondazione dell’ONU</a:t>
            </a:r>
          </a:p>
        </p:txBody>
      </p:sp>
      <p:sp>
        <p:nvSpPr>
          <p:cNvPr id="19" name="Rettangolo 18"/>
          <p:cNvSpPr/>
          <p:nvPr/>
        </p:nvSpPr>
        <p:spPr>
          <a:xfrm>
            <a:off x="5929322" y="3286124"/>
            <a:ext cx="2428892" cy="107157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cxnSp>
        <p:nvCxnSpPr>
          <p:cNvPr id="20" name="Connettore 2 19"/>
          <p:cNvCxnSpPr/>
          <p:nvPr/>
        </p:nvCxnSpPr>
        <p:spPr>
          <a:xfrm rot="5400000">
            <a:off x="2626029" y="4964123"/>
            <a:ext cx="785024" cy="794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ttangolo arrotondato 21"/>
          <p:cNvSpPr/>
          <p:nvPr/>
        </p:nvSpPr>
        <p:spPr>
          <a:xfrm>
            <a:off x="1411415" y="5357826"/>
            <a:ext cx="3214710" cy="1383542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3" name="CasellaDiTesto 22"/>
          <p:cNvSpPr txBox="1"/>
          <p:nvPr/>
        </p:nvSpPr>
        <p:spPr>
          <a:xfrm>
            <a:off x="1428728" y="5429264"/>
            <a:ext cx="364732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Arial Rounded MT Bold" panose="020F0704030504030204" pitchFamily="34" charset="0"/>
                <a:cs typeface="Times New Roman" panose="02020603050405020304" pitchFamily="18" charset="0"/>
              </a:rPr>
              <a:t>Lo Stato garantisce: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sz="2000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Arial Rounded MT Bold" panose="020F0704030504030204" pitchFamily="34" charset="0"/>
                <a:cs typeface="Times New Roman" panose="02020603050405020304" pitchFamily="18" charset="0"/>
              </a:rPr>
              <a:t> Il diritto d’asilo;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sz="2000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Arial Rounded MT Bold" panose="020F0704030504030204" pitchFamily="34" charset="0"/>
                <a:cs typeface="Times New Roman" panose="02020603050405020304" pitchFamily="18" charset="0"/>
              </a:rPr>
              <a:t> Il diritto di estradizione.</a:t>
            </a: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009A4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E:\cropped-sfondo_tricolore1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38588" t="39373" r="11888" b="4586"/>
          <a:stretch>
            <a:fillRect/>
          </a:stretch>
        </p:blipFill>
        <p:spPr bwMode="auto">
          <a:xfrm rot="18734041">
            <a:off x="-1272589" y="422961"/>
            <a:ext cx="4164814" cy="947887"/>
          </a:xfrm>
          <a:prstGeom prst="rect">
            <a:avLst/>
          </a:prstGeom>
          <a:noFill/>
          <a:effectLst>
            <a:innerShdw blurRad="114300">
              <a:prstClr val="black"/>
            </a:innerShdw>
          </a:effectLst>
        </p:spPr>
      </p:pic>
      <p:pic>
        <p:nvPicPr>
          <p:cNvPr id="3" name="Picture 3" descr="E:\cropped-sfondo_tricolore1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38588" t="39373" r="11888" b="4586"/>
          <a:stretch>
            <a:fillRect/>
          </a:stretch>
        </p:blipFill>
        <p:spPr bwMode="auto">
          <a:xfrm rot="18958583">
            <a:off x="6332548" y="5463105"/>
            <a:ext cx="4164814" cy="947887"/>
          </a:xfrm>
          <a:prstGeom prst="rect">
            <a:avLst/>
          </a:prstGeom>
          <a:noFill/>
          <a:effectLst>
            <a:innerShdw blurRad="114300">
              <a:prstClr val="black"/>
            </a:innerShdw>
          </a:effectLst>
        </p:spPr>
      </p:pic>
      <p:sp>
        <p:nvSpPr>
          <p:cNvPr id="6" name="CasellaDiTesto 5"/>
          <p:cNvSpPr txBox="1"/>
          <p:nvPr/>
        </p:nvSpPr>
        <p:spPr>
          <a:xfrm>
            <a:off x="2121959" y="5175844"/>
            <a:ext cx="554461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>
                <a:ln w="6350">
                  <a:solidFill>
                    <a:sysClr val="windowText" lastClr="000000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Arial Rounded MT Bold" panose="020F0704030504030204" pitchFamily="34" charset="0"/>
                <a:cs typeface="Times New Roman" panose="02020603050405020304" pitchFamily="18" charset="0"/>
              </a:rPr>
              <a:t>Da tale significato giuridico, deriva la definizione di Costituzione come </a:t>
            </a:r>
            <a:r>
              <a:rPr lang="it-IT" i="1" dirty="0">
                <a:ln w="6350">
                  <a:solidFill>
                    <a:sysClr val="windowText" lastClr="000000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Arial Rounded MT Bold" panose="020F0704030504030204" pitchFamily="34" charset="0"/>
                <a:cs typeface="Times New Roman" panose="02020603050405020304" pitchFamily="18" charset="0"/>
              </a:rPr>
              <a:t>legge fondamentale, superiore ad ogni altra, che definisce i diritti e i doveri dei cittadini e l’ordinamento dello Stato</a:t>
            </a:r>
            <a:r>
              <a:rPr lang="it-IT" dirty="0">
                <a:ln w="6350">
                  <a:solidFill>
                    <a:sysClr val="windowText" lastClr="000000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Arial Rounded MT Bold" panose="020F0704030504030204" pitchFamily="34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7" name="CasellaDiTesto 6"/>
          <p:cNvSpPr txBox="1"/>
          <p:nvPr/>
        </p:nvSpPr>
        <p:spPr>
          <a:xfrm>
            <a:off x="1431268" y="888781"/>
            <a:ext cx="69983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200" dirty="0">
                <a:ln w="6350"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Arial Rounded MT Bold" panose="020F0704030504030204" pitchFamily="34" charset="0"/>
                <a:cs typeface="Times New Roman" panose="02020603050405020304" pitchFamily="18" charset="0"/>
              </a:rPr>
              <a:t>I diversi significati del termine:</a:t>
            </a:r>
          </a:p>
        </p:txBody>
      </p:sp>
      <p:sp>
        <p:nvSpPr>
          <p:cNvPr id="10" name="CasellaDiTesto 9"/>
          <p:cNvSpPr txBox="1"/>
          <p:nvPr/>
        </p:nvSpPr>
        <p:spPr>
          <a:xfrm>
            <a:off x="1571604" y="1769328"/>
            <a:ext cx="7286676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000" dirty="0">
                <a:ln w="6350"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Arial Rounded MT Bold" panose="020F0704030504030204" pitchFamily="34" charset="0"/>
              </a:rPr>
              <a:t>Costituzione </a:t>
            </a:r>
            <a:r>
              <a:rPr lang="it-IT" sz="2000" i="1" dirty="0">
                <a:ln w="6350"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Arial Rounded MT Bold" panose="020F0704030504030204" pitchFamily="34" charset="0"/>
              </a:rPr>
              <a:t>= </a:t>
            </a:r>
            <a:r>
              <a:rPr lang="it-IT" sz="2000" b="1" i="1" dirty="0">
                <a:ln w="6350"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Arial Rounded MT Bold" panose="020F0704030504030204" pitchFamily="34" charset="0"/>
              </a:rPr>
              <a:t>insieme degli elementi </a:t>
            </a:r>
            <a:r>
              <a:rPr lang="it-IT" sz="2000" i="1" dirty="0">
                <a:ln w="6350"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Arial Rounded MT Bold" panose="020F0704030504030204" pitchFamily="34" charset="0"/>
              </a:rPr>
              <a:t>qualificanti </a:t>
            </a:r>
          </a:p>
          <a:p>
            <a:pPr marL="285750" indent="-285750"/>
            <a:r>
              <a:rPr lang="it-IT" sz="2000" b="1" i="1" dirty="0">
                <a:ln w="6350"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Arial Rounded MT Bold" panose="020F0704030504030204" pitchFamily="34" charset="0"/>
              </a:rPr>
              <a:t>                              di un </a:t>
            </a:r>
            <a:r>
              <a:rPr lang="it-IT" sz="2000" i="1" dirty="0">
                <a:ln w="6350"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Arial Rounded MT Bold" panose="020F0704030504030204" pitchFamily="34" charset="0"/>
              </a:rPr>
              <a:t>determinato </a:t>
            </a:r>
            <a:r>
              <a:rPr lang="it-IT" sz="2000" b="1" i="1" dirty="0">
                <a:ln w="6350"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Arial Rounded MT Bold" panose="020F0704030504030204" pitchFamily="34" charset="0"/>
              </a:rPr>
              <a:t>sistema politico </a:t>
            </a:r>
          </a:p>
          <a:p>
            <a:endParaRPr lang="it-IT" sz="2000" b="1" i="1" dirty="0">
              <a:ln w="6350"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Arial Rounded MT Bold" panose="020F07040305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000" dirty="0">
                <a:ln w="6350"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Arial Rounded MT Bold" panose="020F0704030504030204" pitchFamily="34" charset="0"/>
              </a:rPr>
              <a:t>Costituzione = </a:t>
            </a:r>
            <a:r>
              <a:rPr lang="it-IT" sz="2000" b="1" dirty="0">
                <a:ln w="6350"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Arial Rounded MT Bold" panose="020F0704030504030204" pitchFamily="34" charset="0"/>
              </a:rPr>
              <a:t>manifesto politico </a:t>
            </a:r>
          </a:p>
          <a:p>
            <a:endParaRPr lang="it-IT" sz="2000" b="1" i="1" dirty="0">
              <a:ln w="6350"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Arial Rounded MT Bold" panose="020F0704030504030204" pitchFamily="34" charset="0"/>
            </a:endParaRPr>
          </a:p>
          <a:p>
            <a:endParaRPr lang="it-IT" sz="2000" b="1" i="1" dirty="0">
              <a:ln w="6350"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Arial Rounded MT Bold" panose="020F07040305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000" dirty="0">
                <a:ln w="6350"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Arial Rounded MT Bold" panose="020F0704030504030204" pitchFamily="34" charset="0"/>
              </a:rPr>
              <a:t>Costituzione </a:t>
            </a:r>
            <a:r>
              <a:rPr lang="it-IT" sz="2000" i="1" dirty="0">
                <a:ln w="6350"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Arial Rounded MT Bold" panose="020F0704030504030204" pitchFamily="34" charset="0"/>
              </a:rPr>
              <a:t>= </a:t>
            </a:r>
            <a:r>
              <a:rPr lang="it-IT" sz="2000" b="1" i="1" dirty="0">
                <a:ln w="6350"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Arial Rounded MT Bold" panose="020F0704030504030204" pitchFamily="34" charset="0"/>
              </a:rPr>
              <a:t>testo normativo fondamentale</a:t>
            </a:r>
            <a:endParaRPr lang="it-IT" sz="2400" b="1" dirty="0">
              <a:ln w="6350"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Arial Rounded MT Bold" panose="020F07040305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dirty="0">
              <a:ln w="6350"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Arial Rounded MT Bold" panose="020F0704030504030204" pitchFamily="34" charset="0"/>
            </a:endParaRPr>
          </a:p>
        </p:txBody>
      </p:sp>
      <p:cxnSp>
        <p:nvCxnSpPr>
          <p:cNvPr id="15" name="Connettore 7 14"/>
          <p:cNvCxnSpPr/>
          <p:nvPr/>
        </p:nvCxnSpPr>
        <p:spPr>
          <a:xfrm rot="16200000" flipH="1">
            <a:off x="3951548" y="4169591"/>
            <a:ext cx="1008112" cy="1008112"/>
          </a:xfrm>
          <a:prstGeom prst="curvedConnector3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ttangolo 16"/>
          <p:cNvSpPr/>
          <p:nvPr/>
        </p:nvSpPr>
        <p:spPr>
          <a:xfrm>
            <a:off x="1591469" y="1680128"/>
            <a:ext cx="6605597" cy="74076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>
              <a:ln w="6350"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Arial Rounded MT Bold" panose="020F0704030504030204" pitchFamily="34" charset="0"/>
            </a:endParaRPr>
          </a:p>
        </p:txBody>
      </p:sp>
      <p:sp>
        <p:nvSpPr>
          <p:cNvPr id="18" name="Rettangolo 17"/>
          <p:cNvSpPr/>
          <p:nvPr/>
        </p:nvSpPr>
        <p:spPr>
          <a:xfrm>
            <a:off x="1591467" y="2492896"/>
            <a:ext cx="6605597" cy="74076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>
              <a:ln w="6350"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Arial Rounded MT Bold" panose="020F0704030504030204" pitchFamily="34" charset="0"/>
            </a:endParaRPr>
          </a:p>
        </p:txBody>
      </p:sp>
      <p:sp>
        <p:nvSpPr>
          <p:cNvPr id="19" name="Rettangolo 18"/>
          <p:cNvSpPr/>
          <p:nvPr/>
        </p:nvSpPr>
        <p:spPr>
          <a:xfrm>
            <a:off x="1656861" y="3413565"/>
            <a:ext cx="6605597" cy="74076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>
              <a:ln w="6350"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Arial Rounded MT Bold" panose="020F0704030504030204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10" grpId="0"/>
      <p:bldP spid="17" grpId="0" animBg="1"/>
      <p:bldP spid="18" grpId="0" animBg="1"/>
      <p:bldP spid="19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9A4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E:\cropped-sfondo_tricolore1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38588" t="39373" r="11888" b="4586"/>
          <a:stretch>
            <a:fillRect/>
          </a:stretch>
        </p:blipFill>
        <p:spPr bwMode="auto">
          <a:xfrm rot="18734041">
            <a:off x="-1272589" y="422961"/>
            <a:ext cx="4164814" cy="947887"/>
          </a:xfrm>
          <a:prstGeom prst="rect">
            <a:avLst/>
          </a:prstGeom>
          <a:noFill/>
        </p:spPr>
      </p:pic>
      <p:pic>
        <p:nvPicPr>
          <p:cNvPr id="3" name="Picture 3" descr="E:\cropped-sfondo_tricolore1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38588" t="39373" r="11888" b="4586"/>
          <a:stretch>
            <a:fillRect/>
          </a:stretch>
        </p:blipFill>
        <p:spPr bwMode="auto">
          <a:xfrm rot="18958583">
            <a:off x="6332548" y="5463105"/>
            <a:ext cx="4164814" cy="947887"/>
          </a:xfrm>
          <a:prstGeom prst="rect">
            <a:avLst/>
          </a:prstGeom>
          <a:noFill/>
        </p:spPr>
      </p:pic>
      <p:sp>
        <p:nvSpPr>
          <p:cNvPr id="6" name="Rettangolo 5"/>
          <p:cNvSpPr/>
          <p:nvPr/>
        </p:nvSpPr>
        <p:spPr>
          <a:xfrm>
            <a:off x="1224396" y="548680"/>
            <a:ext cx="6964983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it-IT" sz="5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ARTICOLO 11: </a:t>
            </a:r>
          </a:p>
          <a:p>
            <a:pPr lvl="0" algn="ctr"/>
            <a:r>
              <a:rPr lang="it-IT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IL PRINCIPIO PACIFISTA</a:t>
            </a:r>
          </a:p>
        </p:txBody>
      </p:sp>
      <p:sp>
        <p:nvSpPr>
          <p:cNvPr id="7" name="Rettangolo 6"/>
          <p:cNvSpPr/>
          <p:nvPr/>
        </p:nvSpPr>
        <p:spPr>
          <a:xfrm>
            <a:off x="1331640" y="2348880"/>
            <a:ext cx="660648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“L’Italia </a:t>
            </a:r>
            <a:r>
              <a:rPr lang="it-IT" sz="2400" b="1" i="1" dirty="0">
                <a:latin typeface="Times New Roman" panose="02020603050405020304" pitchFamily="18" charset="0"/>
                <a:cs typeface="Times New Roman" panose="02020603050405020304" pitchFamily="18" charset="0"/>
                <a:hlinkClick r:id="rId3" action="ppaction://hlinksldjump"/>
              </a:rPr>
              <a:t>ripudia la guerra </a:t>
            </a:r>
            <a:r>
              <a:rPr lang="it-IT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come strumento di offesa alla libertà degli altri popoli e come mezzo di risoluzione delle controversie internazionali; consente, in condizioni di parità con gli altri Stati, alle limitazioni di sovranità necessarie ad un ordinamento che assicuri la pace e la giustizia fra le Nazioni; promuove e favorisce le organizzazioni internazionali rivolte a tale scopo”</a:t>
            </a:r>
          </a:p>
        </p:txBody>
      </p:sp>
    </p:spTree>
  </p:cSld>
  <p:clrMapOvr>
    <a:masterClrMapping/>
  </p:clrMapOvr>
  <p:transition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DDDD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E:\cropped-sfondo_tricolore1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38588" t="39373" r="11888" b="4586"/>
          <a:stretch>
            <a:fillRect/>
          </a:stretch>
        </p:blipFill>
        <p:spPr bwMode="auto">
          <a:xfrm rot="18734041">
            <a:off x="-1272589" y="422961"/>
            <a:ext cx="4164814" cy="947887"/>
          </a:xfrm>
          <a:prstGeom prst="rect">
            <a:avLst/>
          </a:prstGeom>
          <a:noFill/>
        </p:spPr>
      </p:pic>
      <p:pic>
        <p:nvPicPr>
          <p:cNvPr id="3" name="Picture 3" descr="E:\cropped-sfondo_tricolore1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38588" t="39373" r="11888" b="4586"/>
          <a:stretch>
            <a:fillRect/>
          </a:stretch>
        </p:blipFill>
        <p:spPr bwMode="auto">
          <a:xfrm rot="18958583">
            <a:off x="6332548" y="5463105"/>
            <a:ext cx="4164814" cy="947887"/>
          </a:xfrm>
          <a:prstGeom prst="rect">
            <a:avLst/>
          </a:prstGeom>
          <a:noFill/>
        </p:spPr>
      </p:pic>
      <p:sp>
        <p:nvSpPr>
          <p:cNvPr id="4" name="Rettangolo 3"/>
          <p:cNvSpPr/>
          <p:nvPr/>
        </p:nvSpPr>
        <p:spPr>
          <a:xfrm>
            <a:off x="2928926" y="714356"/>
            <a:ext cx="3449086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it-IT" sz="60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LA PACE </a:t>
            </a:r>
          </a:p>
        </p:txBody>
      </p:sp>
      <p:cxnSp>
        <p:nvCxnSpPr>
          <p:cNvPr id="6" name="Connettore 2 5"/>
          <p:cNvCxnSpPr/>
          <p:nvPr/>
        </p:nvCxnSpPr>
        <p:spPr>
          <a:xfrm rot="5400000">
            <a:off x="3929058" y="2857496"/>
            <a:ext cx="1285884" cy="158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Ovale 7"/>
          <p:cNvSpPr/>
          <p:nvPr/>
        </p:nvSpPr>
        <p:spPr>
          <a:xfrm>
            <a:off x="2786050" y="357166"/>
            <a:ext cx="3571900" cy="1857388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10" name="CasellaDiTesto 9"/>
          <p:cNvSpPr txBox="1"/>
          <p:nvPr/>
        </p:nvSpPr>
        <p:spPr>
          <a:xfrm>
            <a:off x="2571736" y="3500438"/>
            <a:ext cx="40719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Garantita dallo Stato attraverso:</a:t>
            </a:r>
          </a:p>
        </p:txBody>
      </p:sp>
      <p:sp>
        <p:nvSpPr>
          <p:cNvPr id="11" name="Rettangolo 10"/>
          <p:cNvSpPr/>
          <p:nvPr/>
        </p:nvSpPr>
        <p:spPr>
          <a:xfrm>
            <a:off x="2643174" y="4071942"/>
            <a:ext cx="4015843" cy="369332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 La rinuncia alle </a:t>
            </a:r>
            <a:r>
              <a:rPr lang="it-IT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guerre</a:t>
            </a:r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di </a:t>
            </a:r>
            <a:r>
              <a:rPr lang="it-IT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aggressione;</a:t>
            </a:r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12" name="Rettangolo 11"/>
          <p:cNvSpPr/>
          <p:nvPr/>
        </p:nvSpPr>
        <p:spPr>
          <a:xfrm>
            <a:off x="2571736" y="4786322"/>
            <a:ext cx="421484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 L’accettazione di </a:t>
            </a:r>
            <a:r>
              <a:rPr lang="it-IT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limitazioni </a:t>
            </a:r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della propria </a:t>
            </a:r>
            <a:r>
              <a:rPr lang="it-IT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sovranità</a:t>
            </a:r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 vista della partecipazione alle organizzazioni internazionali.</a:t>
            </a:r>
          </a:p>
        </p:txBody>
      </p:sp>
      <p:sp>
        <p:nvSpPr>
          <p:cNvPr id="13" name="Rettangolo 12"/>
          <p:cNvSpPr/>
          <p:nvPr/>
        </p:nvSpPr>
        <p:spPr>
          <a:xfrm>
            <a:off x="2571736" y="4000504"/>
            <a:ext cx="4143404" cy="500066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" name="Rettangolo 13"/>
          <p:cNvSpPr/>
          <p:nvPr/>
        </p:nvSpPr>
        <p:spPr>
          <a:xfrm>
            <a:off x="2571736" y="4714884"/>
            <a:ext cx="4071966" cy="107157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</p:cSld>
  <p:clrMapOvr>
    <a:masterClrMapping/>
  </p:clrMapOvr>
  <p:transition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E:\cropped-sfondo_tricolore1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38588" t="39373" r="11888" b="4586"/>
          <a:stretch>
            <a:fillRect/>
          </a:stretch>
        </p:blipFill>
        <p:spPr bwMode="auto">
          <a:xfrm rot="18734041">
            <a:off x="-1272589" y="422961"/>
            <a:ext cx="4164814" cy="947887"/>
          </a:xfrm>
          <a:prstGeom prst="rect">
            <a:avLst/>
          </a:prstGeom>
          <a:noFill/>
        </p:spPr>
      </p:pic>
      <p:pic>
        <p:nvPicPr>
          <p:cNvPr id="3" name="Picture 3" descr="E:\cropped-sfondo_tricolore1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38588" t="39373" r="11888" b="4586"/>
          <a:stretch>
            <a:fillRect/>
          </a:stretch>
        </p:blipFill>
        <p:spPr bwMode="auto">
          <a:xfrm rot="18958583">
            <a:off x="6332548" y="5463105"/>
            <a:ext cx="4164814" cy="947887"/>
          </a:xfrm>
          <a:prstGeom prst="rect">
            <a:avLst/>
          </a:prstGeom>
          <a:noFill/>
        </p:spPr>
      </p:pic>
      <p:sp>
        <p:nvSpPr>
          <p:cNvPr id="5" name="Rettangolo 4"/>
          <p:cNvSpPr/>
          <p:nvPr/>
        </p:nvSpPr>
        <p:spPr>
          <a:xfrm>
            <a:off x="678516" y="896904"/>
            <a:ext cx="7992888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it-IT" sz="4400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Light" panose="020E0507020206020404" pitchFamily="34" charset="0"/>
              </a:rPr>
              <a:t>ARTICOLO 12: </a:t>
            </a:r>
          </a:p>
          <a:p>
            <a:pPr lvl="0" algn="ctr"/>
            <a:r>
              <a:rPr lang="it-IT" sz="4000" u="sng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Light" panose="020E0507020206020404" pitchFamily="34" charset="0"/>
              </a:rPr>
              <a:t>Tricolore come bandiera della repubblica</a:t>
            </a:r>
          </a:p>
        </p:txBody>
      </p:sp>
      <p:sp>
        <p:nvSpPr>
          <p:cNvPr id="6" name="Rettangolo 5"/>
          <p:cNvSpPr/>
          <p:nvPr/>
        </p:nvSpPr>
        <p:spPr>
          <a:xfrm>
            <a:off x="1403648" y="3356992"/>
            <a:ext cx="654262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2800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“La bandiera della Repubblica è il tricolore italiano: verde, bianco e rosso, a tre bande verticali di eguali dimensio</a:t>
            </a:r>
            <a:r>
              <a:rPr lang="it-IT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ni</a:t>
            </a:r>
            <a:r>
              <a:rPr lang="it-IT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</a:p>
        </p:txBody>
      </p:sp>
    </p:spTree>
  </p:cSld>
  <p:clrMapOvr>
    <a:masterClrMapping/>
  </p:clrMapOvr>
  <p:transition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ccia circolare a sinistra 3">
            <a:hlinkClick r:id="rId2" action="ppaction://hlinksldjump"/>
          </p:cNvPr>
          <p:cNvSpPr/>
          <p:nvPr/>
        </p:nvSpPr>
        <p:spPr>
          <a:xfrm>
            <a:off x="285720" y="6143644"/>
            <a:ext cx="500066" cy="500066"/>
          </a:xfrm>
          <a:prstGeom prst="curvedLeft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pic>
        <p:nvPicPr>
          <p:cNvPr id="5" name="Immagine 4" descr="site_gallery_bandiera-italiana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57290" y="714356"/>
            <a:ext cx="6643734" cy="4982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9A4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E:\cropped-sfondo_tricolore1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38588" t="39373" r="11888" b="4586"/>
          <a:stretch>
            <a:fillRect/>
          </a:stretch>
        </p:blipFill>
        <p:spPr bwMode="auto">
          <a:xfrm rot="18734041">
            <a:off x="-1272589" y="422961"/>
            <a:ext cx="4164814" cy="947887"/>
          </a:xfrm>
          <a:prstGeom prst="rect">
            <a:avLst/>
          </a:prstGeom>
          <a:noFill/>
        </p:spPr>
      </p:pic>
      <p:pic>
        <p:nvPicPr>
          <p:cNvPr id="3" name="Picture 3" descr="E:\cropped-sfondo_tricolore1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38588" t="39373" r="11888" b="4586"/>
          <a:stretch>
            <a:fillRect/>
          </a:stretch>
        </p:blipFill>
        <p:spPr bwMode="auto">
          <a:xfrm rot="18958583">
            <a:off x="6332548" y="5463105"/>
            <a:ext cx="4164814" cy="947887"/>
          </a:xfrm>
          <a:prstGeom prst="rect">
            <a:avLst/>
          </a:prstGeom>
          <a:noFill/>
        </p:spPr>
      </p:pic>
      <p:sp>
        <p:nvSpPr>
          <p:cNvPr id="6" name="Rettangolo 5"/>
          <p:cNvSpPr/>
          <p:nvPr/>
        </p:nvSpPr>
        <p:spPr>
          <a:xfrm>
            <a:off x="700808" y="1571612"/>
            <a:ext cx="844319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 libertà personale venne per la prima volta tutelata nel </a:t>
            </a:r>
            <a:r>
              <a:rPr lang="it-IT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Habeas</a:t>
            </a:r>
            <a:r>
              <a:rPr lang="it-IT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Corpus</a:t>
            </a:r>
            <a:r>
              <a:rPr lang="it-IT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della </a:t>
            </a:r>
            <a:r>
              <a:rPr lang="it-IT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Magna </a:t>
            </a:r>
            <a:r>
              <a:rPr lang="it-IT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Charta</a:t>
            </a:r>
            <a:r>
              <a:rPr lang="it-IT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Libertatum</a:t>
            </a:r>
            <a:r>
              <a:rPr lang="it-IT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contro coercizioni, restrizioni fisiche e arresti. </a:t>
            </a:r>
          </a:p>
        </p:txBody>
      </p:sp>
      <p:sp>
        <p:nvSpPr>
          <p:cNvPr id="7" name="Rettangolo 6"/>
          <p:cNvSpPr/>
          <p:nvPr/>
        </p:nvSpPr>
        <p:spPr>
          <a:xfrm>
            <a:off x="1376427" y="476672"/>
            <a:ext cx="703852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it-IT" sz="4800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  <a:cs typeface="Times New Roman" panose="02020603050405020304" pitchFamily="18" charset="0"/>
              </a:rPr>
              <a:t>LIBERTÀ PERSONALE</a:t>
            </a:r>
          </a:p>
        </p:txBody>
      </p:sp>
      <p:sp>
        <p:nvSpPr>
          <p:cNvPr id="8" name="Rettangolo 7"/>
          <p:cNvSpPr/>
          <p:nvPr/>
        </p:nvSpPr>
        <p:spPr>
          <a:xfrm>
            <a:off x="785786" y="3071810"/>
            <a:ext cx="807249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r>
              <a:rPr lang="it-IT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L’art.13 della Costituzione Italiana riconosce all’individuo la propria autonomia e indipendenza entro certe limitazioni, espresse dalle leggi parlamentari che devono a loro volta sottostare alle regole costituzionali. Solo i giudici hanno il potere di adottare misure restrittive della libertà personale, come nel caso della</a:t>
            </a:r>
            <a:r>
              <a:rPr lang="it-IT" sz="2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carcerazione preventiva.</a:t>
            </a:r>
            <a:endParaRPr lang="it-IT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DDDD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E:\cropped-sfondo_tricolore1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38588" t="39373" r="11888" b="4586"/>
          <a:stretch>
            <a:fillRect/>
          </a:stretch>
        </p:blipFill>
        <p:spPr bwMode="auto">
          <a:xfrm rot="18734041">
            <a:off x="-1272589" y="422961"/>
            <a:ext cx="4164814" cy="947887"/>
          </a:xfrm>
          <a:prstGeom prst="rect">
            <a:avLst/>
          </a:prstGeom>
          <a:noFill/>
        </p:spPr>
      </p:pic>
      <p:pic>
        <p:nvPicPr>
          <p:cNvPr id="3" name="Picture 3" descr="E:\cropped-sfondo_tricolore1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38588" t="39373" r="11888" b="4586"/>
          <a:stretch>
            <a:fillRect/>
          </a:stretch>
        </p:blipFill>
        <p:spPr bwMode="auto">
          <a:xfrm rot="18958583">
            <a:off x="6332548" y="5463105"/>
            <a:ext cx="4164814" cy="947887"/>
          </a:xfrm>
          <a:prstGeom prst="rect">
            <a:avLst/>
          </a:prstGeom>
          <a:noFill/>
        </p:spPr>
      </p:pic>
      <p:sp>
        <p:nvSpPr>
          <p:cNvPr id="7" name="Rettangolo 6"/>
          <p:cNvSpPr/>
          <p:nvPr/>
        </p:nvSpPr>
        <p:spPr>
          <a:xfrm>
            <a:off x="1071538" y="1142984"/>
            <a:ext cx="7386044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it-IT" sz="5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LIBERTÀ DI PENSIERO</a:t>
            </a:r>
          </a:p>
          <a:p>
            <a:pPr lvl="0" algn="ctr"/>
            <a:endParaRPr lang="it-IT" sz="4400" dirty="0">
              <a:solidFill>
                <a:srgbClr val="39639D">
                  <a:lumMod val="5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Rettangolo 9"/>
          <p:cNvSpPr/>
          <p:nvPr/>
        </p:nvSpPr>
        <p:spPr>
          <a:xfrm>
            <a:off x="571472" y="2357430"/>
            <a:ext cx="828680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Il diritto alla manifestazione del proprio pensiero viene stabilito nell’art.21 della Costituzione italiana.</a:t>
            </a:r>
          </a:p>
          <a:p>
            <a:r>
              <a:rPr lang="it-IT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Tuttavia, vi sono dei limiti a tale libertà: </a:t>
            </a:r>
          </a:p>
          <a:p>
            <a:r>
              <a:rPr lang="it-IT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la </a:t>
            </a:r>
            <a:r>
              <a:rPr lang="it-IT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riservatezza</a:t>
            </a:r>
            <a:r>
              <a:rPr lang="it-IT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 l'</a:t>
            </a:r>
            <a:r>
              <a:rPr lang="it-IT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onorabilità</a:t>
            </a:r>
            <a:r>
              <a:rPr lang="it-IT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della persona;</a:t>
            </a:r>
          </a:p>
          <a:p>
            <a:r>
              <a:rPr lang="it-IT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il </a:t>
            </a:r>
            <a:r>
              <a:rPr lang="it-IT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segreto giudiziario</a:t>
            </a:r>
            <a:r>
              <a:rPr lang="it-IT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r>
              <a:rPr lang="it-IT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il </a:t>
            </a:r>
            <a:r>
              <a:rPr lang="it-IT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segreto di Stato</a:t>
            </a:r>
            <a:r>
              <a:rPr lang="it-IT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</p:cSld>
  <p:clrMapOvr>
    <a:masterClrMapping/>
  </p:clrMapOvr>
  <p:transition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E:\cropped-sfondo_tricolore1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38588" t="39373" r="11888" b="4586"/>
          <a:stretch>
            <a:fillRect/>
          </a:stretch>
        </p:blipFill>
        <p:spPr bwMode="auto">
          <a:xfrm rot="18734041">
            <a:off x="-1272589" y="422961"/>
            <a:ext cx="4164814" cy="947887"/>
          </a:xfrm>
          <a:prstGeom prst="rect">
            <a:avLst/>
          </a:prstGeom>
          <a:noFill/>
        </p:spPr>
      </p:pic>
      <p:pic>
        <p:nvPicPr>
          <p:cNvPr id="4" name="Picture 3" descr="E:\cropped-sfondo_tricolore1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38588" t="39373" r="11888" b="4586"/>
          <a:stretch>
            <a:fillRect/>
          </a:stretch>
        </p:blipFill>
        <p:spPr bwMode="auto">
          <a:xfrm rot="18958583">
            <a:off x="6332548" y="5463105"/>
            <a:ext cx="4164814" cy="947887"/>
          </a:xfrm>
          <a:prstGeom prst="rect">
            <a:avLst/>
          </a:prstGeom>
          <a:noFill/>
        </p:spPr>
      </p:pic>
      <p:sp>
        <p:nvSpPr>
          <p:cNvPr id="5" name="CasellaDiTesto 4"/>
          <p:cNvSpPr txBox="1"/>
          <p:nvPr/>
        </p:nvSpPr>
        <p:spPr>
          <a:xfrm>
            <a:off x="1000100" y="1142984"/>
            <a:ext cx="863097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5400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  <a:cs typeface="Times New Roman" panose="02020603050405020304" pitchFamily="18" charset="0"/>
              </a:rPr>
              <a:t>LIBERTÀ DI RELIGIONE</a:t>
            </a:r>
          </a:p>
        </p:txBody>
      </p:sp>
      <p:sp>
        <p:nvSpPr>
          <p:cNvPr id="6" name="Rettangolo 5"/>
          <p:cNvSpPr/>
          <p:nvPr/>
        </p:nvSpPr>
        <p:spPr>
          <a:xfrm>
            <a:off x="928662" y="2428868"/>
            <a:ext cx="8023856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2800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Arial Rounded MT Bold" panose="020F0704030504030204" pitchFamily="34" charset="0"/>
                <a:cs typeface="Times New Roman" panose="02020603050405020304" pitchFamily="18" charset="0"/>
              </a:rPr>
              <a:t>La libertà di scegliere la propria credenza in fatto di religione viene riconosciuta dall’art. 19. </a:t>
            </a:r>
          </a:p>
          <a:p>
            <a:r>
              <a:rPr lang="it-IT" sz="2800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Arial Rounded MT Bold" panose="020F0704030504030204" pitchFamily="34" charset="0"/>
                <a:cs typeface="Times New Roman" panose="02020603050405020304" pitchFamily="18" charset="0"/>
              </a:rPr>
              <a:t>Da tale articolo si evincono le seguenti libertà:</a:t>
            </a:r>
          </a:p>
          <a:p>
            <a:r>
              <a:rPr lang="it-IT" sz="2800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Arial Rounded MT Bold" panose="020F0704030504030204" pitchFamily="34" charset="0"/>
                <a:cs typeface="Times New Roman" panose="02020603050405020304" pitchFamily="18" charset="0"/>
              </a:rPr>
              <a:t>• la  </a:t>
            </a:r>
            <a:r>
              <a:rPr lang="it-IT" sz="2800" b="1" i="1" dirty="0">
                <a:ln>
                  <a:solidFill>
                    <a:sysClr val="windowText" lastClr="000000"/>
                  </a:solidFill>
                </a:ln>
                <a:latin typeface="Arial Rounded MT Bold" panose="020F0704030504030204" pitchFamily="34" charset="0"/>
                <a:cs typeface="Times New Roman" panose="02020603050405020304" pitchFamily="18" charset="0"/>
              </a:rPr>
              <a:t>libertà di fede</a:t>
            </a:r>
            <a:r>
              <a:rPr lang="it-IT" sz="2800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Arial Rounded MT Bold" panose="020F0704030504030204" pitchFamily="34" charset="0"/>
                <a:cs typeface="Times New Roman" panose="02020603050405020304" pitchFamily="18" charset="0"/>
              </a:rPr>
              <a:t>;</a:t>
            </a:r>
          </a:p>
          <a:p>
            <a:r>
              <a:rPr lang="it-IT" sz="2800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Arial Rounded MT Bold" panose="020F0704030504030204" pitchFamily="34" charset="0"/>
                <a:cs typeface="Times New Roman" panose="02020603050405020304" pitchFamily="18" charset="0"/>
              </a:rPr>
              <a:t>• la </a:t>
            </a:r>
            <a:r>
              <a:rPr lang="it-IT" sz="2800" dirty="0">
                <a:ln>
                  <a:solidFill>
                    <a:sysClr val="windowText" lastClr="000000"/>
                  </a:solidFill>
                </a:ln>
                <a:latin typeface="Arial Rounded MT Bold" panose="020F0704030504030204" pitchFamily="34" charset="0"/>
                <a:cs typeface="Times New Roman" panose="02020603050405020304" pitchFamily="18" charset="0"/>
              </a:rPr>
              <a:t> </a:t>
            </a:r>
            <a:r>
              <a:rPr lang="it-IT" sz="2800" b="1" i="1" dirty="0">
                <a:ln>
                  <a:solidFill>
                    <a:sysClr val="windowText" lastClr="000000"/>
                  </a:solidFill>
                </a:ln>
                <a:latin typeface="Arial Rounded MT Bold" panose="020F0704030504030204" pitchFamily="34" charset="0"/>
                <a:cs typeface="Times New Roman" panose="02020603050405020304" pitchFamily="18" charset="0"/>
              </a:rPr>
              <a:t>libertà di propaganda</a:t>
            </a:r>
            <a:r>
              <a:rPr lang="it-IT" sz="2800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Arial Rounded MT Bold" panose="020F0704030504030204" pitchFamily="34" charset="0"/>
                <a:cs typeface="Times New Roman" panose="02020603050405020304" pitchFamily="18" charset="0"/>
              </a:rPr>
              <a:t>;</a:t>
            </a:r>
          </a:p>
          <a:p>
            <a:r>
              <a:rPr lang="it-IT" sz="2800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Arial Rounded MT Bold" panose="020F0704030504030204" pitchFamily="34" charset="0"/>
                <a:cs typeface="Times New Roman" panose="02020603050405020304" pitchFamily="18" charset="0"/>
              </a:rPr>
              <a:t>• la  </a:t>
            </a:r>
            <a:r>
              <a:rPr lang="it-IT" sz="2800" b="1" i="1" dirty="0">
                <a:ln>
                  <a:solidFill>
                    <a:sysClr val="windowText" lastClr="000000"/>
                  </a:solidFill>
                </a:ln>
                <a:latin typeface="Arial Rounded MT Bold" panose="020F0704030504030204" pitchFamily="34" charset="0"/>
                <a:cs typeface="Times New Roman" panose="02020603050405020304" pitchFamily="18" charset="0"/>
              </a:rPr>
              <a:t>libertà di culto</a:t>
            </a:r>
            <a:r>
              <a:rPr lang="it-IT" sz="2800" dirty="0">
                <a:ln>
                  <a:solidFill>
                    <a:sysClr val="windowText" lastClr="000000"/>
                  </a:solidFill>
                </a:ln>
                <a:latin typeface="Arial Rounded MT Bold" panose="020F0704030504030204" pitchFamily="34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7" name="Freccia circolare a sinistra 6">
            <a:hlinkClick r:id="rId3" action="ppaction://hlinksldjump"/>
          </p:cNvPr>
          <p:cNvSpPr/>
          <p:nvPr/>
        </p:nvSpPr>
        <p:spPr>
          <a:xfrm>
            <a:off x="285720" y="6143644"/>
            <a:ext cx="500066" cy="500066"/>
          </a:xfrm>
          <a:prstGeom prst="curvedLeft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9A4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E:\cropped-sfondo_tricolore1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38588" t="39373" r="11888" b="4586"/>
          <a:stretch>
            <a:fillRect/>
          </a:stretch>
        </p:blipFill>
        <p:spPr bwMode="auto">
          <a:xfrm rot="18734041">
            <a:off x="-1272589" y="422961"/>
            <a:ext cx="4164814" cy="947887"/>
          </a:xfrm>
          <a:prstGeom prst="rect">
            <a:avLst/>
          </a:prstGeom>
          <a:noFill/>
        </p:spPr>
      </p:pic>
      <p:pic>
        <p:nvPicPr>
          <p:cNvPr id="3" name="Picture 3" descr="E:\cropped-sfondo_tricolore1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38588" t="39373" r="11888" b="4586"/>
          <a:stretch>
            <a:fillRect/>
          </a:stretch>
        </p:blipFill>
        <p:spPr bwMode="auto">
          <a:xfrm rot="18958583">
            <a:off x="6332548" y="5463105"/>
            <a:ext cx="4164814" cy="947887"/>
          </a:xfrm>
          <a:prstGeom prst="rect">
            <a:avLst/>
          </a:prstGeom>
          <a:noFill/>
        </p:spPr>
      </p:pic>
      <p:sp>
        <p:nvSpPr>
          <p:cNvPr id="4" name="CasellaDiTesto 3"/>
          <p:cNvSpPr txBox="1"/>
          <p:nvPr/>
        </p:nvSpPr>
        <p:spPr>
          <a:xfrm>
            <a:off x="146178" y="2339015"/>
            <a:ext cx="8919705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8000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POTERI E ORGANI DELLO STATO</a:t>
            </a:r>
          </a:p>
        </p:txBody>
      </p:sp>
      <p:sp>
        <p:nvSpPr>
          <p:cNvPr id="5" name="Rettangolo arrotondato 4"/>
          <p:cNvSpPr/>
          <p:nvPr/>
        </p:nvSpPr>
        <p:spPr>
          <a:xfrm>
            <a:off x="3548323" y="879408"/>
            <a:ext cx="2088232" cy="971373"/>
          </a:xfrm>
          <a:prstGeom prst="round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400" dirty="0">
                <a:solidFill>
                  <a:schemeClr val="bg1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POTERI</a:t>
            </a:r>
          </a:p>
        </p:txBody>
      </p:sp>
      <p:cxnSp>
        <p:nvCxnSpPr>
          <p:cNvPr id="7" name="Connettore 2 6"/>
          <p:cNvCxnSpPr/>
          <p:nvPr/>
        </p:nvCxnSpPr>
        <p:spPr>
          <a:xfrm flipH="1">
            <a:off x="2830216" y="1787895"/>
            <a:ext cx="774550" cy="432791"/>
          </a:xfrm>
          <a:prstGeom prst="straightConnector1">
            <a:avLst/>
          </a:prstGeom>
          <a:ln w="381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ttore 2 12"/>
          <p:cNvCxnSpPr/>
          <p:nvPr/>
        </p:nvCxnSpPr>
        <p:spPr>
          <a:xfrm>
            <a:off x="5566520" y="1788638"/>
            <a:ext cx="684575" cy="432048"/>
          </a:xfrm>
          <a:prstGeom prst="straightConnector1">
            <a:avLst/>
          </a:prstGeom>
          <a:ln w="381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ttore 2 17"/>
          <p:cNvCxnSpPr/>
          <p:nvPr/>
        </p:nvCxnSpPr>
        <p:spPr>
          <a:xfrm>
            <a:off x="4592441" y="1828833"/>
            <a:ext cx="18987" cy="823901"/>
          </a:xfrm>
          <a:prstGeom prst="straightConnector1">
            <a:avLst/>
          </a:prstGeom>
          <a:ln w="381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ttangolo arrotondato 21"/>
          <p:cNvSpPr/>
          <p:nvPr/>
        </p:nvSpPr>
        <p:spPr>
          <a:xfrm>
            <a:off x="669976" y="2094536"/>
            <a:ext cx="2232248" cy="1275934"/>
          </a:xfrm>
          <a:prstGeom prst="round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000" dirty="0">
                <a:solidFill>
                  <a:schemeClr val="bg1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 action="ppaction://hlinksldjump"/>
              </a:rPr>
              <a:t>LEGISLATIVO</a:t>
            </a:r>
            <a:r>
              <a:rPr lang="it-IT" sz="1600" dirty="0">
                <a:solidFill>
                  <a:schemeClr val="bg1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ctr"/>
            <a:r>
              <a:rPr lang="it-IT" sz="1600" dirty="0">
                <a:solidFill>
                  <a:schemeClr val="bg1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Discute e approva </a:t>
            </a:r>
          </a:p>
          <a:p>
            <a:pPr algn="ctr"/>
            <a:r>
              <a:rPr lang="it-IT" sz="1600" dirty="0">
                <a:solidFill>
                  <a:schemeClr val="bg1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 leggi</a:t>
            </a:r>
          </a:p>
        </p:txBody>
      </p:sp>
      <p:sp>
        <p:nvSpPr>
          <p:cNvPr id="29" name="Rettangolo arrotondato 28"/>
          <p:cNvSpPr/>
          <p:nvPr/>
        </p:nvSpPr>
        <p:spPr>
          <a:xfrm>
            <a:off x="3566852" y="2652734"/>
            <a:ext cx="2108618" cy="1255222"/>
          </a:xfrm>
          <a:prstGeom prst="round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000" dirty="0">
                <a:solidFill>
                  <a:schemeClr val="bg1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4" action="ppaction://hlinksldjump"/>
              </a:rPr>
              <a:t>ESECUTIVO</a:t>
            </a:r>
            <a:r>
              <a:rPr lang="it-IT" dirty="0">
                <a:solidFill>
                  <a:schemeClr val="bg1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ctr"/>
            <a:r>
              <a:rPr lang="it-IT" sz="1600" dirty="0">
                <a:solidFill>
                  <a:schemeClr val="bg1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Esegue e fa osservare le leggi</a:t>
            </a:r>
          </a:p>
        </p:txBody>
      </p:sp>
      <p:sp>
        <p:nvSpPr>
          <p:cNvPr id="30" name="Rettangolo arrotondato 29"/>
          <p:cNvSpPr/>
          <p:nvPr/>
        </p:nvSpPr>
        <p:spPr>
          <a:xfrm>
            <a:off x="6251095" y="2064699"/>
            <a:ext cx="2150268" cy="1215646"/>
          </a:xfrm>
          <a:prstGeom prst="round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00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5" action="ppaction://hlinksldjump"/>
              </a:rPr>
              <a:t>GIUDIZIARIO</a:t>
            </a:r>
            <a:r>
              <a:rPr lang="it-IT" sz="170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it-IT" sz="160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Giudica e punisce chi non rispetta le leggi</a:t>
            </a:r>
          </a:p>
        </p:txBody>
      </p:sp>
      <p:cxnSp>
        <p:nvCxnSpPr>
          <p:cNvPr id="38" name="Connettore 2 37"/>
          <p:cNvCxnSpPr/>
          <p:nvPr/>
        </p:nvCxnSpPr>
        <p:spPr>
          <a:xfrm>
            <a:off x="1786100" y="3370470"/>
            <a:ext cx="0" cy="937353"/>
          </a:xfrm>
          <a:prstGeom prst="straightConnector1">
            <a:avLst/>
          </a:prstGeom>
          <a:ln w="381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Connettore 2 39"/>
          <p:cNvCxnSpPr/>
          <p:nvPr/>
        </p:nvCxnSpPr>
        <p:spPr>
          <a:xfrm flipH="1">
            <a:off x="4675707" y="3907956"/>
            <a:ext cx="1" cy="898221"/>
          </a:xfrm>
          <a:prstGeom prst="straightConnector1">
            <a:avLst/>
          </a:prstGeom>
          <a:ln w="381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Connettore 2 40"/>
          <p:cNvCxnSpPr>
            <a:endCxn id="45" idx="0"/>
          </p:cNvCxnSpPr>
          <p:nvPr/>
        </p:nvCxnSpPr>
        <p:spPr>
          <a:xfrm>
            <a:off x="7330184" y="3285164"/>
            <a:ext cx="0" cy="879738"/>
          </a:xfrm>
          <a:prstGeom prst="straightConnector1">
            <a:avLst/>
          </a:prstGeom>
          <a:ln w="381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Rettangolo arrotondato 42"/>
          <p:cNvSpPr/>
          <p:nvPr/>
        </p:nvSpPr>
        <p:spPr>
          <a:xfrm>
            <a:off x="858997" y="4323679"/>
            <a:ext cx="1854206" cy="964997"/>
          </a:xfrm>
          <a:prstGeom prst="round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600" dirty="0">
                <a:solidFill>
                  <a:schemeClr val="bg1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PARLAMENTO</a:t>
            </a:r>
          </a:p>
        </p:txBody>
      </p:sp>
      <p:sp>
        <p:nvSpPr>
          <p:cNvPr id="44" name="Rettangolo arrotondato 43"/>
          <p:cNvSpPr/>
          <p:nvPr/>
        </p:nvSpPr>
        <p:spPr>
          <a:xfrm>
            <a:off x="3831659" y="4832417"/>
            <a:ext cx="1694017" cy="998052"/>
          </a:xfrm>
          <a:prstGeom prst="round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solidFill>
                  <a:schemeClr val="bg1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GOVERNO</a:t>
            </a:r>
          </a:p>
        </p:txBody>
      </p:sp>
      <p:sp>
        <p:nvSpPr>
          <p:cNvPr id="45" name="Rettangolo arrotondato 44"/>
          <p:cNvSpPr/>
          <p:nvPr/>
        </p:nvSpPr>
        <p:spPr>
          <a:xfrm>
            <a:off x="6369132" y="4164902"/>
            <a:ext cx="1922104" cy="940589"/>
          </a:xfrm>
          <a:prstGeom prst="round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600" dirty="0">
                <a:solidFill>
                  <a:schemeClr val="bg1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MAGISTRATURA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xit" presetSubtype="2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5" grpId="0" animBg="1"/>
      <p:bldP spid="22" grpId="0" animBg="1"/>
      <p:bldP spid="29" grpId="0" animBg="1"/>
      <p:bldP spid="30" grpId="0" animBg="1"/>
      <p:bldP spid="43" grpId="0" animBg="1"/>
      <p:bldP spid="44" grpId="0" animBg="1"/>
      <p:bldP spid="45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DDDD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E:\cropped-sfondo_tricolore1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38588" t="39373" r="11888" b="4586"/>
          <a:stretch>
            <a:fillRect/>
          </a:stretch>
        </p:blipFill>
        <p:spPr bwMode="auto">
          <a:xfrm rot="18734041">
            <a:off x="-1272589" y="422961"/>
            <a:ext cx="4164814" cy="947887"/>
          </a:xfrm>
          <a:prstGeom prst="rect">
            <a:avLst/>
          </a:prstGeom>
          <a:noFill/>
        </p:spPr>
      </p:pic>
      <p:pic>
        <p:nvPicPr>
          <p:cNvPr id="3" name="Picture 3" descr="E:\cropped-sfondo_tricolore1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38588" t="39373" r="11888" b="4586"/>
          <a:stretch>
            <a:fillRect/>
          </a:stretch>
        </p:blipFill>
        <p:spPr bwMode="auto">
          <a:xfrm rot="18958583">
            <a:off x="6332548" y="5463105"/>
            <a:ext cx="4164814" cy="947887"/>
          </a:xfrm>
          <a:prstGeom prst="rect">
            <a:avLst/>
          </a:prstGeom>
          <a:noFill/>
        </p:spPr>
      </p:pic>
      <p:sp>
        <p:nvSpPr>
          <p:cNvPr id="6" name="Rettangolo 5"/>
          <p:cNvSpPr/>
          <p:nvPr/>
        </p:nvSpPr>
        <p:spPr>
          <a:xfrm>
            <a:off x="1619672" y="764704"/>
            <a:ext cx="624953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6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IL PARLAMENTO</a:t>
            </a:r>
          </a:p>
        </p:txBody>
      </p:sp>
      <p:sp>
        <p:nvSpPr>
          <p:cNvPr id="7" name="Rettangolo 6"/>
          <p:cNvSpPr/>
          <p:nvPr/>
        </p:nvSpPr>
        <p:spPr>
          <a:xfrm>
            <a:off x="4547066" y="3519757"/>
            <a:ext cx="403231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Detiene il </a:t>
            </a:r>
            <a:r>
              <a:rPr lang="it-IT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massimo potere </a:t>
            </a:r>
            <a:r>
              <a:rPr lang="it-IT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 </a:t>
            </a:r>
            <a:r>
              <a:rPr lang="it-IT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decisione </a:t>
            </a:r>
            <a:r>
              <a:rPr lang="it-IT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sul funzionamento dello Stato e sui diritti e sui doveri dei cittadini;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esercita la </a:t>
            </a:r>
            <a:r>
              <a:rPr lang="it-IT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funzione legislativa;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controlla</a:t>
            </a:r>
            <a:r>
              <a:rPr lang="it-IT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le attività del Governo.</a:t>
            </a:r>
          </a:p>
        </p:txBody>
      </p:sp>
      <p:sp>
        <p:nvSpPr>
          <p:cNvPr id="8" name="Rettangolo 7"/>
          <p:cNvSpPr/>
          <p:nvPr/>
        </p:nvSpPr>
        <p:spPr>
          <a:xfrm>
            <a:off x="4547066" y="1833967"/>
            <a:ext cx="5156155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È un </a:t>
            </a:r>
            <a:r>
              <a:rPr lang="it-IT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organo assembleare bicamerale,</a:t>
            </a:r>
            <a:br>
              <a:rPr lang="it-IT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composto da: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Camera dei Deputati: 630 membri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Senato: 315</a:t>
            </a:r>
          </a:p>
          <a:p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(La legislatura dura 5 anni)</a:t>
            </a:r>
          </a:p>
        </p:txBody>
      </p:sp>
      <p:sp>
        <p:nvSpPr>
          <p:cNvPr id="9" name="Rettangolo 8"/>
          <p:cNvSpPr/>
          <p:nvPr/>
        </p:nvSpPr>
        <p:spPr>
          <a:xfrm>
            <a:off x="1763688" y="1787272"/>
            <a:ext cx="14510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Cos’è? </a:t>
            </a:r>
          </a:p>
        </p:txBody>
      </p:sp>
      <p:cxnSp>
        <p:nvCxnSpPr>
          <p:cNvPr id="11" name="Connettore 2 10"/>
          <p:cNvCxnSpPr/>
          <p:nvPr/>
        </p:nvCxnSpPr>
        <p:spPr>
          <a:xfrm>
            <a:off x="3171478" y="2082868"/>
            <a:ext cx="1396573" cy="0"/>
          </a:xfrm>
          <a:prstGeom prst="straightConnector1">
            <a:avLst/>
          </a:prstGeom>
          <a:ln w="381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CasellaDiTesto 11"/>
          <p:cNvSpPr txBox="1"/>
          <p:nvPr/>
        </p:nvSpPr>
        <p:spPr>
          <a:xfrm>
            <a:off x="1763688" y="3501008"/>
            <a:ext cx="25024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Le sue funzioni</a:t>
            </a:r>
          </a:p>
        </p:txBody>
      </p:sp>
      <p:cxnSp>
        <p:nvCxnSpPr>
          <p:cNvPr id="13" name="Connettore 2 12"/>
          <p:cNvCxnSpPr/>
          <p:nvPr/>
        </p:nvCxnSpPr>
        <p:spPr>
          <a:xfrm>
            <a:off x="3516005" y="3731840"/>
            <a:ext cx="1052046" cy="0"/>
          </a:xfrm>
          <a:prstGeom prst="straightConnector1">
            <a:avLst/>
          </a:prstGeom>
          <a:ln w="381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E:\cropped-sfondo_tricolore1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38588" t="39373" r="11888" b="4586"/>
          <a:stretch>
            <a:fillRect/>
          </a:stretch>
        </p:blipFill>
        <p:spPr bwMode="auto">
          <a:xfrm rot="18734041">
            <a:off x="-1272589" y="422961"/>
            <a:ext cx="4164814" cy="947887"/>
          </a:xfrm>
          <a:prstGeom prst="rect">
            <a:avLst/>
          </a:prstGeom>
          <a:noFill/>
        </p:spPr>
      </p:pic>
      <p:pic>
        <p:nvPicPr>
          <p:cNvPr id="3" name="Picture 3" descr="E:\cropped-sfondo_tricolore1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38588" t="39373" r="11888" b="4586"/>
          <a:stretch>
            <a:fillRect/>
          </a:stretch>
        </p:blipFill>
        <p:spPr bwMode="auto">
          <a:xfrm rot="18958583">
            <a:off x="6332548" y="5463105"/>
            <a:ext cx="4164814" cy="947887"/>
          </a:xfrm>
          <a:prstGeom prst="rect">
            <a:avLst/>
          </a:prstGeom>
          <a:noFill/>
        </p:spPr>
      </p:pic>
      <p:sp>
        <p:nvSpPr>
          <p:cNvPr id="4" name="CasellaDiTesto 3"/>
          <p:cNvSpPr txBox="1"/>
          <p:nvPr/>
        </p:nvSpPr>
        <p:spPr>
          <a:xfrm>
            <a:off x="809818" y="533343"/>
            <a:ext cx="788988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  <a:cs typeface="Times New Roman" panose="02020603050405020304" pitchFamily="18" charset="0"/>
              </a:rPr>
              <a:t>PROCEDIMENTO </a:t>
            </a:r>
          </a:p>
          <a:p>
            <a:pPr algn="ctr"/>
            <a:r>
              <a:rPr lang="it-IT" sz="3600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  <a:cs typeface="Times New Roman" panose="02020603050405020304" pitchFamily="18" charset="0"/>
              </a:rPr>
              <a:t>LEGISLATIVO ORDINARIO</a:t>
            </a:r>
          </a:p>
        </p:txBody>
      </p:sp>
      <p:sp>
        <p:nvSpPr>
          <p:cNvPr id="5" name="CasellaDiTesto 4"/>
          <p:cNvSpPr txBox="1"/>
          <p:nvPr/>
        </p:nvSpPr>
        <p:spPr>
          <a:xfrm>
            <a:off x="1372670" y="1830015"/>
            <a:ext cx="11521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i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Arial Rounded MT Bold" panose="020F0704030504030204" pitchFamily="34" charset="0"/>
                <a:cs typeface="Times New Roman" panose="02020603050405020304" pitchFamily="18" charset="0"/>
              </a:rPr>
              <a:t>Fase 1</a:t>
            </a:r>
            <a:endParaRPr lang="it-IT" sz="2400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Arial Rounded MT Bold" panose="020F07040305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CasellaDiTesto 5"/>
          <p:cNvSpPr txBox="1"/>
          <p:nvPr/>
        </p:nvSpPr>
        <p:spPr>
          <a:xfrm>
            <a:off x="3802945" y="3565836"/>
            <a:ext cx="35895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Arial Rounded MT Bold" panose="020F0704030504030204" pitchFamily="34" charset="0"/>
                <a:cs typeface="Times New Roman" panose="02020603050405020304" pitchFamily="18" charset="0"/>
              </a:rPr>
              <a:t>Approvazione delle due camere.</a:t>
            </a:r>
          </a:p>
        </p:txBody>
      </p:sp>
      <p:sp>
        <p:nvSpPr>
          <p:cNvPr id="8" name="CasellaDiTesto 7"/>
          <p:cNvSpPr txBox="1"/>
          <p:nvPr/>
        </p:nvSpPr>
        <p:spPr>
          <a:xfrm>
            <a:off x="3847256" y="4972525"/>
            <a:ext cx="438770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1600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Arial Rounded MT Bold" panose="020F0704030504030204" pitchFamily="34" charset="0"/>
                <a:cs typeface="Times New Roman" panose="02020603050405020304" pitchFamily="18" charset="0"/>
              </a:rPr>
              <a:t>Controllo del presidente della repubblica </a:t>
            </a:r>
          </a:p>
          <a:p>
            <a:pPr algn="just"/>
            <a:r>
              <a:rPr lang="it-IT" sz="1600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Arial Rounded MT Bold" panose="020F0704030504030204" pitchFamily="34" charset="0"/>
                <a:cs typeface="Times New Roman" panose="02020603050405020304" pitchFamily="18" charset="0"/>
              </a:rPr>
              <a:t>(con eventuale rinvio alle camere), </a:t>
            </a:r>
          </a:p>
          <a:p>
            <a:pPr algn="just"/>
            <a:r>
              <a:rPr lang="it-IT" sz="1600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Arial Rounded MT Bold" panose="020F0704030504030204" pitchFamily="34" charset="0"/>
                <a:cs typeface="Times New Roman" panose="02020603050405020304" pitchFamily="18" charset="0"/>
              </a:rPr>
              <a:t>promulgazione del presidente della repubblica.</a:t>
            </a:r>
          </a:p>
        </p:txBody>
      </p:sp>
      <p:sp>
        <p:nvSpPr>
          <p:cNvPr id="9" name="CasellaDiTesto 8"/>
          <p:cNvSpPr txBox="1"/>
          <p:nvPr/>
        </p:nvSpPr>
        <p:spPr>
          <a:xfrm>
            <a:off x="3847256" y="6126013"/>
            <a:ext cx="61206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Arial Rounded MT Bold" panose="020F0704030504030204" pitchFamily="34" charset="0"/>
                <a:cs typeface="Times New Roman" panose="02020603050405020304" pitchFamily="18" charset="0"/>
              </a:rPr>
              <a:t>pubblicazione sulla </a:t>
            </a:r>
          </a:p>
          <a:p>
            <a:r>
              <a:rPr lang="it-IT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Arial Rounded MT Bold" panose="020F0704030504030204" pitchFamily="34" charset="0"/>
                <a:cs typeface="Times New Roman" panose="02020603050405020304" pitchFamily="18" charset="0"/>
              </a:rPr>
              <a:t>gazzetta ufficiale</a:t>
            </a:r>
            <a:r>
              <a:rPr lang="it-IT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10" name="Rettangolo 9"/>
          <p:cNvSpPr/>
          <p:nvPr/>
        </p:nvSpPr>
        <p:spPr>
          <a:xfrm>
            <a:off x="3824277" y="1733672"/>
            <a:ext cx="4572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it-IT" sz="2400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Arial Rounded MT Bold" panose="020F0704030504030204" pitchFamily="34" charset="0"/>
                <a:cs typeface="Times New Roman" panose="02020603050405020304" pitchFamily="18" charset="0"/>
              </a:rPr>
              <a:t> </a:t>
            </a:r>
            <a:r>
              <a:rPr lang="it-IT" sz="1600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Arial Rounded MT Bold" panose="020F0704030504030204" pitchFamily="34" charset="0"/>
                <a:cs typeface="Times New Roman" panose="02020603050405020304" pitchFamily="18" charset="0"/>
              </a:rPr>
              <a:t>Iniziativa, da parte:</a:t>
            </a:r>
          </a:p>
          <a:p>
            <a:pPr lvl="0"/>
            <a:r>
              <a:rPr lang="it-IT" sz="1600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Arial Rounded MT Bold" panose="020F0704030504030204" pitchFamily="34" charset="0"/>
                <a:cs typeface="Times New Roman" panose="02020603050405020304" pitchFamily="18" charset="0"/>
              </a:rPr>
              <a:t>-Governo;</a:t>
            </a:r>
          </a:p>
          <a:p>
            <a:pPr lvl="0"/>
            <a:r>
              <a:rPr lang="it-IT" sz="1600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Arial Rounded MT Bold" panose="020F0704030504030204" pitchFamily="34" charset="0"/>
                <a:cs typeface="Times New Roman" panose="02020603050405020304" pitchFamily="18" charset="0"/>
              </a:rPr>
              <a:t>-singolo parlamentare;</a:t>
            </a:r>
          </a:p>
          <a:p>
            <a:pPr lvl="0"/>
            <a:r>
              <a:rPr lang="it-IT" sz="1600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Arial Rounded MT Bold" panose="020F0704030504030204" pitchFamily="34" charset="0"/>
                <a:cs typeface="Times New Roman" panose="02020603050405020304" pitchFamily="18" charset="0"/>
              </a:rPr>
              <a:t>-regioni;</a:t>
            </a:r>
          </a:p>
          <a:p>
            <a:pPr lvl="0"/>
            <a:r>
              <a:rPr lang="it-IT" sz="1600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Arial Rounded MT Bold" panose="020F0704030504030204" pitchFamily="34" charset="0"/>
                <a:cs typeface="Times New Roman" panose="02020603050405020304" pitchFamily="18" charset="0"/>
              </a:rPr>
              <a:t>-50.000 elettori</a:t>
            </a:r>
          </a:p>
          <a:p>
            <a:pPr lvl="0"/>
            <a:r>
              <a:rPr lang="it-IT" sz="1600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Arial Rounded MT Bold" panose="020F0704030504030204" pitchFamily="34" charset="0"/>
                <a:cs typeface="Times New Roman" panose="02020603050405020304" pitchFamily="18" charset="0"/>
              </a:rPr>
              <a:t>-consiglio nazionale dell’economia e del lavoro. </a:t>
            </a:r>
          </a:p>
        </p:txBody>
      </p:sp>
      <p:cxnSp>
        <p:nvCxnSpPr>
          <p:cNvPr id="12" name="Connettore 2 11"/>
          <p:cNvCxnSpPr/>
          <p:nvPr/>
        </p:nvCxnSpPr>
        <p:spPr>
          <a:xfrm>
            <a:off x="2483768" y="2060848"/>
            <a:ext cx="1363488" cy="0"/>
          </a:xfrm>
          <a:prstGeom prst="straightConnector1">
            <a:avLst/>
          </a:prstGeom>
          <a:ln w="381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CasellaDiTesto 12"/>
          <p:cNvSpPr txBox="1"/>
          <p:nvPr/>
        </p:nvSpPr>
        <p:spPr>
          <a:xfrm>
            <a:off x="1298723" y="3519670"/>
            <a:ext cx="12241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i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Arial Rounded MT Bold" panose="020F0704030504030204" pitchFamily="34" charset="0"/>
                <a:cs typeface="Times New Roman" panose="02020603050405020304" pitchFamily="18" charset="0"/>
              </a:rPr>
              <a:t>Fase 2</a:t>
            </a:r>
          </a:p>
        </p:txBody>
      </p:sp>
      <p:cxnSp>
        <p:nvCxnSpPr>
          <p:cNvPr id="14" name="Connettore 2 13"/>
          <p:cNvCxnSpPr/>
          <p:nvPr/>
        </p:nvCxnSpPr>
        <p:spPr>
          <a:xfrm>
            <a:off x="2483768" y="3750502"/>
            <a:ext cx="1363488" cy="0"/>
          </a:xfrm>
          <a:prstGeom prst="straightConnector1">
            <a:avLst/>
          </a:prstGeom>
          <a:ln w="381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ttangolo 14"/>
          <p:cNvSpPr/>
          <p:nvPr/>
        </p:nvSpPr>
        <p:spPr>
          <a:xfrm>
            <a:off x="1229210" y="4126030"/>
            <a:ext cx="1439048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it-IT" sz="2400" b="1" i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Arial Rounded MT Bold" panose="020F0704030504030204" pitchFamily="34" charset="0"/>
                <a:cs typeface="Times New Roman" panose="02020603050405020304" pitchFamily="18" charset="0"/>
              </a:rPr>
              <a:t>Fase 3</a:t>
            </a:r>
          </a:p>
          <a:p>
            <a:pPr algn="ctr"/>
            <a:r>
              <a:rPr lang="it-IT" i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Arial Rounded MT Bold" panose="020F0704030504030204" pitchFamily="34" charset="0"/>
                <a:cs typeface="Times New Roman" panose="02020603050405020304" pitchFamily="18" charset="0"/>
              </a:rPr>
              <a:t>(eventuale)</a:t>
            </a:r>
          </a:p>
        </p:txBody>
      </p:sp>
      <p:cxnSp>
        <p:nvCxnSpPr>
          <p:cNvPr id="16" name="Connettore 2 15"/>
          <p:cNvCxnSpPr/>
          <p:nvPr/>
        </p:nvCxnSpPr>
        <p:spPr>
          <a:xfrm>
            <a:off x="2439457" y="4370129"/>
            <a:ext cx="1363488" cy="0"/>
          </a:xfrm>
          <a:prstGeom prst="straightConnector1">
            <a:avLst/>
          </a:prstGeom>
          <a:ln w="381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CasellaDiTesto 16"/>
          <p:cNvSpPr txBox="1"/>
          <p:nvPr/>
        </p:nvSpPr>
        <p:spPr>
          <a:xfrm>
            <a:off x="3775935" y="4185463"/>
            <a:ext cx="48285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Arial Rounded MT Bold" panose="020F0704030504030204" pitchFamily="34" charset="0"/>
                <a:cs typeface="Times New Roman" panose="02020603050405020304" pitchFamily="18" charset="0"/>
              </a:rPr>
              <a:t>Emendamenti, con conseguente ritorno alla camera.</a:t>
            </a:r>
          </a:p>
        </p:txBody>
      </p:sp>
      <p:sp>
        <p:nvSpPr>
          <p:cNvPr id="18" name="Rettangolo 17"/>
          <p:cNvSpPr/>
          <p:nvPr/>
        </p:nvSpPr>
        <p:spPr>
          <a:xfrm>
            <a:off x="1483996" y="5142307"/>
            <a:ext cx="115480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2400" b="1" i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Arial Rounded MT Bold" panose="020F0704030504030204" pitchFamily="34" charset="0"/>
                <a:cs typeface="Times New Roman" panose="02020603050405020304" pitchFamily="18" charset="0"/>
              </a:rPr>
              <a:t>Fase 4</a:t>
            </a:r>
          </a:p>
        </p:txBody>
      </p:sp>
      <p:cxnSp>
        <p:nvCxnSpPr>
          <p:cNvPr id="19" name="Connettore 2 18"/>
          <p:cNvCxnSpPr/>
          <p:nvPr/>
        </p:nvCxnSpPr>
        <p:spPr>
          <a:xfrm>
            <a:off x="2483768" y="5388024"/>
            <a:ext cx="1363488" cy="0"/>
          </a:xfrm>
          <a:prstGeom prst="straightConnector1">
            <a:avLst/>
          </a:prstGeom>
          <a:ln w="381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ttangolo 19"/>
          <p:cNvSpPr/>
          <p:nvPr/>
        </p:nvSpPr>
        <p:spPr>
          <a:xfrm>
            <a:off x="1483995" y="6093296"/>
            <a:ext cx="115480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2400" b="1" i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Arial Rounded MT Bold" panose="020F0704030504030204" pitchFamily="34" charset="0"/>
                <a:cs typeface="Times New Roman" panose="02020603050405020304" pitchFamily="18" charset="0"/>
              </a:rPr>
              <a:t>Fase 5</a:t>
            </a:r>
          </a:p>
        </p:txBody>
      </p:sp>
      <p:cxnSp>
        <p:nvCxnSpPr>
          <p:cNvPr id="21" name="Connettore 2 20"/>
          <p:cNvCxnSpPr/>
          <p:nvPr/>
        </p:nvCxnSpPr>
        <p:spPr>
          <a:xfrm>
            <a:off x="2483768" y="6324128"/>
            <a:ext cx="1363488" cy="0"/>
          </a:xfrm>
          <a:prstGeom prst="straightConnector1">
            <a:avLst/>
          </a:prstGeom>
          <a:ln w="381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DDDD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E:\cropped-sfondo_tricolore1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38588" t="39373" r="11888" b="4586"/>
          <a:stretch>
            <a:fillRect/>
          </a:stretch>
        </p:blipFill>
        <p:spPr bwMode="auto">
          <a:xfrm rot="18734041">
            <a:off x="-1272589" y="422961"/>
            <a:ext cx="4164814" cy="947887"/>
          </a:xfrm>
          <a:prstGeom prst="rect">
            <a:avLst/>
          </a:prstGeom>
          <a:noFill/>
          <a:effectLst>
            <a:innerShdw blurRad="114300">
              <a:prstClr val="black"/>
            </a:innerShdw>
          </a:effectLst>
        </p:spPr>
      </p:pic>
      <p:pic>
        <p:nvPicPr>
          <p:cNvPr id="3" name="Picture 3" descr="E:\cropped-sfondo_tricolore1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38588" t="39373" r="11888" b="4586"/>
          <a:stretch>
            <a:fillRect/>
          </a:stretch>
        </p:blipFill>
        <p:spPr bwMode="auto">
          <a:xfrm rot="18958583">
            <a:off x="6602340" y="5528845"/>
            <a:ext cx="4164814" cy="947887"/>
          </a:xfrm>
          <a:prstGeom prst="rect">
            <a:avLst/>
          </a:prstGeom>
          <a:noFill/>
          <a:effectLst>
            <a:innerShdw blurRad="114300">
              <a:prstClr val="black"/>
            </a:innerShdw>
          </a:effectLst>
        </p:spPr>
      </p:pic>
      <p:sp>
        <p:nvSpPr>
          <p:cNvPr id="4" name="Rettangolo 3"/>
          <p:cNvSpPr/>
          <p:nvPr/>
        </p:nvSpPr>
        <p:spPr>
          <a:xfrm>
            <a:off x="285720" y="2071678"/>
            <a:ext cx="5072098" cy="26756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90000"/>
              </a:lnSpc>
              <a:spcBef>
                <a:spcPts val="1000"/>
              </a:spcBef>
            </a:pPr>
            <a:endParaRPr lang="it-IT" sz="2400" dirty="0">
              <a:solidFill>
                <a:sysClr val="windowText" lastClr="000000"/>
              </a:solidFill>
              <a:latin typeface="Arial Rounded MT Bold" panose="020F07040305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90000"/>
              </a:lnSpc>
              <a:spcBef>
                <a:spcPts val="1000"/>
              </a:spcBef>
            </a:pPr>
            <a:endParaRPr lang="it-IT" sz="2400" dirty="0">
              <a:solidFill>
                <a:sysClr val="windowText" lastClr="000000"/>
              </a:solidFill>
              <a:latin typeface="Arial Rounded MT Bold" panose="020F07040305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it-IT" sz="2400" dirty="0">
                <a:solidFill>
                  <a:sysClr val="windowText" lastClr="000000"/>
                </a:solidFill>
                <a:latin typeface="Arial Rounded MT Bold" panose="020F0704030504030204" pitchFamily="34" charset="0"/>
                <a:cs typeface="Times New Roman" panose="02020603050405020304" pitchFamily="18" charset="0"/>
              </a:rPr>
              <a:t>27 dicembre 1947 : </a:t>
            </a:r>
            <a:br>
              <a:rPr lang="it-IT" sz="2400" dirty="0">
                <a:solidFill>
                  <a:sysClr val="windowText" lastClr="000000"/>
                </a:solidFill>
                <a:latin typeface="Arial Rounded MT Bold" panose="020F0704030504030204" pitchFamily="34" charset="0"/>
                <a:cs typeface="Times New Roman" panose="02020603050405020304" pitchFamily="18" charset="0"/>
              </a:rPr>
            </a:br>
            <a:r>
              <a:rPr lang="it-IT" sz="2400" dirty="0">
                <a:solidFill>
                  <a:sysClr val="windowText" lastClr="000000"/>
                </a:solidFill>
                <a:latin typeface="Arial Rounded MT Bold" panose="020F0704030504030204" pitchFamily="34" charset="0"/>
                <a:cs typeface="Times New Roman" panose="02020603050405020304" pitchFamily="18" charset="0"/>
              </a:rPr>
              <a:t>fu promulgata da parte del Capo provvisorio dello Stato Enrico De Nicola  e pubblicata sulla Gazzetta Ufficiale.</a:t>
            </a:r>
          </a:p>
        </p:txBody>
      </p:sp>
      <p:sp>
        <p:nvSpPr>
          <p:cNvPr id="5" name="Rettangolo 4"/>
          <p:cNvSpPr/>
          <p:nvPr/>
        </p:nvSpPr>
        <p:spPr>
          <a:xfrm>
            <a:off x="323528" y="2414183"/>
            <a:ext cx="8640960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it-IT" sz="8800" dirty="0">
                <a:solidFill>
                  <a:sysClr val="windowText" lastClr="000000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GENESI DELLA COSTITUZIONE</a:t>
            </a:r>
          </a:p>
        </p:txBody>
      </p:sp>
      <p:pic>
        <p:nvPicPr>
          <p:cNvPr id="6" name="Immagine 5" descr="costituzione-italiana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29256" y="2928934"/>
            <a:ext cx="2882625" cy="1643074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  <a:headEnd/>
            <a:tailEnd/>
          </a:ln>
          <a:effectLst>
            <a:innerShdw blurRad="76200">
              <a:srgbClr val="000000"/>
            </a:innerShdw>
          </a:effectLst>
        </p:spPr>
      </p:pic>
      <p:pic>
        <p:nvPicPr>
          <p:cNvPr id="7" name="Immagine 6" descr="foto_606859_722x446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29322" y="928670"/>
            <a:ext cx="2788991" cy="164307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  <a:headEnd/>
            <a:tailEnd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8" name="Rettangolo 7"/>
          <p:cNvSpPr/>
          <p:nvPr/>
        </p:nvSpPr>
        <p:spPr>
          <a:xfrm>
            <a:off x="928662" y="1357298"/>
            <a:ext cx="4929222" cy="10895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it-IT" sz="2400" dirty="0">
                <a:solidFill>
                  <a:sysClr val="windowText" lastClr="000000"/>
                </a:solidFill>
                <a:latin typeface="Arial Rounded MT Bold" panose="020F0704030504030204" pitchFamily="34" charset="0"/>
                <a:cs typeface="Times New Roman" panose="02020603050405020304" pitchFamily="18" charset="0"/>
              </a:rPr>
              <a:t>22 dicembre 1947: approvazione dell’Assemblea Costituente.</a:t>
            </a:r>
          </a:p>
        </p:txBody>
      </p:sp>
      <p:pic>
        <p:nvPicPr>
          <p:cNvPr id="9" name="Immagine 8" descr="ejfioew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86314" y="4929198"/>
            <a:ext cx="2500330" cy="164527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0" name="Rettangolo 9"/>
          <p:cNvSpPr/>
          <p:nvPr/>
        </p:nvSpPr>
        <p:spPr>
          <a:xfrm>
            <a:off x="428596" y="5214950"/>
            <a:ext cx="4572000" cy="1217769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lvl="0" indent="-342900">
              <a:lnSpc>
                <a:spcPct val="90000"/>
              </a:lnSpc>
              <a:spcBef>
                <a:spcPts val="1000"/>
              </a:spcBef>
            </a:pPr>
            <a:endParaRPr lang="it-IT" sz="2400" dirty="0">
              <a:solidFill>
                <a:sysClr val="windowText" lastClr="000000"/>
              </a:solidFill>
              <a:latin typeface="Arial Rounded MT Bold" panose="020F07040305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it-IT" sz="2400" dirty="0">
                <a:solidFill>
                  <a:sysClr val="windowText" lastClr="000000"/>
                </a:solidFill>
                <a:latin typeface="Arial Rounded MT Bold" panose="020F0704030504030204" pitchFamily="34" charset="0"/>
                <a:cs typeface="Times New Roman" panose="02020603050405020304" pitchFamily="18" charset="0"/>
              </a:rPr>
              <a:t>1° gennaio 1948: </a:t>
            </a:r>
            <a:br>
              <a:rPr lang="it-IT" sz="2400" dirty="0">
                <a:solidFill>
                  <a:sysClr val="windowText" lastClr="000000"/>
                </a:solidFill>
                <a:latin typeface="Arial Rounded MT Bold" panose="020F0704030504030204" pitchFamily="34" charset="0"/>
                <a:cs typeface="Times New Roman" panose="02020603050405020304" pitchFamily="18" charset="0"/>
              </a:rPr>
            </a:br>
            <a:r>
              <a:rPr lang="it-IT" sz="2400" dirty="0">
                <a:solidFill>
                  <a:sysClr val="windowText" lastClr="000000"/>
                </a:solidFill>
                <a:latin typeface="Arial Rounded MT Bold" panose="020F0704030504030204" pitchFamily="34" charset="0"/>
                <a:cs typeface="Times New Roman" panose="02020603050405020304" pitchFamily="18" charset="0"/>
              </a:rPr>
              <a:t>entra in vigore.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1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9A4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E:\cropped-sfondo_tricolore1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38588" t="39373" r="11888" b="4586"/>
          <a:stretch>
            <a:fillRect/>
          </a:stretch>
        </p:blipFill>
        <p:spPr bwMode="auto">
          <a:xfrm rot="18734041">
            <a:off x="-1272589" y="422961"/>
            <a:ext cx="4164814" cy="947887"/>
          </a:xfrm>
          <a:prstGeom prst="rect">
            <a:avLst/>
          </a:prstGeom>
          <a:noFill/>
        </p:spPr>
      </p:pic>
      <p:pic>
        <p:nvPicPr>
          <p:cNvPr id="3" name="Picture 3" descr="E:\cropped-sfondo_tricolore1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38588" t="39373" r="11888" b="4586"/>
          <a:stretch>
            <a:fillRect/>
          </a:stretch>
        </p:blipFill>
        <p:spPr bwMode="auto">
          <a:xfrm rot="18958583">
            <a:off x="6332548" y="5463105"/>
            <a:ext cx="4164814" cy="947887"/>
          </a:xfrm>
          <a:prstGeom prst="rect">
            <a:avLst/>
          </a:prstGeom>
          <a:noFill/>
        </p:spPr>
      </p:pic>
      <p:sp>
        <p:nvSpPr>
          <p:cNvPr id="4" name="Rettangolo 3"/>
          <p:cNvSpPr/>
          <p:nvPr/>
        </p:nvSpPr>
        <p:spPr>
          <a:xfrm>
            <a:off x="2096443" y="332656"/>
            <a:ext cx="5341335" cy="17543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it-IT" sz="3600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  <a:cs typeface="Times New Roman" panose="02020603050405020304" pitchFamily="18" charset="0"/>
              </a:rPr>
              <a:t>DECRETI-LEGGE </a:t>
            </a:r>
          </a:p>
          <a:p>
            <a:pPr algn="ctr"/>
            <a:r>
              <a:rPr lang="it-IT" sz="3600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  <a:cs typeface="Times New Roman" panose="02020603050405020304" pitchFamily="18" charset="0"/>
              </a:rPr>
              <a:t>E </a:t>
            </a:r>
          </a:p>
          <a:p>
            <a:pPr algn="ctr"/>
            <a:r>
              <a:rPr lang="it-IT" sz="3600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  <a:cs typeface="Times New Roman" panose="02020603050405020304" pitchFamily="18" charset="0"/>
              </a:rPr>
              <a:t>DECRETI LEGISLATIVI </a:t>
            </a:r>
          </a:p>
        </p:txBody>
      </p:sp>
      <p:sp>
        <p:nvSpPr>
          <p:cNvPr id="6" name="Rettangolo 5"/>
          <p:cNvSpPr/>
          <p:nvPr/>
        </p:nvSpPr>
        <p:spPr>
          <a:xfrm>
            <a:off x="1151831" y="2229544"/>
            <a:ext cx="7227331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it-IT" sz="2000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Arial Rounded MT Bold" panose="020F0704030504030204" pitchFamily="34" charset="0"/>
                <a:cs typeface="Times New Roman" panose="02020603050405020304" pitchFamily="18" charset="0"/>
              </a:rPr>
              <a:t>In circostanze particolari le leggi del Parlamento possono essere sostituite da </a:t>
            </a:r>
            <a:r>
              <a:rPr lang="it-IT" sz="2400" b="1" i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Arial Rounded MT Bold" panose="020F0704030504030204" pitchFamily="34" charset="0"/>
                <a:cs typeface="Times New Roman" panose="02020603050405020304" pitchFamily="18" charset="0"/>
              </a:rPr>
              <a:t>decreti legislativi </a:t>
            </a:r>
            <a:r>
              <a:rPr lang="it-IT" sz="2000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Arial Rounded MT Bold" panose="020F0704030504030204" pitchFamily="34" charset="0"/>
                <a:cs typeface="Times New Roman" panose="02020603050405020304" pitchFamily="18" charset="0"/>
              </a:rPr>
              <a:t>e </a:t>
            </a:r>
            <a:r>
              <a:rPr lang="it-IT" sz="2400" b="1" i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Arial Rounded MT Bold" panose="020F0704030504030204" pitchFamily="34" charset="0"/>
                <a:cs typeface="Times New Roman" panose="02020603050405020304" pitchFamily="18" charset="0"/>
              </a:rPr>
              <a:t>decreto-legge</a:t>
            </a:r>
            <a:r>
              <a:rPr lang="it-IT" sz="2000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Arial Rounded MT Bold" panose="020F0704030504030204" pitchFamily="34" charset="0"/>
                <a:cs typeface="Times New Roman" panose="02020603050405020304" pitchFamily="18" charset="0"/>
              </a:rPr>
              <a:t> del Governo.</a:t>
            </a:r>
          </a:p>
        </p:txBody>
      </p:sp>
      <p:cxnSp>
        <p:nvCxnSpPr>
          <p:cNvPr id="8" name="Connettore 2 7"/>
          <p:cNvCxnSpPr/>
          <p:nvPr/>
        </p:nvCxnSpPr>
        <p:spPr>
          <a:xfrm>
            <a:off x="3331781" y="3298280"/>
            <a:ext cx="0" cy="1020306"/>
          </a:xfrm>
          <a:prstGeom prst="straightConnector1">
            <a:avLst/>
          </a:prstGeom>
          <a:ln w="381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ttore 2 8"/>
          <p:cNvCxnSpPr/>
          <p:nvPr/>
        </p:nvCxnSpPr>
        <p:spPr>
          <a:xfrm>
            <a:off x="6286821" y="2937430"/>
            <a:ext cx="0" cy="1020306"/>
          </a:xfrm>
          <a:prstGeom prst="straightConnector1">
            <a:avLst/>
          </a:prstGeom>
          <a:ln w="381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ttangolo 9"/>
          <p:cNvSpPr/>
          <p:nvPr/>
        </p:nvSpPr>
        <p:spPr>
          <a:xfrm>
            <a:off x="1999633" y="4333714"/>
            <a:ext cx="266429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it-IT" sz="2000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Arial Rounded MT Bold" panose="020F0704030504030204" pitchFamily="34" charset="0"/>
                <a:cs typeface="Times New Roman" panose="02020603050405020304" pitchFamily="18" charset="0"/>
              </a:rPr>
              <a:t>Atti che il Governo compie dopo aver ricevuto una delega dal Parlamento.</a:t>
            </a:r>
          </a:p>
        </p:txBody>
      </p:sp>
      <p:sp>
        <p:nvSpPr>
          <p:cNvPr id="11" name="Rettangolo 10"/>
          <p:cNvSpPr/>
          <p:nvPr/>
        </p:nvSpPr>
        <p:spPr>
          <a:xfrm>
            <a:off x="4647960" y="3957736"/>
            <a:ext cx="328191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it-IT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Arial Rounded MT Bold" panose="020F0704030504030204" pitchFamily="34" charset="0"/>
                <a:cs typeface="Times New Roman" panose="02020603050405020304" pitchFamily="18" charset="0"/>
              </a:rPr>
              <a:t>Atti che il Governo approva direttamente, sotto la propria responsabilità, in casi di particolare urgenza, nei quali l’intervento del Parlamento risulterebbe tardivo.</a:t>
            </a:r>
          </a:p>
        </p:txBody>
      </p:sp>
      <p:sp>
        <p:nvSpPr>
          <p:cNvPr id="12" name="Freccia circolare a sinistra 11">
            <a:hlinkClick r:id="rId3" action="ppaction://hlinksldjump"/>
          </p:cNvPr>
          <p:cNvSpPr/>
          <p:nvPr/>
        </p:nvSpPr>
        <p:spPr>
          <a:xfrm>
            <a:off x="357158" y="6215082"/>
            <a:ext cx="428628" cy="357190"/>
          </a:xfrm>
          <a:prstGeom prst="curvedLeft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DDDD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E:\cropped-sfondo_tricolore1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38588" t="39373" r="11888" b="4586"/>
          <a:stretch>
            <a:fillRect/>
          </a:stretch>
        </p:blipFill>
        <p:spPr bwMode="auto">
          <a:xfrm rot="18734041">
            <a:off x="-1272589" y="422961"/>
            <a:ext cx="4164814" cy="947887"/>
          </a:xfrm>
          <a:prstGeom prst="rect">
            <a:avLst/>
          </a:prstGeom>
          <a:noFill/>
        </p:spPr>
      </p:pic>
      <p:pic>
        <p:nvPicPr>
          <p:cNvPr id="3" name="Picture 3" descr="E:\cropped-sfondo_tricolore1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38588" t="39373" r="11888" b="4586"/>
          <a:stretch>
            <a:fillRect/>
          </a:stretch>
        </p:blipFill>
        <p:spPr bwMode="auto">
          <a:xfrm rot="18958583">
            <a:off x="6332548" y="5463105"/>
            <a:ext cx="4164814" cy="947887"/>
          </a:xfrm>
          <a:prstGeom prst="rect">
            <a:avLst/>
          </a:prstGeom>
          <a:noFill/>
        </p:spPr>
      </p:pic>
      <p:sp>
        <p:nvSpPr>
          <p:cNvPr id="4" name="Rettangolo 3"/>
          <p:cNvSpPr/>
          <p:nvPr/>
        </p:nvSpPr>
        <p:spPr>
          <a:xfrm>
            <a:off x="4286199" y="2329017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it-IT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Organo composto dal </a:t>
            </a:r>
            <a:r>
              <a:rPr lang="it-IT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Presidente del Consiglio dei Ministri </a:t>
            </a:r>
            <a:r>
              <a:rPr lang="it-IT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 dai </a:t>
            </a:r>
            <a:r>
              <a:rPr lang="it-IT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ministri.</a:t>
            </a:r>
          </a:p>
          <a:p>
            <a:r>
              <a:rPr lang="it-IT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Il </a:t>
            </a:r>
            <a:r>
              <a:rPr lang="it-IT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Ministero</a:t>
            </a:r>
            <a:r>
              <a:rPr lang="it-IT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è l’insieme degli uffici burocratici che operano in un certo settore; è composto da funzionari e diretto da un ministro.</a:t>
            </a:r>
          </a:p>
          <a:p>
            <a:endParaRPr lang="it-IT" dirty="0"/>
          </a:p>
        </p:txBody>
      </p:sp>
      <p:sp>
        <p:nvSpPr>
          <p:cNvPr id="5" name="CasellaDiTesto 4"/>
          <p:cNvSpPr txBox="1"/>
          <p:nvPr/>
        </p:nvSpPr>
        <p:spPr>
          <a:xfrm>
            <a:off x="3023326" y="692696"/>
            <a:ext cx="57428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48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GOVERNO</a:t>
            </a:r>
          </a:p>
        </p:txBody>
      </p:sp>
      <p:sp>
        <p:nvSpPr>
          <p:cNvPr id="6" name="Rettangolo 5"/>
          <p:cNvSpPr/>
          <p:nvPr/>
        </p:nvSpPr>
        <p:spPr>
          <a:xfrm>
            <a:off x="1598209" y="2217460"/>
            <a:ext cx="14510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32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Cos’è? </a:t>
            </a:r>
          </a:p>
        </p:txBody>
      </p:sp>
      <p:cxnSp>
        <p:nvCxnSpPr>
          <p:cNvPr id="7" name="Connettore 2 6"/>
          <p:cNvCxnSpPr/>
          <p:nvPr/>
        </p:nvCxnSpPr>
        <p:spPr>
          <a:xfrm>
            <a:off x="2889626" y="2577971"/>
            <a:ext cx="1396573" cy="0"/>
          </a:xfrm>
          <a:prstGeom prst="straightConnector1">
            <a:avLst/>
          </a:prstGeom>
          <a:ln w="381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asellaDiTesto 7"/>
          <p:cNvSpPr txBox="1"/>
          <p:nvPr/>
        </p:nvSpPr>
        <p:spPr>
          <a:xfrm>
            <a:off x="1309222" y="4283398"/>
            <a:ext cx="25024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 sue funzioni</a:t>
            </a:r>
          </a:p>
        </p:txBody>
      </p:sp>
      <p:cxnSp>
        <p:nvCxnSpPr>
          <p:cNvPr id="9" name="Connettore 2 8"/>
          <p:cNvCxnSpPr/>
          <p:nvPr/>
        </p:nvCxnSpPr>
        <p:spPr>
          <a:xfrm>
            <a:off x="3049247" y="4522187"/>
            <a:ext cx="1146689" cy="0"/>
          </a:xfrm>
          <a:prstGeom prst="straightConnector1">
            <a:avLst/>
          </a:prstGeom>
          <a:ln w="381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ttangolo 9"/>
          <p:cNvSpPr/>
          <p:nvPr/>
        </p:nvSpPr>
        <p:spPr>
          <a:xfrm>
            <a:off x="4261419" y="4318356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it-IT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Esercita il potere esecutivo; 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it-IT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Guida la vita politica del Paese</a:t>
            </a:r>
            <a:r>
              <a:rPr lang="it-IT" dirty="0">
                <a:solidFill>
                  <a:prstClr val="black"/>
                </a:solidFill>
              </a:rPr>
              <a:t>.</a:t>
            </a:r>
          </a:p>
        </p:txBody>
      </p:sp>
    </p:spTree>
  </p:cSld>
  <p:clrMapOvr>
    <a:masterClrMapping/>
  </p:clrMapOvr>
  <p:transition/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E:\cropped-sfondo_tricolore1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38588" t="39373" r="11888" b="4586"/>
          <a:stretch>
            <a:fillRect/>
          </a:stretch>
        </p:blipFill>
        <p:spPr bwMode="auto">
          <a:xfrm rot="18734041">
            <a:off x="-1272589" y="422961"/>
            <a:ext cx="4164814" cy="947887"/>
          </a:xfrm>
          <a:prstGeom prst="rect">
            <a:avLst/>
          </a:prstGeom>
          <a:noFill/>
        </p:spPr>
      </p:pic>
      <p:pic>
        <p:nvPicPr>
          <p:cNvPr id="3" name="Picture 3" descr="E:\cropped-sfondo_tricolore1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38588" t="39373" r="11888" b="4586"/>
          <a:stretch>
            <a:fillRect/>
          </a:stretch>
        </p:blipFill>
        <p:spPr bwMode="auto">
          <a:xfrm rot="18958583">
            <a:off x="6332548" y="5463105"/>
            <a:ext cx="4164814" cy="947887"/>
          </a:xfrm>
          <a:prstGeom prst="rect">
            <a:avLst/>
          </a:prstGeom>
          <a:noFill/>
        </p:spPr>
      </p:pic>
      <p:sp>
        <p:nvSpPr>
          <p:cNvPr id="4" name="Rettangolo 3"/>
          <p:cNvSpPr/>
          <p:nvPr/>
        </p:nvSpPr>
        <p:spPr>
          <a:xfrm>
            <a:off x="1148587" y="1124744"/>
            <a:ext cx="7912422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4400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  <a:cs typeface="Times New Roman" panose="02020603050405020304" pitchFamily="18" charset="0"/>
              </a:rPr>
              <a:t>FIDUCIA DEL PARLAMENTO</a:t>
            </a:r>
          </a:p>
        </p:txBody>
      </p:sp>
      <p:sp>
        <p:nvSpPr>
          <p:cNvPr id="5" name="Rettangolo 4"/>
          <p:cNvSpPr/>
          <p:nvPr/>
        </p:nvSpPr>
        <p:spPr>
          <a:xfrm>
            <a:off x="1526332" y="2852936"/>
            <a:ext cx="624644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000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Arial Rounded MT Bold" panose="020F0704030504030204" pitchFamily="34" charset="0"/>
                <a:cs typeface="Times New Roman" panose="02020603050405020304" pitchFamily="18" charset="0"/>
              </a:rPr>
              <a:t>Se </a:t>
            </a:r>
            <a:r>
              <a:rPr lang="it-IT" sz="20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Arial Rounded MT Bold" panose="020F0704030504030204" pitchFamily="34" charset="0"/>
                <a:cs typeface="Times New Roman" panose="02020603050405020304" pitchFamily="18" charset="0"/>
              </a:rPr>
              <a:t>non la ottiene </a:t>
            </a:r>
            <a:r>
              <a:rPr lang="it-IT" sz="2000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Arial Rounded MT Bold" panose="020F0704030504030204" pitchFamily="34" charset="0"/>
                <a:cs typeface="Times New Roman" panose="02020603050405020304" pitchFamily="18" charset="0"/>
              </a:rPr>
              <a:t>o sorgono </a:t>
            </a:r>
            <a:r>
              <a:rPr lang="it-IT" sz="20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Arial Rounded MT Bold" panose="020F0704030504030204" pitchFamily="34" charset="0"/>
                <a:cs typeface="Times New Roman" panose="02020603050405020304" pitchFamily="18" charset="0"/>
              </a:rPr>
              <a:t>contrasti</a:t>
            </a:r>
            <a:r>
              <a:rPr lang="it-IT" sz="2000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Arial Rounded MT Bold" panose="020F0704030504030204" pitchFamily="34" charset="0"/>
                <a:cs typeface="Times New Roman" panose="02020603050405020304" pitchFamily="18" charset="0"/>
              </a:rPr>
              <a:t> all’interno della </a:t>
            </a:r>
            <a:r>
              <a:rPr lang="it-IT" sz="20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Arial Rounded MT Bold" panose="020F0704030504030204" pitchFamily="34" charset="0"/>
                <a:cs typeface="Times New Roman" panose="02020603050405020304" pitchFamily="18" charset="0"/>
              </a:rPr>
              <a:t>coalizione</a:t>
            </a:r>
            <a:r>
              <a:rPr lang="it-IT" sz="2000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Arial Rounded MT Bold" panose="020F0704030504030204" pitchFamily="34" charset="0"/>
                <a:cs typeface="Times New Roman" panose="02020603050405020304" pitchFamily="18" charset="0"/>
              </a:rPr>
              <a:t>, si apre una crisi che spetta al </a:t>
            </a:r>
            <a:r>
              <a:rPr lang="it-IT" sz="2000" b="1" i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Arial Rounded MT Bold" panose="020F0704030504030204" pitchFamily="34" charset="0"/>
                <a:cs typeface="Times New Roman" panose="02020603050405020304" pitchFamily="18" charset="0"/>
              </a:rPr>
              <a:t>capo dello Stato</a:t>
            </a:r>
            <a:r>
              <a:rPr lang="it-IT" sz="2000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Arial Rounded MT Bold" panose="020F0704030504030204" pitchFamily="34" charset="0"/>
                <a:cs typeface="Times New Roman" panose="02020603050405020304" pitchFamily="18" charset="0"/>
              </a:rPr>
              <a:t> risolvere, nominando un </a:t>
            </a:r>
            <a:r>
              <a:rPr lang="it-IT" sz="2000" b="1" i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Arial Rounded MT Bold" panose="020F0704030504030204" pitchFamily="34" charset="0"/>
                <a:cs typeface="Times New Roman" panose="02020603050405020304" pitchFamily="18" charset="0"/>
              </a:rPr>
              <a:t>nuovo Governo</a:t>
            </a:r>
            <a:r>
              <a:rPr lang="it-IT" sz="2000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Arial Rounded MT Bold" panose="020F0704030504030204" pitchFamily="34" charset="0"/>
                <a:cs typeface="Times New Roman" panose="02020603050405020304" pitchFamily="18" charset="0"/>
              </a:rPr>
              <a:t>. </a:t>
            </a:r>
          </a:p>
          <a:p>
            <a:r>
              <a:rPr lang="it-IT" sz="2000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Arial Rounded MT Bold" panose="020F0704030504030204" pitchFamily="34" charset="0"/>
                <a:cs typeface="Times New Roman" panose="02020603050405020304" pitchFamily="18" charset="0"/>
              </a:rPr>
              <a:t>     Una volta formato, il nuovo Governo, questo</a:t>
            </a:r>
          </a:p>
          <a:p>
            <a:r>
              <a:rPr lang="it-IT" sz="2000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Arial Rounded MT Bold" panose="020F0704030504030204" pitchFamily="34" charset="0"/>
                <a:cs typeface="Times New Roman" panose="02020603050405020304" pitchFamily="18" charset="0"/>
              </a:rPr>
              <a:t>      deve ottenere la fiducia del Parlamento.</a:t>
            </a:r>
          </a:p>
        </p:txBody>
      </p:sp>
      <p:sp>
        <p:nvSpPr>
          <p:cNvPr id="6" name="CasellaDiTesto 5"/>
          <p:cNvSpPr txBox="1"/>
          <p:nvPr/>
        </p:nvSpPr>
        <p:spPr>
          <a:xfrm>
            <a:off x="1284398" y="2132856"/>
            <a:ext cx="78596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Arial Rounded MT Bold" panose="020F0704030504030204" pitchFamily="34" charset="0"/>
                <a:cs typeface="Times New Roman" panose="02020603050405020304" pitchFamily="18" charset="0"/>
              </a:rPr>
              <a:t>Il </a:t>
            </a:r>
            <a:r>
              <a:rPr lang="it-IT" sz="2400" i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Arial Rounded MT Bold" panose="020F0704030504030204" pitchFamily="34" charset="0"/>
                <a:cs typeface="Times New Roman" panose="02020603050405020304" pitchFamily="18" charset="0"/>
              </a:rPr>
              <a:t>Governo</a:t>
            </a:r>
            <a:r>
              <a:rPr lang="it-IT" sz="2400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Arial Rounded MT Bold" panose="020F0704030504030204" pitchFamily="34" charset="0"/>
                <a:cs typeface="Times New Roman" panose="02020603050405020304" pitchFamily="18" charset="0"/>
              </a:rPr>
              <a:t> deve ottenere la </a:t>
            </a:r>
            <a:r>
              <a:rPr lang="it-IT" sz="2400" i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Arial Rounded MT Bold" panose="020F0704030504030204" pitchFamily="34" charset="0"/>
                <a:cs typeface="Times New Roman" panose="02020603050405020304" pitchFamily="18" charset="0"/>
              </a:rPr>
              <a:t>fiducia</a:t>
            </a:r>
            <a:r>
              <a:rPr lang="it-IT" sz="2400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Arial Rounded MT Bold" panose="020F0704030504030204" pitchFamily="34" charset="0"/>
                <a:cs typeface="Times New Roman" panose="02020603050405020304" pitchFamily="18" charset="0"/>
              </a:rPr>
              <a:t> del </a:t>
            </a:r>
            <a:r>
              <a:rPr lang="it-IT" sz="2400" b="1" i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Arial Rounded MT Bold" panose="020F0704030504030204" pitchFamily="34" charset="0"/>
                <a:cs typeface="Times New Roman" panose="02020603050405020304" pitchFamily="18" charset="0"/>
              </a:rPr>
              <a:t>Parlamento</a:t>
            </a:r>
            <a:r>
              <a:rPr lang="it-IT" sz="2800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Arial Rounded MT Bold" panose="020F0704030504030204" pitchFamily="34" charset="0"/>
                <a:cs typeface="Times New Roman" panose="02020603050405020304" pitchFamily="18" charset="0"/>
              </a:rPr>
              <a:t>.</a:t>
            </a:r>
          </a:p>
        </p:txBody>
      </p:sp>
    </p:spTree>
  </p:cSld>
  <p:clrMapOvr>
    <a:masterClrMapping/>
  </p:clrMapOvr>
  <p:transition/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9A4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E:\cropped-sfondo_tricolore1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38588" t="39373" r="11888" b="4586"/>
          <a:stretch>
            <a:fillRect/>
          </a:stretch>
        </p:blipFill>
        <p:spPr bwMode="auto">
          <a:xfrm rot="18734041">
            <a:off x="-1272589" y="422961"/>
            <a:ext cx="4164814" cy="947887"/>
          </a:xfrm>
          <a:prstGeom prst="rect">
            <a:avLst/>
          </a:prstGeom>
          <a:noFill/>
        </p:spPr>
      </p:pic>
      <p:pic>
        <p:nvPicPr>
          <p:cNvPr id="3" name="Picture 3" descr="E:\cropped-sfondo_tricolore1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38588" t="39373" r="11888" b="4586"/>
          <a:stretch>
            <a:fillRect/>
          </a:stretch>
        </p:blipFill>
        <p:spPr bwMode="auto">
          <a:xfrm rot="18958583">
            <a:off x="6332548" y="5463105"/>
            <a:ext cx="4164814" cy="947887"/>
          </a:xfrm>
          <a:prstGeom prst="rect">
            <a:avLst/>
          </a:prstGeom>
          <a:noFill/>
        </p:spPr>
      </p:pic>
      <p:sp>
        <p:nvSpPr>
          <p:cNvPr id="4" name="Rettangolo 3"/>
          <p:cNvSpPr/>
          <p:nvPr/>
        </p:nvSpPr>
        <p:spPr>
          <a:xfrm>
            <a:off x="1259632" y="982469"/>
            <a:ext cx="754584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PRESIDENTE DELLA REPUBBLICA</a:t>
            </a:r>
          </a:p>
        </p:txBody>
      </p:sp>
      <p:sp>
        <p:nvSpPr>
          <p:cNvPr id="5" name="Rettangolo 4"/>
          <p:cNvSpPr/>
          <p:nvPr/>
        </p:nvSpPr>
        <p:spPr>
          <a:xfrm>
            <a:off x="1781944" y="4159136"/>
            <a:ext cx="617443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II capo dello Stato, che deve rimanere imparziale nei confronti di tutti i partiti, ha la funzione di: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Rappresentare l’unità nazionale,  </a:t>
            </a:r>
          </a:p>
          <a:p>
            <a:r>
              <a:rPr lang="it-IT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mediare i rapporti tra gli organi dello Stato;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Controllare il buon funzionamento del sistema costituzionale </a:t>
            </a:r>
          </a:p>
        </p:txBody>
      </p:sp>
      <p:sp>
        <p:nvSpPr>
          <p:cNvPr id="6" name="Rettangolo 5"/>
          <p:cNvSpPr/>
          <p:nvPr/>
        </p:nvSpPr>
        <p:spPr>
          <a:xfrm>
            <a:off x="1781944" y="1765852"/>
            <a:ext cx="4572000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it-IT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Il presidente della repubblica è: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it-IT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un organo distinto dal presidente della repubblica, che viene eletto dalle camere in seduta comune;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it-IT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presidente del consiglio supremo della magistratura (CSM); 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it-IT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membro della corte costituzionale.</a:t>
            </a:r>
          </a:p>
        </p:txBody>
      </p:sp>
    </p:spTree>
  </p:cSld>
  <p:clrMapOvr>
    <a:masterClrMapping/>
  </p:clrMapOvr>
  <p:transition/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DDDD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E:\cropped-sfondo_tricolore1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38588" t="39373" r="11888" b="4586"/>
          <a:stretch>
            <a:fillRect/>
          </a:stretch>
        </p:blipFill>
        <p:spPr bwMode="auto">
          <a:xfrm rot="18734041">
            <a:off x="-1272589" y="422961"/>
            <a:ext cx="4164814" cy="947887"/>
          </a:xfrm>
          <a:prstGeom prst="rect">
            <a:avLst/>
          </a:prstGeom>
          <a:noFill/>
        </p:spPr>
      </p:pic>
      <p:pic>
        <p:nvPicPr>
          <p:cNvPr id="3" name="Picture 3" descr="E:\cropped-sfondo_tricolore1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38588" t="39373" r="11888" b="4586"/>
          <a:stretch>
            <a:fillRect/>
          </a:stretch>
        </p:blipFill>
        <p:spPr bwMode="auto">
          <a:xfrm rot="18958583">
            <a:off x="6332548" y="5463105"/>
            <a:ext cx="4164814" cy="947887"/>
          </a:xfrm>
          <a:prstGeom prst="rect">
            <a:avLst/>
          </a:prstGeom>
          <a:noFill/>
        </p:spPr>
      </p:pic>
      <p:sp>
        <p:nvSpPr>
          <p:cNvPr id="4" name="Rettangolo 3"/>
          <p:cNvSpPr/>
          <p:nvPr/>
        </p:nvSpPr>
        <p:spPr>
          <a:xfrm>
            <a:off x="2411760" y="548680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it-IT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COMPETENZE DEL PRESIDENTE </a:t>
            </a:r>
            <a:br>
              <a:rPr lang="it-IT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it-IT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DELLA REPUBBLICA</a:t>
            </a:r>
          </a:p>
        </p:txBody>
      </p:sp>
      <p:sp>
        <p:nvSpPr>
          <p:cNvPr id="5" name="Ovale 4"/>
          <p:cNvSpPr/>
          <p:nvPr/>
        </p:nvSpPr>
        <p:spPr>
          <a:xfrm>
            <a:off x="2593875" y="170784"/>
            <a:ext cx="3984426" cy="1956120"/>
          </a:xfrm>
          <a:prstGeom prst="ellipse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" name="Rettangolo arrotondato 5"/>
          <p:cNvSpPr/>
          <p:nvPr/>
        </p:nvSpPr>
        <p:spPr>
          <a:xfrm>
            <a:off x="1691680" y="2267743"/>
            <a:ext cx="2410173" cy="864095"/>
          </a:xfrm>
          <a:prstGeom prst="round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Promulgazione o</a:t>
            </a:r>
          </a:p>
          <a:p>
            <a:pPr algn="ctr"/>
            <a:r>
              <a:rPr lang="it-IT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veto sospensivo</a:t>
            </a:r>
          </a:p>
        </p:txBody>
      </p:sp>
      <p:sp>
        <p:nvSpPr>
          <p:cNvPr id="9" name="Rettangolo arrotondato 8"/>
          <p:cNvSpPr/>
          <p:nvPr/>
        </p:nvSpPr>
        <p:spPr>
          <a:xfrm>
            <a:off x="5292080" y="5301208"/>
            <a:ext cx="2520280" cy="784206"/>
          </a:xfrm>
          <a:prstGeom prst="round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Poteri di emergenza</a:t>
            </a:r>
          </a:p>
        </p:txBody>
      </p:sp>
      <p:sp>
        <p:nvSpPr>
          <p:cNvPr id="10" name="Rettangolo arrotondato 9"/>
          <p:cNvSpPr/>
          <p:nvPr/>
        </p:nvSpPr>
        <p:spPr>
          <a:xfrm>
            <a:off x="1706358" y="5297267"/>
            <a:ext cx="2442542" cy="792088"/>
          </a:xfrm>
          <a:prstGeom prst="round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Grazia</a:t>
            </a:r>
          </a:p>
        </p:txBody>
      </p:sp>
      <p:sp>
        <p:nvSpPr>
          <p:cNvPr id="11" name="Rettangolo arrotondato 10"/>
          <p:cNvSpPr/>
          <p:nvPr/>
        </p:nvSpPr>
        <p:spPr>
          <a:xfrm>
            <a:off x="5220071" y="3284984"/>
            <a:ext cx="2579266" cy="840853"/>
          </a:xfrm>
          <a:prstGeom prst="round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Presidenza del Consiglio superiore della Difesa</a:t>
            </a:r>
          </a:p>
        </p:txBody>
      </p:sp>
      <p:sp>
        <p:nvSpPr>
          <p:cNvPr id="12" name="Rettangolo arrotondato 11"/>
          <p:cNvSpPr/>
          <p:nvPr/>
        </p:nvSpPr>
        <p:spPr>
          <a:xfrm>
            <a:off x="5279056" y="4341837"/>
            <a:ext cx="2520281" cy="792088"/>
          </a:xfrm>
          <a:prstGeom prst="round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Messaggi delle Camere</a:t>
            </a:r>
          </a:p>
        </p:txBody>
      </p:sp>
      <p:sp>
        <p:nvSpPr>
          <p:cNvPr id="13" name="Rettangolo arrotondato 12"/>
          <p:cNvSpPr/>
          <p:nvPr/>
        </p:nvSpPr>
        <p:spPr>
          <a:xfrm>
            <a:off x="1656452" y="3261742"/>
            <a:ext cx="2492448" cy="864095"/>
          </a:xfrm>
          <a:prstGeom prst="round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Nomina del Governo e scioglimento anticipato delle Camere</a:t>
            </a:r>
          </a:p>
        </p:txBody>
      </p:sp>
      <p:sp>
        <p:nvSpPr>
          <p:cNvPr id="14" name="Rettangolo arrotondato 13"/>
          <p:cNvSpPr/>
          <p:nvPr/>
        </p:nvSpPr>
        <p:spPr>
          <a:xfrm>
            <a:off x="5171044" y="2276872"/>
            <a:ext cx="2641316" cy="864095"/>
          </a:xfrm>
          <a:prstGeom prst="round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Presidenza del Consiglio superiore della Magistratura</a:t>
            </a:r>
          </a:p>
        </p:txBody>
      </p:sp>
      <p:sp>
        <p:nvSpPr>
          <p:cNvPr id="15" name="Rettangolo arrotondato 14"/>
          <p:cNvSpPr/>
          <p:nvPr/>
        </p:nvSpPr>
        <p:spPr>
          <a:xfrm>
            <a:off x="1678950" y="4305833"/>
            <a:ext cx="2398353" cy="864095"/>
          </a:xfrm>
          <a:prstGeom prst="round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Nomina di 5 giudici costituzionali e di 5 senatori</a:t>
            </a:r>
          </a:p>
        </p:txBody>
      </p:sp>
      <p:sp>
        <p:nvSpPr>
          <p:cNvPr id="16" name="Freccia circolare a sinistra 15">
            <a:hlinkClick r:id="rId3" action="ppaction://hlinksldjump"/>
          </p:cNvPr>
          <p:cNvSpPr/>
          <p:nvPr/>
        </p:nvSpPr>
        <p:spPr>
          <a:xfrm>
            <a:off x="357158" y="6215082"/>
            <a:ext cx="428628" cy="357190"/>
          </a:xfrm>
          <a:prstGeom prst="curvedLeft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E:\cropped-sfondo_tricolore1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38588" t="39373" r="11888" b="4586"/>
          <a:stretch>
            <a:fillRect/>
          </a:stretch>
        </p:blipFill>
        <p:spPr bwMode="auto">
          <a:xfrm rot="18734041">
            <a:off x="-1272589" y="422961"/>
            <a:ext cx="4164814" cy="947887"/>
          </a:xfrm>
          <a:prstGeom prst="rect">
            <a:avLst/>
          </a:prstGeom>
          <a:noFill/>
        </p:spPr>
      </p:pic>
      <p:pic>
        <p:nvPicPr>
          <p:cNvPr id="3" name="Picture 3" descr="E:\cropped-sfondo_tricolore1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38588" t="39373" r="11888" b="4586"/>
          <a:stretch>
            <a:fillRect/>
          </a:stretch>
        </p:blipFill>
        <p:spPr bwMode="auto">
          <a:xfrm rot="18958583">
            <a:off x="6332548" y="5463105"/>
            <a:ext cx="4164814" cy="947887"/>
          </a:xfrm>
          <a:prstGeom prst="rect">
            <a:avLst/>
          </a:prstGeom>
          <a:noFill/>
        </p:spPr>
      </p:pic>
      <p:sp>
        <p:nvSpPr>
          <p:cNvPr id="4" name="Rettangolo 3"/>
          <p:cNvSpPr/>
          <p:nvPr/>
        </p:nvSpPr>
        <p:spPr>
          <a:xfrm>
            <a:off x="1690935" y="2348880"/>
            <a:ext cx="6128955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400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Arial Rounded MT Bold" panose="020F0704030504030204" pitchFamily="34" charset="0"/>
                <a:cs typeface="Times New Roman" panose="02020603050405020304" pitchFamily="18" charset="0"/>
              </a:rPr>
              <a:t>Organo che esercita il </a:t>
            </a:r>
            <a:r>
              <a:rPr lang="it-IT" sz="2400" b="1" i="1" dirty="0">
                <a:ln>
                  <a:solidFill>
                    <a:sysClr val="windowText" lastClr="000000"/>
                  </a:solidFill>
                </a:ln>
                <a:latin typeface="Arial Rounded MT Bold" panose="020F0704030504030204" pitchFamily="34" charset="0"/>
                <a:cs typeface="Times New Roman" panose="02020603050405020304" pitchFamily="18" charset="0"/>
              </a:rPr>
              <a:t>potere giudiziario indipendentemente</a:t>
            </a:r>
            <a:r>
              <a:rPr lang="it-IT" sz="2400" dirty="0">
                <a:ln>
                  <a:solidFill>
                    <a:sysClr val="windowText" lastClr="000000"/>
                  </a:solidFill>
                </a:ln>
                <a:latin typeface="Arial Rounded MT Bold" panose="020F0704030504030204" pitchFamily="34" charset="0"/>
                <a:cs typeface="Times New Roman" panose="02020603050405020304" pitchFamily="18" charset="0"/>
              </a:rPr>
              <a:t> </a:t>
            </a:r>
            <a:r>
              <a:rPr lang="it-IT" sz="2400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Arial Rounded MT Bold" panose="020F0704030504030204" pitchFamily="34" charset="0"/>
                <a:cs typeface="Times New Roman" panose="02020603050405020304" pitchFamily="18" charset="0"/>
              </a:rPr>
              <a:t>dagli </a:t>
            </a:r>
            <a:r>
              <a:rPr lang="it-IT" sz="2400" b="1" i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Arial Rounded MT Bold" panose="020F0704030504030204" pitchFamily="34" charset="0"/>
                <a:cs typeface="Times New Roman" panose="02020603050405020304" pitchFamily="18" charset="0"/>
              </a:rPr>
              <a:t>altri poteri </a:t>
            </a:r>
            <a:r>
              <a:rPr lang="it-IT" sz="2400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Arial Rounded MT Bold" panose="020F0704030504030204" pitchFamily="34" charset="0"/>
                <a:cs typeface="Times New Roman" panose="02020603050405020304" pitchFamily="18" charset="0"/>
              </a:rPr>
              <a:t>e solo sulla base delle leggi.</a:t>
            </a:r>
          </a:p>
          <a:p>
            <a:endParaRPr lang="it-IT" sz="2400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Arial Rounded MT Bold" panose="020F0704030504030204" pitchFamily="34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400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Arial Rounded MT Bold" panose="020F0704030504030204" pitchFamily="34" charset="0"/>
                <a:cs typeface="Times New Roman" panose="02020603050405020304" pitchFamily="18" charset="0"/>
              </a:rPr>
              <a:t>Su i giudici grava </a:t>
            </a:r>
            <a:r>
              <a:rPr lang="it-IT" sz="2400" b="1" i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Arial Rounded MT Bold" panose="020F0704030504030204" pitchFamily="34" charset="0"/>
                <a:cs typeface="Times New Roman" panose="02020603050405020304" pitchFamily="18" charset="0"/>
              </a:rPr>
              <a:t>la </a:t>
            </a:r>
            <a:r>
              <a:rPr lang="it-IT" sz="2400" b="1" i="1" dirty="0">
                <a:ln>
                  <a:solidFill>
                    <a:sysClr val="windowText" lastClr="000000"/>
                  </a:solidFill>
                </a:ln>
                <a:latin typeface="Arial Rounded MT Bold" panose="020F0704030504030204" pitchFamily="34" charset="0"/>
                <a:cs typeface="Times New Roman" panose="02020603050405020304" pitchFamily="18" charset="0"/>
              </a:rPr>
              <a:t>responsabilità civile</a:t>
            </a:r>
            <a:r>
              <a:rPr lang="it-IT" sz="2400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Arial Rounded MT Bold" panose="020F0704030504030204" pitchFamily="34" charset="0"/>
                <a:cs typeface="Times New Roman" panose="02020603050405020304" pitchFamily="18" charset="0"/>
              </a:rPr>
              <a:t>, ovvero l’obbligo di rispondere dei reati commessi nell’amministrare la giustizia.</a:t>
            </a:r>
          </a:p>
        </p:txBody>
      </p:sp>
      <p:sp>
        <p:nvSpPr>
          <p:cNvPr id="5" name="CasellaDiTesto 4"/>
          <p:cNvSpPr txBox="1"/>
          <p:nvPr/>
        </p:nvSpPr>
        <p:spPr>
          <a:xfrm>
            <a:off x="1475656" y="980728"/>
            <a:ext cx="672327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6000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  <a:cs typeface="Times New Roman" panose="02020603050405020304" pitchFamily="18" charset="0"/>
              </a:rPr>
              <a:t>MAGISTRATURA</a:t>
            </a:r>
          </a:p>
        </p:txBody>
      </p:sp>
    </p:spTree>
  </p:cSld>
  <p:clrMapOvr>
    <a:masterClrMapping/>
  </p:clrMapOvr>
  <p:transition/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9A4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E:\cropped-sfondo_tricolore1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38588" t="39373" r="11888" b="4586"/>
          <a:stretch>
            <a:fillRect/>
          </a:stretch>
        </p:blipFill>
        <p:spPr bwMode="auto">
          <a:xfrm rot="18734041">
            <a:off x="-1272589" y="422961"/>
            <a:ext cx="4164814" cy="947887"/>
          </a:xfrm>
          <a:prstGeom prst="rect">
            <a:avLst/>
          </a:prstGeom>
          <a:noFill/>
        </p:spPr>
      </p:pic>
      <p:pic>
        <p:nvPicPr>
          <p:cNvPr id="3" name="Picture 3" descr="E:\cropped-sfondo_tricolore1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38588" t="39373" r="11888" b="4586"/>
          <a:stretch>
            <a:fillRect/>
          </a:stretch>
        </p:blipFill>
        <p:spPr bwMode="auto">
          <a:xfrm rot="18958583">
            <a:off x="6332548" y="5463105"/>
            <a:ext cx="4164814" cy="947887"/>
          </a:xfrm>
          <a:prstGeom prst="rect">
            <a:avLst/>
          </a:prstGeom>
          <a:noFill/>
        </p:spPr>
      </p:pic>
      <p:sp>
        <p:nvSpPr>
          <p:cNvPr id="4" name="Rettangolo 3"/>
          <p:cNvSpPr/>
          <p:nvPr/>
        </p:nvSpPr>
        <p:spPr>
          <a:xfrm>
            <a:off x="1681002" y="896904"/>
            <a:ext cx="6457217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it-IT" sz="4000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  <a:cs typeface="Times New Roman" panose="02020603050405020304" pitchFamily="18" charset="0"/>
              </a:rPr>
              <a:t>CONSIGLIO SUPERIORE </a:t>
            </a:r>
          </a:p>
          <a:p>
            <a:pPr algn="ctr"/>
            <a:r>
              <a:rPr lang="it-IT" sz="4000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  <a:cs typeface="Times New Roman" panose="02020603050405020304" pitchFamily="18" charset="0"/>
              </a:rPr>
              <a:t>DELLA MAGISTRATURA</a:t>
            </a:r>
          </a:p>
        </p:txBody>
      </p:sp>
      <p:sp>
        <p:nvSpPr>
          <p:cNvPr id="5" name="Rettangolo 4"/>
          <p:cNvSpPr/>
          <p:nvPr/>
        </p:nvSpPr>
        <p:spPr>
          <a:xfrm>
            <a:off x="4355976" y="4168694"/>
            <a:ext cx="4266221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2000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Arial Rounded MT Bold" panose="020F0704030504030204" pitchFamily="34" charset="0"/>
                <a:cs typeface="Times New Roman" panose="02020603050405020304" pitchFamily="18" charset="0"/>
              </a:rPr>
              <a:t>Prende decisione sulle questioni attinenti alla carriera dei magistrati</a:t>
            </a:r>
          </a:p>
          <a:p>
            <a:endParaRPr lang="it-IT" dirty="0"/>
          </a:p>
        </p:txBody>
      </p:sp>
      <p:sp>
        <p:nvSpPr>
          <p:cNvPr id="9" name="Rettangolo 8"/>
          <p:cNvSpPr/>
          <p:nvPr/>
        </p:nvSpPr>
        <p:spPr>
          <a:xfrm>
            <a:off x="1475656" y="2380296"/>
            <a:ext cx="14510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Cos’è?</a:t>
            </a:r>
            <a:r>
              <a:rPr lang="it-IT" sz="32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cxnSp>
        <p:nvCxnSpPr>
          <p:cNvPr id="10" name="Connettore 2 9"/>
          <p:cNvCxnSpPr/>
          <p:nvPr/>
        </p:nvCxnSpPr>
        <p:spPr>
          <a:xfrm>
            <a:off x="2767073" y="2740807"/>
            <a:ext cx="1396573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CasellaDiTesto 10"/>
          <p:cNvSpPr txBox="1"/>
          <p:nvPr/>
        </p:nvSpPr>
        <p:spPr>
          <a:xfrm>
            <a:off x="1403648" y="4261026"/>
            <a:ext cx="25024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Le sua funzione</a:t>
            </a:r>
          </a:p>
        </p:txBody>
      </p:sp>
      <p:cxnSp>
        <p:nvCxnSpPr>
          <p:cNvPr id="12" name="Connettore 2 11"/>
          <p:cNvCxnSpPr/>
          <p:nvPr/>
        </p:nvCxnSpPr>
        <p:spPr>
          <a:xfrm>
            <a:off x="3209287" y="4509120"/>
            <a:ext cx="1146689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asellaDiTesto 7"/>
          <p:cNvSpPr txBox="1"/>
          <p:nvPr/>
        </p:nvSpPr>
        <p:spPr>
          <a:xfrm>
            <a:off x="4211959" y="2249465"/>
            <a:ext cx="424847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Arial Rounded MT Bold" panose="020F0704030504030204" pitchFamily="34" charset="0"/>
                <a:cs typeface="Times New Roman" panose="02020603050405020304" pitchFamily="18" charset="0"/>
              </a:rPr>
              <a:t>Organo magistrale composto da </a:t>
            </a:r>
          </a:p>
          <a:p>
            <a:r>
              <a:rPr lang="it-IT" sz="2000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Arial Rounded MT Bold" panose="020F0704030504030204" pitchFamily="34" charset="0"/>
                <a:cs typeface="Times New Roman" panose="02020603050405020304" pitchFamily="18" charset="0"/>
              </a:rPr>
              <a:t>27 membri e presieduto dal Capo </a:t>
            </a:r>
          </a:p>
          <a:p>
            <a:r>
              <a:rPr lang="it-IT" sz="2000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Arial Rounded MT Bold" panose="020F0704030504030204" pitchFamily="34" charset="0"/>
                <a:cs typeface="Times New Roman" panose="02020603050405020304" pitchFamily="18" charset="0"/>
              </a:rPr>
              <a:t>dello Stato.</a:t>
            </a:r>
          </a:p>
        </p:txBody>
      </p:sp>
    </p:spTree>
  </p:cSld>
  <p:clrMapOvr>
    <a:masterClrMapping/>
  </p:clrMapOvr>
  <p:transition/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DDDD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E:\cropped-sfondo_tricolore1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38588" t="39373" r="11888" b="4586"/>
          <a:stretch>
            <a:fillRect/>
          </a:stretch>
        </p:blipFill>
        <p:spPr bwMode="auto">
          <a:xfrm rot="18734041">
            <a:off x="-1272589" y="422961"/>
            <a:ext cx="4164814" cy="947887"/>
          </a:xfrm>
          <a:prstGeom prst="rect">
            <a:avLst/>
          </a:prstGeom>
          <a:noFill/>
        </p:spPr>
      </p:pic>
      <p:pic>
        <p:nvPicPr>
          <p:cNvPr id="3" name="Picture 3" descr="E:\cropped-sfondo_tricolore1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38588" t="39373" r="11888" b="4586"/>
          <a:stretch>
            <a:fillRect/>
          </a:stretch>
        </p:blipFill>
        <p:spPr bwMode="auto">
          <a:xfrm rot="18958583">
            <a:off x="6332548" y="5463105"/>
            <a:ext cx="4164814" cy="947887"/>
          </a:xfrm>
          <a:prstGeom prst="rect">
            <a:avLst/>
          </a:prstGeom>
          <a:noFill/>
        </p:spPr>
      </p:pic>
      <p:sp>
        <p:nvSpPr>
          <p:cNvPr id="4" name="Rettangolo 3"/>
          <p:cNvSpPr/>
          <p:nvPr/>
        </p:nvSpPr>
        <p:spPr>
          <a:xfrm>
            <a:off x="1000100" y="1357298"/>
            <a:ext cx="756117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4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DIRITTO ALLA GIUSTIZIA</a:t>
            </a:r>
          </a:p>
        </p:txBody>
      </p:sp>
      <p:sp>
        <p:nvSpPr>
          <p:cNvPr id="5" name="Rettangolo 4"/>
          <p:cNvSpPr/>
          <p:nvPr/>
        </p:nvSpPr>
        <p:spPr>
          <a:xfrm>
            <a:off x="1428728" y="2643182"/>
            <a:ext cx="667815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Ogni cittadino ha diritto alla </a:t>
            </a:r>
            <a:r>
              <a:rPr lang="it-IT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giustizia</a:t>
            </a:r>
            <a:r>
              <a:rPr lang="it-IT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 alla </a:t>
            </a:r>
            <a:r>
              <a:rPr lang="it-IT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difesa</a:t>
            </a:r>
            <a:r>
              <a:rPr lang="it-IT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Diritto che i cittadini hanno di adire un giudice per far valere i propri diritti;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È una conseguenza del principio di uguaglianza di fronte alla legge.</a:t>
            </a:r>
          </a:p>
        </p:txBody>
      </p:sp>
    </p:spTree>
  </p:cSld>
  <p:clrMapOvr>
    <a:masterClrMapping/>
  </p:clrMapOvr>
  <p:transition/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E:\cropped-sfondo_tricolore1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38588" t="39373" r="11888" b="4586"/>
          <a:stretch>
            <a:fillRect/>
          </a:stretch>
        </p:blipFill>
        <p:spPr bwMode="auto">
          <a:xfrm rot="18734041">
            <a:off x="-1272589" y="422961"/>
            <a:ext cx="4164814" cy="947887"/>
          </a:xfrm>
          <a:prstGeom prst="rect">
            <a:avLst/>
          </a:prstGeom>
          <a:noFill/>
        </p:spPr>
      </p:pic>
      <p:pic>
        <p:nvPicPr>
          <p:cNvPr id="3" name="Picture 3" descr="E:\cropped-sfondo_tricolore1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38588" t="39373" r="11888" b="4586"/>
          <a:stretch>
            <a:fillRect/>
          </a:stretch>
        </p:blipFill>
        <p:spPr bwMode="auto">
          <a:xfrm rot="18958583">
            <a:off x="6332548" y="5463105"/>
            <a:ext cx="4164814" cy="947887"/>
          </a:xfrm>
          <a:prstGeom prst="rect">
            <a:avLst/>
          </a:prstGeom>
          <a:noFill/>
        </p:spPr>
      </p:pic>
      <p:sp>
        <p:nvSpPr>
          <p:cNvPr id="4" name="CasellaDiTesto 3"/>
          <p:cNvSpPr txBox="1"/>
          <p:nvPr/>
        </p:nvSpPr>
        <p:spPr>
          <a:xfrm>
            <a:off x="1000100" y="1071546"/>
            <a:ext cx="878687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4400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  <a:cs typeface="Times New Roman" panose="02020603050405020304" pitchFamily="18" charset="0"/>
              </a:rPr>
              <a:t>LA CORTE COSTITUZIONALE</a:t>
            </a:r>
          </a:p>
        </p:txBody>
      </p:sp>
      <p:sp>
        <p:nvSpPr>
          <p:cNvPr id="5" name="CasellaDiTesto 4"/>
          <p:cNvSpPr txBox="1"/>
          <p:nvPr/>
        </p:nvSpPr>
        <p:spPr>
          <a:xfrm>
            <a:off x="1428728" y="3127608"/>
            <a:ext cx="6986227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 </a:t>
            </a:r>
            <a:r>
              <a:rPr lang="it-IT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compiti </a:t>
            </a:r>
            <a:r>
              <a:rPr lang="it-IT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 tale organo sono: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il controllo della costituzionalità delle leggi;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il regolamento dei conflitti tra Stato e regione e </a:t>
            </a:r>
          </a:p>
          <a:p>
            <a:r>
              <a:rPr lang="it-IT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tra i poteri dello Stato;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l’espressione di giudizio sull’ammissibilità dei referendum;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la modifica di leggi costituzionali.</a:t>
            </a:r>
          </a:p>
        </p:txBody>
      </p:sp>
      <p:sp>
        <p:nvSpPr>
          <p:cNvPr id="7" name="Rettangolo 6"/>
          <p:cNvSpPr/>
          <p:nvPr/>
        </p:nvSpPr>
        <p:spPr>
          <a:xfrm>
            <a:off x="1428728" y="2154515"/>
            <a:ext cx="71849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Composizione</a:t>
            </a:r>
            <a:r>
              <a:rPr lang="it-IT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15 membri in carica 9 anni</a:t>
            </a:r>
          </a:p>
        </p:txBody>
      </p:sp>
    </p:spTree>
  </p:cSld>
  <p:clrMapOvr>
    <a:masterClrMapping/>
  </p:clrMapOvr>
  <p:transition/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9A4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E:\cropped-sfondo_tricolore1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38588" t="39373" r="11888" b="4586"/>
          <a:stretch>
            <a:fillRect/>
          </a:stretch>
        </p:blipFill>
        <p:spPr bwMode="auto">
          <a:xfrm rot="18734041">
            <a:off x="-1272589" y="422961"/>
            <a:ext cx="4164814" cy="947887"/>
          </a:xfrm>
          <a:prstGeom prst="rect">
            <a:avLst/>
          </a:prstGeom>
          <a:noFill/>
        </p:spPr>
      </p:pic>
      <p:pic>
        <p:nvPicPr>
          <p:cNvPr id="3" name="Picture 3" descr="E:\cropped-sfondo_tricolore1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38588" t="39373" r="11888" b="4586"/>
          <a:stretch>
            <a:fillRect/>
          </a:stretch>
        </p:blipFill>
        <p:spPr bwMode="auto">
          <a:xfrm rot="18958583">
            <a:off x="6388027" y="5600282"/>
            <a:ext cx="4164814" cy="947887"/>
          </a:xfrm>
          <a:prstGeom prst="rect">
            <a:avLst/>
          </a:prstGeom>
          <a:noFill/>
        </p:spPr>
      </p:pic>
      <p:sp>
        <p:nvSpPr>
          <p:cNvPr id="4" name="CasellaDiTesto 3"/>
          <p:cNvSpPr txBox="1"/>
          <p:nvPr/>
        </p:nvSpPr>
        <p:spPr>
          <a:xfrm>
            <a:off x="2071670" y="214290"/>
            <a:ext cx="6429420" cy="4678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Progetto realizzato da: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Alessandra Castaldo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Alessandra Costanzo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Anna </a:t>
            </a:r>
            <a:r>
              <a:rPr lang="it-IT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Cimmino</a:t>
            </a:r>
            <a:endParaRPr lang="it-IT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it-IT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Carolina </a:t>
            </a:r>
            <a:r>
              <a:rPr lang="it-IT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Canciello</a:t>
            </a:r>
            <a:endParaRPr lang="it-IT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it-IT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Fabio Grimaldi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Maria Francesca </a:t>
            </a:r>
            <a:r>
              <a:rPr lang="it-IT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Iannicelli</a:t>
            </a:r>
            <a:endParaRPr lang="it-IT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it-IT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Maria </a:t>
            </a:r>
            <a:r>
              <a:rPr lang="it-IT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Raffaela</a:t>
            </a:r>
            <a:r>
              <a:rPr lang="it-IT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De Simone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Nicoletta </a:t>
            </a:r>
            <a:r>
              <a:rPr lang="it-IT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Garofalo</a:t>
            </a:r>
            <a:endParaRPr lang="it-IT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it-IT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Rosa Maria </a:t>
            </a:r>
            <a:r>
              <a:rPr lang="it-IT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Franzese</a:t>
            </a:r>
            <a:endParaRPr lang="it-IT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it-IT" dirty="0"/>
          </a:p>
        </p:txBody>
      </p:sp>
      <p:sp>
        <p:nvSpPr>
          <p:cNvPr id="5" name="CasellaDiTesto 4"/>
          <p:cNvSpPr txBox="1"/>
          <p:nvPr/>
        </p:nvSpPr>
        <p:spPr>
          <a:xfrm>
            <a:off x="857224" y="4643446"/>
            <a:ext cx="750099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PON “Cittadini Presenti” </a:t>
            </a:r>
          </a:p>
          <a:p>
            <a:r>
              <a:rPr lang="it-IT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Liceo Scientifico Carlo Miranda di </a:t>
            </a:r>
            <a:r>
              <a:rPr lang="it-IT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Frattamaggiore</a:t>
            </a:r>
            <a:r>
              <a:rPr lang="it-IT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(NA)</a:t>
            </a:r>
          </a:p>
          <a:p>
            <a:r>
              <a:rPr lang="it-IT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Esperto : prof.ssa Maria Antonia </a:t>
            </a:r>
            <a:r>
              <a:rPr lang="it-IT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Ciampa</a:t>
            </a:r>
            <a:r>
              <a:rPr lang="it-IT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it-IT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Tutor: prof.ssa Rosa </a:t>
            </a:r>
            <a:r>
              <a:rPr lang="it-IT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Grieco</a:t>
            </a:r>
            <a:r>
              <a:rPr lang="it-IT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E:\cropped-sfondo_tricolore1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38588" t="39373" r="11888" b="4586"/>
          <a:stretch>
            <a:fillRect/>
          </a:stretch>
        </p:blipFill>
        <p:spPr bwMode="auto">
          <a:xfrm rot="18734041">
            <a:off x="-1272589" y="422961"/>
            <a:ext cx="4164814" cy="947887"/>
          </a:xfrm>
          <a:prstGeom prst="rect">
            <a:avLst/>
          </a:prstGeom>
          <a:noFill/>
          <a:effectLst>
            <a:innerShdw blurRad="114300">
              <a:prstClr val="black"/>
            </a:innerShdw>
          </a:effectLst>
        </p:spPr>
      </p:pic>
      <p:pic>
        <p:nvPicPr>
          <p:cNvPr id="3" name="Picture 3" descr="E:\cropped-sfondo_tricolore1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38588" t="39373" r="11888" b="4586"/>
          <a:stretch>
            <a:fillRect/>
          </a:stretch>
        </p:blipFill>
        <p:spPr bwMode="auto">
          <a:xfrm rot="18958583">
            <a:off x="6332548" y="5463105"/>
            <a:ext cx="4164814" cy="947887"/>
          </a:xfrm>
          <a:prstGeom prst="rect">
            <a:avLst/>
          </a:prstGeom>
          <a:noFill/>
          <a:effectLst>
            <a:innerShdw blurRad="114300">
              <a:prstClr val="black"/>
            </a:innerShdw>
          </a:effectLst>
        </p:spPr>
      </p:pic>
      <p:sp>
        <p:nvSpPr>
          <p:cNvPr id="4" name="Rettangolo 3"/>
          <p:cNvSpPr/>
          <p:nvPr/>
        </p:nvSpPr>
        <p:spPr>
          <a:xfrm>
            <a:off x="928662" y="2071678"/>
            <a:ext cx="7187682" cy="2862322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lvl="0" algn="ctr"/>
            <a:r>
              <a:rPr lang="it-IT" sz="6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CARATTERISTICHE DELLA COSTITUZIONE</a:t>
            </a:r>
          </a:p>
        </p:txBody>
      </p:sp>
      <p:sp>
        <p:nvSpPr>
          <p:cNvPr id="6" name="Ovale 5"/>
          <p:cNvSpPr/>
          <p:nvPr/>
        </p:nvSpPr>
        <p:spPr>
          <a:xfrm>
            <a:off x="3710000" y="2221870"/>
            <a:ext cx="2196244" cy="1319775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400" dirty="0">
              <a:solidFill>
                <a:schemeClr val="bg1"/>
              </a:solidFill>
            </a:endParaRPr>
          </a:p>
        </p:txBody>
      </p:sp>
      <p:sp>
        <p:nvSpPr>
          <p:cNvPr id="7" name="CasellaDiTesto 6"/>
          <p:cNvSpPr txBox="1"/>
          <p:nvPr/>
        </p:nvSpPr>
        <p:spPr>
          <a:xfrm>
            <a:off x="3151938" y="2598455"/>
            <a:ext cx="3312368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2000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COSTITUZIONE</a:t>
            </a:r>
          </a:p>
          <a:p>
            <a:pPr algn="ctr"/>
            <a:r>
              <a:rPr lang="it-IT" sz="2000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ITALIANA</a:t>
            </a:r>
          </a:p>
        </p:txBody>
      </p:sp>
      <p:sp>
        <p:nvSpPr>
          <p:cNvPr id="14" name="Rettangolo arrotondato 13"/>
          <p:cNvSpPr/>
          <p:nvPr/>
        </p:nvSpPr>
        <p:spPr>
          <a:xfrm>
            <a:off x="1369740" y="1330154"/>
            <a:ext cx="1691441" cy="936103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0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SCRITTA </a:t>
            </a:r>
            <a:br>
              <a:rPr lang="it-IT" dirty="0">
                <a:solidFill>
                  <a:schemeClr val="bg1"/>
                </a:solidFill>
              </a:rPr>
            </a:br>
            <a:r>
              <a:rPr lang="it-IT" sz="1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un documento</a:t>
            </a:r>
          </a:p>
        </p:txBody>
      </p:sp>
      <p:sp>
        <p:nvSpPr>
          <p:cNvPr id="20" name="Rettangolo arrotondato 19"/>
          <p:cNvSpPr/>
          <p:nvPr/>
        </p:nvSpPr>
        <p:spPr>
          <a:xfrm>
            <a:off x="945478" y="2952398"/>
            <a:ext cx="1944216" cy="1143433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4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RIGIDA</a:t>
            </a:r>
            <a:r>
              <a:rPr lang="it-IT" sz="20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it-IT" dirty="0">
                <a:solidFill>
                  <a:schemeClr val="bg1"/>
                </a:solidFill>
              </a:rPr>
            </a:br>
            <a:r>
              <a:rPr lang="it-IT" sz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Può essere modificata solo attraverso un lungo procedimento di revisione.</a:t>
            </a:r>
          </a:p>
        </p:txBody>
      </p:sp>
      <p:sp>
        <p:nvSpPr>
          <p:cNvPr id="28" name="Rettangolo arrotondato 27"/>
          <p:cNvSpPr/>
          <p:nvPr/>
        </p:nvSpPr>
        <p:spPr>
          <a:xfrm>
            <a:off x="3087474" y="4787086"/>
            <a:ext cx="2054666" cy="1106276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4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VOTATA </a:t>
            </a:r>
            <a:br>
              <a:rPr lang="it-IT" dirty="0">
                <a:solidFill>
                  <a:schemeClr val="bg1"/>
                </a:solidFill>
              </a:rPr>
            </a:br>
            <a:r>
              <a:rPr lang="it-IT" sz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Redatta e approvata dall’assemblea costituente eletta dal popolo</a:t>
            </a:r>
          </a:p>
        </p:txBody>
      </p:sp>
      <p:sp>
        <p:nvSpPr>
          <p:cNvPr id="37" name="Rettangolo arrotondato 36"/>
          <p:cNvSpPr/>
          <p:nvPr/>
        </p:nvSpPr>
        <p:spPr>
          <a:xfrm>
            <a:off x="6228184" y="730648"/>
            <a:ext cx="2520280" cy="1199012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0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COMPROMISSORIA</a:t>
            </a:r>
            <a:r>
              <a:rPr lang="it-IT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it-IT" dirty="0">
                <a:solidFill>
                  <a:schemeClr val="bg1"/>
                </a:solidFill>
              </a:rPr>
            </a:br>
            <a:r>
              <a:rPr lang="it-IT" sz="1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Risultato di un compromesso tra idee politiche diverse</a:t>
            </a:r>
            <a:endParaRPr lang="it-IT" sz="11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9" name="Rettangolo arrotondato 38"/>
          <p:cNvSpPr/>
          <p:nvPr/>
        </p:nvSpPr>
        <p:spPr>
          <a:xfrm>
            <a:off x="5962148" y="3861048"/>
            <a:ext cx="2186771" cy="1031369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PROGRAMMATICA </a:t>
            </a:r>
            <a:endParaRPr lang="it-IT" sz="1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085" name="Connettore 2 3084"/>
          <p:cNvCxnSpPr>
            <a:endCxn id="37" idx="1"/>
          </p:cNvCxnSpPr>
          <p:nvPr/>
        </p:nvCxnSpPr>
        <p:spPr>
          <a:xfrm flipV="1">
            <a:off x="5292080" y="1330154"/>
            <a:ext cx="936104" cy="936104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Connettore 2 48"/>
          <p:cNvCxnSpPr>
            <a:endCxn id="28" idx="0"/>
          </p:cNvCxnSpPr>
          <p:nvPr/>
        </p:nvCxnSpPr>
        <p:spPr>
          <a:xfrm flipH="1">
            <a:off x="4114807" y="3541645"/>
            <a:ext cx="529201" cy="1245441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Connettore 2 52"/>
          <p:cNvCxnSpPr/>
          <p:nvPr/>
        </p:nvCxnSpPr>
        <p:spPr>
          <a:xfrm>
            <a:off x="5796136" y="3189747"/>
            <a:ext cx="1080120" cy="671301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Connettore 2 57"/>
          <p:cNvCxnSpPr>
            <a:stCxn id="6" idx="1"/>
            <a:endCxn id="14" idx="3"/>
          </p:cNvCxnSpPr>
          <p:nvPr/>
        </p:nvCxnSpPr>
        <p:spPr>
          <a:xfrm flipH="1" flipV="1">
            <a:off x="3061181" y="1798206"/>
            <a:ext cx="970451" cy="616941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Connettore 2 60"/>
          <p:cNvCxnSpPr>
            <a:endCxn id="20" idx="3"/>
          </p:cNvCxnSpPr>
          <p:nvPr/>
        </p:nvCxnSpPr>
        <p:spPr>
          <a:xfrm flipH="1">
            <a:off x="2889694" y="3189747"/>
            <a:ext cx="900200" cy="33436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30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0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0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/>
      <p:bldP spid="6" grpId="0" animBg="1"/>
      <p:bldP spid="7" grpId="0"/>
      <p:bldP spid="14" grpId="0" animBg="1"/>
      <p:bldP spid="20" grpId="0" animBg="1"/>
      <p:bldP spid="28" grpId="0" animBg="1"/>
      <p:bldP spid="37" grpId="0" animBg="1"/>
      <p:bldP spid="3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9A4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E:\cropped-sfondo_tricolore1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38588" t="39373" r="11888" b="4586"/>
          <a:stretch>
            <a:fillRect/>
          </a:stretch>
        </p:blipFill>
        <p:spPr bwMode="auto">
          <a:xfrm rot="18734041">
            <a:off x="-1272589" y="422961"/>
            <a:ext cx="4164814" cy="947887"/>
          </a:xfrm>
          <a:prstGeom prst="rect">
            <a:avLst/>
          </a:prstGeom>
          <a:noFill/>
        </p:spPr>
      </p:pic>
      <p:pic>
        <p:nvPicPr>
          <p:cNvPr id="3" name="Picture 3" descr="E:\cropped-sfondo_tricolore1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38588" t="39373" r="11888" b="4586"/>
          <a:stretch>
            <a:fillRect/>
          </a:stretch>
        </p:blipFill>
        <p:spPr bwMode="auto">
          <a:xfrm rot="18958583">
            <a:off x="6332548" y="5463105"/>
            <a:ext cx="4164814" cy="947887"/>
          </a:xfrm>
          <a:prstGeom prst="rect">
            <a:avLst/>
          </a:prstGeom>
          <a:noFill/>
        </p:spPr>
      </p:pic>
      <p:sp>
        <p:nvSpPr>
          <p:cNvPr id="4" name="CasellaDiTesto 3"/>
          <p:cNvSpPr txBox="1"/>
          <p:nvPr/>
        </p:nvSpPr>
        <p:spPr>
          <a:xfrm>
            <a:off x="971600" y="2667781"/>
            <a:ext cx="779461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5400" dirty="0">
                <a:ln w="28575">
                  <a:solidFill>
                    <a:schemeClr val="tx1"/>
                  </a:solidFill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  <a:cs typeface="Times New Roman" panose="02020603050405020304" pitchFamily="18" charset="0"/>
              </a:rPr>
              <a:t>CONFRONTO CON LO STATUTO ALBERTINO</a:t>
            </a:r>
          </a:p>
        </p:txBody>
      </p:sp>
      <p:sp>
        <p:nvSpPr>
          <p:cNvPr id="5" name="Ovale 4"/>
          <p:cNvSpPr/>
          <p:nvPr/>
        </p:nvSpPr>
        <p:spPr>
          <a:xfrm>
            <a:off x="928662" y="1000108"/>
            <a:ext cx="2808312" cy="2088232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>
              <a:ln w="6350">
                <a:solidFill>
                  <a:schemeClr val="tx1"/>
                </a:solidFill>
              </a:ln>
              <a:solidFill>
                <a:srgbClr val="FFFFFF"/>
              </a:solidFill>
              <a:latin typeface="Arial Rounded MT Bold" panose="020F0704030504030204" pitchFamily="34" charset="0"/>
            </a:endParaRPr>
          </a:p>
        </p:txBody>
      </p:sp>
      <p:sp>
        <p:nvSpPr>
          <p:cNvPr id="6" name="CasellaDiTesto 5"/>
          <p:cNvSpPr txBox="1"/>
          <p:nvPr/>
        </p:nvSpPr>
        <p:spPr>
          <a:xfrm>
            <a:off x="866914" y="1524684"/>
            <a:ext cx="2815484" cy="107721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3200" i="1" dirty="0">
                <a:ln w="6350">
                  <a:solidFill>
                    <a:schemeClr val="tx1"/>
                  </a:solidFill>
                </a:ln>
                <a:solidFill>
                  <a:srgbClr val="FFFFFF"/>
                </a:solidFill>
                <a:latin typeface="Arial Rounded MT Bold" panose="020F0704030504030204" pitchFamily="34" charset="0"/>
                <a:cs typeface="Times New Roman" panose="02020603050405020304" pitchFamily="18" charset="0"/>
              </a:rPr>
              <a:t>STATUTO  ALBERTINO</a:t>
            </a:r>
          </a:p>
        </p:txBody>
      </p:sp>
      <p:cxnSp>
        <p:nvCxnSpPr>
          <p:cNvPr id="14" name="Connettore 1 13"/>
          <p:cNvCxnSpPr/>
          <p:nvPr/>
        </p:nvCxnSpPr>
        <p:spPr>
          <a:xfrm>
            <a:off x="1360710" y="2790039"/>
            <a:ext cx="0" cy="1090389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ttore 2 15"/>
          <p:cNvCxnSpPr/>
          <p:nvPr/>
        </p:nvCxnSpPr>
        <p:spPr>
          <a:xfrm>
            <a:off x="1360710" y="3880428"/>
            <a:ext cx="864096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ttangolo arrotondato 17"/>
          <p:cNvSpPr/>
          <p:nvPr/>
        </p:nvSpPr>
        <p:spPr>
          <a:xfrm>
            <a:off x="2259087" y="3412377"/>
            <a:ext cx="1693912" cy="756084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400" b="1" i="1" dirty="0">
                <a:ln w="6350">
                  <a:solidFill>
                    <a:schemeClr val="tx1"/>
                  </a:solidFill>
                </a:ln>
                <a:solidFill>
                  <a:srgbClr val="FFFFFF"/>
                </a:solidFill>
                <a:latin typeface="Arial Rounded MT Bold" panose="020F0704030504030204" pitchFamily="34" charset="0"/>
                <a:cs typeface="Times New Roman" panose="02020603050405020304" pitchFamily="18" charset="0"/>
              </a:rPr>
              <a:t>Ottriato</a:t>
            </a:r>
          </a:p>
        </p:txBody>
      </p:sp>
      <p:sp>
        <p:nvSpPr>
          <p:cNvPr id="19" name="Rettangolo arrotondato 18"/>
          <p:cNvSpPr/>
          <p:nvPr/>
        </p:nvSpPr>
        <p:spPr>
          <a:xfrm>
            <a:off x="2259086" y="4592775"/>
            <a:ext cx="1693912" cy="756084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400" b="1" i="1" dirty="0">
                <a:ln w="6350">
                  <a:solidFill>
                    <a:schemeClr val="tx1"/>
                  </a:solidFill>
                </a:ln>
                <a:solidFill>
                  <a:srgbClr val="FFFFFF"/>
                </a:solidFill>
                <a:latin typeface="Arial Rounded MT Bold" panose="020F0704030504030204" pitchFamily="34" charset="0"/>
                <a:cs typeface="Times New Roman" panose="02020603050405020304" pitchFamily="18" charset="0"/>
              </a:rPr>
              <a:t>Breve</a:t>
            </a:r>
          </a:p>
        </p:txBody>
      </p:sp>
      <p:sp>
        <p:nvSpPr>
          <p:cNvPr id="20" name="Rettangolo arrotondato 19"/>
          <p:cNvSpPr/>
          <p:nvPr/>
        </p:nvSpPr>
        <p:spPr>
          <a:xfrm>
            <a:off x="2259087" y="5683164"/>
            <a:ext cx="1693912" cy="756084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400" b="1" i="1" dirty="0">
                <a:ln w="6350">
                  <a:solidFill>
                    <a:schemeClr val="tx1"/>
                  </a:solidFill>
                </a:ln>
                <a:solidFill>
                  <a:srgbClr val="FFFFFF"/>
                </a:solidFill>
                <a:latin typeface="Arial Rounded MT Bold" panose="020F0704030504030204" pitchFamily="34" charset="0"/>
                <a:cs typeface="Times New Roman" panose="02020603050405020304" pitchFamily="18" charset="0"/>
              </a:rPr>
              <a:t>Flessibile</a:t>
            </a:r>
          </a:p>
        </p:txBody>
      </p:sp>
      <p:cxnSp>
        <p:nvCxnSpPr>
          <p:cNvPr id="21" name="Connettore 1 20"/>
          <p:cNvCxnSpPr/>
          <p:nvPr/>
        </p:nvCxnSpPr>
        <p:spPr>
          <a:xfrm>
            <a:off x="1359197" y="3880428"/>
            <a:ext cx="0" cy="1090389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nettore 1 21"/>
          <p:cNvCxnSpPr/>
          <p:nvPr/>
        </p:nvCxnSpPr>
        <p:spPr>
          <a:xfrm>
            <a:off x="1357684" y="4970817"/>
            <a:ext cx="0" cy="1090389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ttore 2 22"/>
          <p:cNvCxnSpPr/>
          <p:nvPr/>
        </p:nvCxnSpPr>
        <p:spPr>
          <a:xfrm>
            <a:off x="1357684" y="4970817"/>
            <a:ext cx="864096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ttore 2 23"/>
          <p:cNvCxnSpPr/>
          <p:nvPr/>
        </p:nvCxnSpPr>
        <p:spPr>
          <a:xfrm>
            <a:off x="1357684" y="6061206"/>
            <a:ext cx="864096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5" name="Immagine 24" descr="proclama-dello-statuto-albertino-821848-1-638.jpg"/>
          <p:cNvPicPr>
            <a:picLocks noChangeAspect="1"/>
          </p:cNvPicPr>
          <p:nvPr/>
        </p:nvPicPr>
        <p:blipFill>
          <a:blip r:embed="rId3">
            <a:lum contrast="-20000"/>
          </a:blip>
          <a:stretch>
            <a:fillRect/>
          </a:stretch>
        </p:blipFill>
        <p:spPr>
          <a:xfrm>
            <a:off x="4429124" y="1500174"/>
            <a:ext cx="3317899" cy="4071942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  <a:ln>
            <a:noFill/>
          </a:ln>
          <a:effectLst>
            <a:softEdge rad="112500"/>
          </a:effectLst>
        </p:spPr>
      </p:pic>
      <p:pic>
        <p:nvPicPr>
          <p:cNvPr id="26" name="Immagine 25" descr="260px-Carlo_Alberto_busto.jp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786578" y="714356"/>
            <a:ext cx="1981200" cy="1973580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/>
      <p:bldP spid="5" grpId="0" animBg="1"/>
      <p:bldP spid="6" grpId="0"/>
      <p:bldP spid="18" grpId="0" animBg="1"/>
      <p:bldP spid="19" grpId="0" animBg="1"/>
      <p:bldP spid="2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DDDD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E:\cropped-sfondo_tricolore1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38588" t="39373" r="11888" b="4586"/>
          <a:stretch>
            <a:fillRect/>
          </a:stretch>
        </p:blipFill>
        <p:spPr bwMode="auto">
          <a:xfrm rot="18734041">
            <a:off x="-1272589" y="422961"/>
            <a:ext cx="4164814" cy="947887"/>
          </a:xfrm>
          <a:prstGeom prst="rect">
            <a:avLst/>
          </a:prstGeom>
          <a:noFill/>
        </p:spPr>
      </p:pic>
      <p:pic>
        <p:nvPicPr>
          <p:cNvPr id="3" name="Picture 3" descr="E:\cropped-sfondo_tricolore1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38588" t="39373" r="11888" b="4586"/>
          <a:stretch>
            <a:fillRect/>
          </a:stretch>
        </p:blipFill>
        <p:spPr bwMode="auto">
          <a:xfrm rot="18958583">
            <a:off x="6332548" y="5463105"/>
            <a:ext cx="4164814" cy="947887"/>
          </a:xfrm>
          <a:prstGeom prst="rect">
            <a:avLst/>
          </a:prstGeom>
          <a:noFill/>
        </p:spPr>
      </p:pic>
      <p:sp>
        <p:nvSpPr>
          <p:cNvPr id="5" name="Rettangolo 4"/>
          <p:cNvSpPr/>
          <p:nvPr/>
        </p:nvSpPr>
        <p:spPr>
          <a:xfrm>
            <a:off x="604038" y="2545555"/>
            <a:ext cx="8172400" cy="1568450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lvl="0" algn="ctr"/>
            <a:r>
              <a:rPr lang="it-IT" sz="96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STRUTTURA</a:t>
            </a:r>
          </a:p>
        </p:txBody>
      </p:sp>
      <p:sp>
        <p:nvSpPr>
          <p:cNvPr id="7" name="Ovale 6"/>
          <p:cNvSpPr/>
          <p:nvPr/>
        </p:nvSpPr>
        <p:spPr>
          <a:xfrm>
            <a:off x="3552088" y="476672"/>
            <a:ext cx="2448272" cy="1413007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400" dirty="0">
              <a:solidFill>
                <a:srgbClr val="002060"/>
              </a:solidFill>
            </a:endParaRPr>
          </a:p>
        </p:txBody>
      </p:sp>
      <p:sp>
        <p:nvSpPr>
          <p:cNvPr id="8" name="CasellaDiTesto 7"/>
          <p:cNvSpPr txBox="1"/>
          <p:nvPr/>
        </p:nvSpPr>
        <p:spPr>
          <a:xfrm>
            <a:off x="3551319" y="952342"/>
            <a:ext cx="2736304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it-IT" sz="24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COSTITUZIONE</a:t>
            </a:r>
          </a:p>
        </p:txBody>
      </p:sp>
      <p:cxnSp>
        <p:nvCxnSpPr>
          <p:cNvPr id="10" name="Connettore 2 9"/>
          <p:cNvCxnSpPr/>
          <p:nvPr/>
        </p:nvCxnSpPr>
        <p:spPr>
          <a:xfrm>
            <a:off x="4776224" y="1859059"/>
            <a:ext cx="0" cy="1341024"/>
          </a:xfrm>
          <a:prstGeom prst="straightConnector1">
            <a:avLst/>
          </a:prstGeom>
          <a:ln w="508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CasellaDiTesto 11"/>
          <p:cNvSpPr txBox="1"/>
          <p:nvPr/>
        </p:nvSpPr>
        <p:spPr>
          <a:xfrm>
            <a:off x="571346" y="3168134"/>
            <a:ext cx="88251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139 articoli con relativi commi       disposizioni transitorie e finali</a:t>
            </a:r>
          </a:p>
        </p:txBody>
      </p:sp>
      <p:sp>
        <p:nvSpPr>
          <p:cNvPr id="13" name="Rettangolo arrotondato 12"/>
          <p:cNvSpPr/>
          <p:nvPr/>
        </p:nvSpPr>
        <p:spPr>
          <a:xfrm>
            <a:off x="571346" y="3158609"/>
            <a:ext cx="3978188" cy="501353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14" name="Rettangolo arrotondato 13"/>
          <p:cNvSpPr/>
          <p:nvPr/>
        </p:nvSpPr>
        <p:spPr>
          <a:xfrm>
            <a:off x="5003313" y="3148289"/>
            <a:ext cx="3978188" cy="501353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15" name="Croce 14"/>
          <p:cNvSpPr/>
          <p:nvPr/>
        </p:nvSpPr>
        <p:spPr>
          <a:xfrm>
            <a:off x="4549534" y="3194586"/>
            <a:ext cx="432048" cy="444247"/>
          </a:xfrm>
          <a:prstGeom prst="mathPlus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cxnSp>
        <p:nvCxnSpPr>
          <p:cNvPr id="16" name="Connettore 2 15"/>
          <p:cNvCxnSpPr/>
          <p:nvPr/>
        </p:nvCxnSpPr>
        <p:spPr>
          <a:xfrm>
            <a:off x="2483768" y="3659962"/>
            <a:ext cx="0" cy="891418"/>
          </a:xfrm>
          <a:prstGeom prst="straightConnector1">
            <a:avLst/>
          </a:prstGeom>
          <a:ln w="508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CasellaDiTesto 18"/>
          <p:cNvSpPr txBox="1"/>
          <p:nvPr/>
        </p:nvSpPr>
        <p:spPr>
          <a:xfrm>
            <a:off x="1280572" y="4653136"/>
            <a:ext cx="5472608" cy="120032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it-IT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 dividono in</a:t>
            </a:r>
            <a:r>
              <a:rPr lang="it-IT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 action="ppaction://hlinksldjump"/>
              </a:rPr>
              <a:t>principi fondamentali </a:t>
            </a:r>
            <a:r>
              <a:rPr lang="it-IT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(art. 1-12)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parte I  </a:t>
            </a:r>
            <a:r>
              <a:rPr lang="it-IT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it-IT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4" action="ppaction://hlinksldjump"/>
              </a:rPr>
              <a:t>diritti e doveri dei cittadini </a:t>
            </a:r>
            <a:r>
              <a:rPr lang="it-IT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(art.13-54)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parte II</a:t>
            </a:r>
            <a:r>
              <a:rPr lang="it-IT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5" action="ppaction://hlinksldjump"/>
              </a:rPr>
              <a:t>: ordinamento della Repubblica</a:t>
            </a:r>
            <a:r>
              <a:rPr lang="it-IT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(art.55-139)</a:t>
            </a:r>
          </a:p>
        </p:txBody>
      </p:sp>
      <p:sp>
        <p:nvSpPr>
          <p:cNvPr id="20" name="Rettangolo arrotondato 19"/>
          <p:cNvSpPr/>
          <p:nvPr/>
        </p:nvSpPr>
        <p:spPr>
          <a:xfrm>
            <a:off x="1190106" y="4578385"/>
            <a:ext cx="5554715" cy="1403839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xit" presetSubtype="2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5" grpId="1" bldLvl="0" animBg="1"/>
      <p:bldP spid="7" grpId="0" bldLvl="0" animBg="1"/>
      <p:bldP spid="8" grpId="0" bldLvl="0" animBg="1"/>
      <p:bldP spid="12" grpId="0"/>
      <p:bldP spid="13" grpId="0" bldLvl="0" animBg="1"/>
      <p:bldP spid="14" grpId="0" bldLvl="0" animBg="1"/>
      <p:bldP spid="15" grpId="0" bldLvl="0" animBg="1"/>
      <p:bldP spid="19" grpId="0" bldLvl="0" animBg="1"/>
      <p:bldP spid="20" grpId="0" bldLvl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E:\cropped-sfondo_tricolore1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38588" t="39373" r="11888" b="4586"/>
          <a:stretch>
            <a:fillRect/>
          </a:stretch>
        </p:blipFill>
        <p:spPr bwMode="auto">
          <a:xfrm rot="18734041">
            <a:off x="-1272589" y="422961"/>
            <a:ext cx="4164814" cy="947887"/>
          </a:xfrm>
          <a:prstGeom prst="rect">
            <a:avLst/>
          </a:prstGeom>
          <a:noFill/>
        </p:spPr>
      </p:pic>
      <p:pic>
        <p:nvPicPr>
          <p:cNvPr id="3" name="Picture 3" descr="E:\cropped-sfondo_tricolore1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38588" t="39373" r="11888" b="4586"/>
          <a:stretch>
            <a:fillRect/>
          </a:stretch>
        </p:blipFill>
        <p:spPr bwMode="auto">
          <a:xfrm rot="18958583">
            <a:off x="6332548" y="5463105"/>
            <a:ext cx="4164814" cy="947887"/>
          </a:xfrm>
          <a:prstGeom prst="rect">
            <a:avLst/>
          </a:prstGeom>
          <a:noFill/>
        </p:spPr>
      </p:pic>
      <p:sp>
        <p:nvSpPr>
          <p:cNvPr id="9" name="Rettangolo 8"/>
          <p:cNvSpPr/>
          <p:nvPr/>
        </p:nvSpPr>
        <p:spPr>
          <a:xfrm>
            <a:off x="800945" y="620688"/>
            <a:ext cx="8280920" cy="15068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it-IT" sz="4800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ARTICOLO 1: </a:t>
            </a:r>
          </a:p>
          <a:p>
            <a:pPr lvl="0" algn="ctr"/>
            <a:r>
              <a:rPr lang="it-IT" sz="4400" u="sng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IL PRINCIPIO DEMOCRATICO</a:t>
            </a:r>
          </a:p>
        </p:txBody>
      </p:sp>
      <p:sp>
        <p:nvSpPr>
          <p:cNvPr id="11" name="Rettangolo 10"/>
          <p:cNvSpPr/>
          <p:nvPr/>
        </p:nvSpPr>
        <p:spPr>
          <a:xfrm>
            <a:off x="273685" y="2620010"/>
            <a:ext cx="859663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it-IT" sz="3600" b="1" i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innerShdw blurRad="114300">
                    <a:prstClr val="black"/>
                  </a:innerShdw>
                </a:effectLst>
                <a:latin typeface="Arial Rounded MT Bold" panose="020F0704030504030204" pitchFamily="34" charset="0"/>
                <a:cs typeface="Times New Roman" panose="02020603050405020304" pitchFamily="18" charset="0"/>
              </a:rPr>
              <a:t>“L’Italia è una </a:t>
            </a:r>
            <a:r>
              <a:rPr lang="it-IT" sz="3600" b="1" i="1" dirty="0">
                <a:ln>
                  <a:solidFill>
                    <a:schemeClr val="tx1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114300">
                    <a:prstClr val="black"/>
                  </a:innerShdw>
                </a:effectLst>
                <a:latin typeface="Arial Rounded MT Bold" panose="020F0704030504030204" pitchFamily="34" charset="0"/>
                <a:cs typeface="Times New Roman" panose="02020603050405020304" pitchFamily="18" charset="0"/>
              </a:rPr>
              <a:t>R</a:t>
            </a:r>
            <a:r>
              <a:rPr lang="it-IT" sz="3600" b="1" i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innerShdw blurRad="114300">
                    <a:prstClr val="black"/>
                  </a:innerShdw>
                </a:effectLst>
                <a:latin typeface="Arial Rounded MT Bold" panose="020F0704030504030204" pitchFamily="34" charset="0"/>
                <a:cs typeface="Times New Roman" panose="02020603050405020304" pitchFamily="18" charset="0"/>
                <a:hlinkClick r:id="rId3" action="ppaction://hlinksldjump"/>
              </a:rPr>
              <a:t>epubblica democratica</a:t>
            </a:r>
            <a:r>
              <a:rPr lang="it-IT" sz="3600" b="1" i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innerShdw blurRad="114300">
                    <a:prstClr val="black"/>
                  </a:innerShdw>
                </a:effectLst>
                <a:latin typeface="Arial Rounded MT Bold" panose="020F0704030504030204" pitchFamily="34" charset="0"/>
                <a:cs typeface="Times New Roman" panose="02020603050405020304" pitchFamily="18" charset="0"/>
              </a:rPr>
              <a:t>, </a:t>
            </a:r>
          </a:p>
          <a:p>
            <a:pPr lvl="0" algn="ctr"/>
            <a:r>
              <a:rPr lang="it-IT" sz="3600" b="1" i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innerShdw blurRad="114300">
                    <a:prstClr val="black"/>
                  </a:innerShdw>
                </a:effectLst>
                <a:latin typeface="Arial Rounded MT Bold" panose="020F0704030504030204" pitchFamily="34" charset="0"/>
                <a:cs typeface="Times New Roman" panose="02020603050405020304" pitchFamily="18" charset="0"/>
              </a:rPr>
              <a:t>fondata sul lavoro.</a:t>
            </a:r>
          </a:p>
          <a:p>
            <a:pPr lvl="0" algn="ctr"/>
            <a:r>
              <a:rPr lang="it-IT" sz="3600" b="1" i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innerShdw blurRad="114300">
                    <a:prstClr val="black"/>
                  </a:innerShdw>
                </a:effectLst>
                <a:latin typeface="Arial Rounded MT Bold" panose="020F0704030504030204" pitchFamily="34" charset="0"/>
                <a:cs typeface="Times New Roman" panose="02020603050405020304" pitchFamily="18" charset="0"/>
              </a:rPr>
              <a:t>La </a:t>
            </a:r>
            <a:r>
              <a:rPr lang="it-IT" sz="3600" b="1" i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innerShdw blurRad="114300">
                    <a:prstClr val="black"/>
                  </a:innerShdw>
                </a:effectLst>
                <a:latin typeface="Arial Rounded MT Bold" panose="020F0704030504030204" pitchFamily="34" charset="0"/>
                <a:cs typeface="Times New Roman" panose="02020603050405020304" pitchFamily="18" charset="0"/>
                <a:hlinkClick r:id="rId4" action="ppaction://hlinksldjump"/>
              </a:rPr>
              <a:t>sovranità</a:t>
            </a:r>
            <a:r>
              <a:rPr lang="it-IT" sz="3600" b="1" i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innerShdw blurRad="114300">
                    <a:prstClr val="black"/>
                  </a:innerShdw>
                </a:effectLst>
                <a:latin typeface="Arial Rounded MT Bold" panose="020F0704030504030204" pitchFamily="34" charset="0"/>
                <a:cs typeface="Times New Roman" panose="02020603050405020304" pitchFamily="18" charset="0"/>
              </a:rPr>
              <a:t> appartiene al popolo, </a:t>
            </a:r>
          </a:p>
          <a:p>
            <a:pPr lvl="0" algn="ctr"/>
            <a:r>
              <a:rPr lang="it-IT" sz="3600" b="1" i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innerShdw blurRad="114300">
                    <a:prstClr val="black"/>
                  </a:innerShdw>
                </a:effectLst>
                <a:latin typeface="Arial Rounded MT Bold" panose="020F0704030504030204" pitchFamily="34" charset="0"/>
                <a:cs typeface="Times New Roman" panose="02020603050405020304" pitchFamily="18" charset="0"/>
              </a:rPr>
              <a:t>che la esercita nelle forme e nei </a:t>
            </a:r>
            <a:endParaRPr lang="it-IT" sz="4000" b="1" i="1" dirty="0">
              <a:ln>
                <a:solidFill>
                  <a:schemeClr val="tx1"/>
                </a:solidFill>
              </a:ln>
              <a:solidFill>
                <a:schemeClr val="bg1"/>
              </a:solidFill>
              <a:effectLst>
                <a:innerShdw blurRad="114300">
                  <a:prstClr val="black"/>
                </a:innerShdw>
              </a:effectLst>
              <a:latin typeface="Arial Rounded MT Bold" panose="020F0704030504030204" pitchFamily="34" charset="0"/>
              <a:cs typeface="Times New Roman" panose="02020603050405020304" pitchFamily="18" charset="0"/>
            </a:endParaRPr>
          </a:p>
          <a:p>
            <a:pPr lvl="0" algn="ctr"/>
            <a:r>
              <a:rPr lang="it-IT" sz="3600" b="1" i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innerShdw blurRad="114300">
                    <a:prstClr val="black"/>
                  </a:innerShdw>
                </a:effectLst>
                <a:latin typeface="Arial Rounded MT Bold" panose="020F0704030504030204" pitchFamily="34" charset="0"/>
                <a:cs typeface="Times New Roman" panose="02020603050405020304" pitchFamily="18" charset="0"/>
              </a:rPr>
              <a:t>limiti della Costituzione ˮ</a:t>
            </a:r>
          </a:p>
          <a:p>
            <a:pPr lvl="0" algn="ctr"/>
            <a:endParaRPr lang="it-IT" sz="3600" b="1" i="1" dirty="0">
              <a:ln>
                <a:solidFill>
                  <a:schemeClr val="tx1"/>
                </a:solidFill>
              </a:ln>
              <a:solidFill>
                <a:schemeClr val="bg1"/>
              </a:solidFill>
              <a:effectLst>
                <a:innerShdw blurRad="114300">
                  <a:prstClr val="black"/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9A4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609392" y="767845"/>
            <a:ext cx="8380095" cy="82994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4400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  <a:cs typeface="Times New Roman" panose="02020603050405020304" pitchFamily="18" charset="0"/>
              </a:rPr>
              <a:t>REPUBBLICA DEMOCRATICA</a:t>
            </a:r>
            <a:r>
              <a:rPr lang="it-IT" sz="4800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3" name="Rettangolo 2"/>
          <p:cNvSpPr/>
          <p:nvPr/>
        </p:nvSpPr>
        <p:spPr>
          <a:xfrm>
            <a:off x="3129915" y="1597660"/>
            <a:ext cx="601853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2400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/>
                <a:latin typeface="Arial Rounded MT Bold" panose="020F0704030504030204" pitchFamily="34" charset="0"/>
                <a:cs typeface="Times New Roman" panose="02020603050405020304" pitchFamily="18" charset="0"/>
              </a:rPr>
              <a:t>La Repubblica democratica è una </a:t>
            </a:r>
            <a:r>
              <a:rPr lang="it-IT" sz="2400" b="1" i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/>
                <a:latin typeface="Arial Rounded MT Bold" panose="020F0704030504030204" pitchFamily="34" charset="0"/>
                <a:cs typeface="Times New Roman" panose="02020603050405020304" pitchFamily="18" charset="0"/>
              </a:rPr>
              <a:t>forma di governo</a:t>
            </a:r>
            <a:r>
              <a:rPr lang="it-IT" sz="2400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/>
                <a:latin typeface="Arial Rounded MT Bold" panose="020F0704030504030204" pitchFamily="34" charset="0"/>
                <a:cs typeface="Times New Roman" panose="02020603050405020304" pitchFamily="18" charset="0"/>
              </a:rPr>
              <a:t> in cui tutte le cariche pubbliche sono espressione, diretta o indiretta, del consenso del popolo. </a:t>
            </a:r>
            <a:endParaRPr lang="it-IT" sz="2800" dirty="0">
              <a:ln>
                <a:solidFill>
                  <a:schemeClr val="tx1"/>
                </a:solidFill>
              </a:ln>
              <a:solidFill>
                <a:schemeClr val="bg1"/>
              </a:solidFill>
              <a:effectLst/>
              <a:latin typeface="Arial Rounded MT Bold" panose="020F0704030504030204" pitchFamily="34" charset="0"/>
              <a:cs typeface="Times New Roman" panose="02020603050405020304" pitchFamily="18" charset="0"/>
            </a:endParaRPr>
          </a:p>
          <a:p>
            <a:endParaRPr lang="it-IT" sz="3200" dirty="0">
              <a:ln>
                <a:solidFill>
                  <a:schemeClr val="tx1"/>
                </a:solidFill>
              </a:ln>
              <a:solidFill>
                <a:schemeClr val="bg1"/>
              </a:solidFill>
              <a:effectLst/>
              <a:latin typeface="Arial Rounded MT Bold" panose="020F0704030504030204" pitchFamily="34" charset="0"/>
              <a:cs typeface="Times New Roman" panose="02020603050405020304" pitchFamily="18" charset="0"/>
            </a:endParaRPr>
          </a:p>
          <a:p>
            <a:r>
              <a:rPr lang="it-IT" sz="2800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/>
                <a:latin typeface="Arial Rounded MT Bold" panose="020F0704030504030204" pitchFamily="34" charset="0"/>
                <a:cs typeface="Times New Roman" panose="02020603050405020304" pitchFamily="18" charset="0"/>
              </a:rPr>
              <a:t>La Costituzione italiana prevede </a:t>
            </a:r>
            <a:r>
              <a:rPr lang="it-IT" sz="2800" b="1" i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/>
                <a:latin typeface="Arial Rounded MT Bold" panose="020F0704030504030204" pitchFamily="34" charset="0"/>
                <a:cs typeface="Times New Roman" panose="02020603050405020304" pitchFamily="18" charset="0"/>
              </a:rPr>
              <a:t>due tipi </a:t>
            </a:r>
            <a:r>
              <a:rPr lang="it-IT" sz="2800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/>
                <a:latin typeface="Arial Rounded MT Bold" panose="020F0704030504030204" pitchFamily="34" charset="0"/>
                <a:cs typeface="Times New Roman" panose="02020603050405020304" pitchFamily="18" charset="0"/>
              </a:rPr>
              <a:t>di </a:t>
            </a:r>
            <a:r>
              <a:rPr lang="it-IT" sz="2800" b="1" i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/>
                <a:latin typeface="Arial Rounded MT Bold" panose="020F0704030504030204" pitchFamily="34" charset="0"/>
                <a:cs typeface="Times New Roman" panose="02020603050405020304" pitchFamily="18" charset="0"/>
              </a:rPr>
              <a:t>democrazia</a:t>
            </a:r>
            <a:r>
              <a:rPr lang="it-IT" sz="2800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/>
                <a:latin typeface="Arial Rounded MT Bold" panose="020F0704030504030204" pitchFamily="34" charset="0"/>
                <a:cs typeface="Times New Roman" panose="02020603050405020304" pitchFamily="18" charset="0"/>
              </a:rPr>
              <a:t>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800" b="1" i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/>
                <a:latin typeface="Arial Rounded MT Bold" panose="020F0704030504030204" pitchFamily="34" charset="0"/>
                <a:cs typeface="Times New Roman" panose="02020603050405020304" pitchFamily="18" charset="0"/>
              </a:rPr>
              <a:t>Rappresentativa;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800" b="1" i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/>
                <a:latin typeface="Arial Rounded MT Bold" panose="020F0704030504030204" pitchFamily="34" charset="0"/>
                <a:cs typeface="Times New Roman" panose="02020603050405020304" pitchFamily="18" charset="0"/>
              </a:rPr>
              <a:t>Diretta</a:t>
            </a:r>
            <a:r>
              <a:rPr lang="it-IT" sz="2800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/>
                <a:latin typeface="Arial Rounded MT Bold" panose="020F0704030504030204" pitchFamily="34" charset="0"/>
                <a:cs typeface="Times New Roman" panose="02020603050405020304" pitchFamily="18" charset="0"/>
              </a:rPr>
              <a:t>:</a:t>
            </a:r>
            <a:r>
              <a:rPr lang="it-IT" sz="2400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/>
                <a:latin typeface="Arial Rounded MT Bold" panose="020F0704030504030204" pitchFamily="34" charset="0"/>
                <a:cs typeface="Times New Roman" panose="02020603050405020304" pitchFamily="18" charset="0"/>
              </a:rPr>
              <a:t> l‘unica forma  riconosciuta dalla Costituzione italiana è il </a:t>
            </a:r>
            <a:r>
              <a:rPr lang="it-IT" sz="2400" b="1" i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/>
                <a:latin typeface="Arial Rounded MT Bold" panose="020F0704030504030204" pitchFamily="34" charset="0"/>
                <a:cs typeface="Times New Roman" panose="02020603050405020304" pitchFamily="18" charset="0"/>
              </a:rPr>
              <a:t>Referendum Abrogativo.</a:t>
            </a:r>
          </a:p>
        </p:txBody>
      </p:sp>
      <p:pic>
        <p:nvPicPr>
          <p:cNvPr id="4" name="Picture 3" descr="E:\cropped-sfondo_tricolore1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38588" t="39373" r="11888" b="4586"/>
          <a:stretch>
            <a:fillRect/>
          </a:stretch>
        </p:blipFill>
        <p:spPr bwMode="auto">
          <a:xfrm rot="18734041">
            <a:off x="-1850439" y="367716"/>
            <a:ext cx="4164814" cy="947887"/>
          </a:xfrm>
          <a:prstGeom prst="rect">
            <a:avLst/>
          </a:prstGeom>
          <a:noFill/>
        </p:spPr>
      </p:pic>
      <p:pic>
        <p:nvPicPr>
          <p:cNvPr id="5" name="Picture 3" descr="E:\cropped-sfondo_tricolore1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38588" t="39373" r="11888" b="4586"/>
          <a:stretch>
            <a:fillRect/>
          </a:stretch>
        </p:blipFill>
        <p:spPr bwMode="auto">
          <a:xfrm rot="18958583">
            <a:off x="6332548" y="5463105"/>
            <a:ext cx="4164814" cy="947887"/>
          </a:xfrm>
          <a:prstGeom prst="rect">
            <a:avLst/>
          </a:prstGeom>
          <a:noFill/>
        </p:spPr>
      </p:pic>
      <p:sp>
        <p:nvSpPr>
          <p:cNvPr id="6" name="Freccia circolare a sinistra 5">
            <a:hlinkClick r:id="rId3" action="ppaction://hlinksldjump"/>
          </p:cNvPr>
          <p:cNvSpPr/>
          <p:nvPr/>
        </p:nvSpPr>
        <p:spPr>
          <a:xfrm>
            <a:off x="500034" y="5929330"/>
            <a:ext cx="642942" cy="714380"/>
          </a:xfrm>
          <a:prstGeom prst="curvedLeft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pic>
        <p:nvPicPr>
          <p:cNvPr id="7" name="Picture 6" descr="download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1630" y="2120900"/>
            <a:ext cx="2644140" cy="2982595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</p:pic>
    </p:spTree>
  </p:cSld>
  <p:clrMapOvr>
    <a:masterClrMapping/>
  </p:clrMapOvr>
  <p:transition/>
</p:sld>
</file>

<file path=ppt/theme/theme1.xml><?xml version="1.0" encoding="utf-8"?>
<a:theme xmlns:a="http://schemas.openxmlformats.org/drawingml/2006/main" name="Tema di Office">
  <a:themeElements>
    <a:clrScheme name="Personalizzato 5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000000"/>
      </a:accent5>
      <a:accent6>
        <a:srgbClr val="F79646"/>
      </a:accent6>
      <a:hlink>
        <a:srgbClr val="000000"/>
      </a:hlink>
      <a:folHlink>
        <a:srgbClr val="0000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55</TotalTime>
  <Words>2287</Words>
  <Application>Microsoft Office PowerPoint</Application>
  <PresentationFormat>Presentazione su schermo (4:3)</PresentationFormat>
  <Paragraphs>296</Paragraphs>
  <Slides>49</Slides>
  <Notes>1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5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49</vt:i4>
      </vt:variant>
    </vt:vector>
  </HeadingPairs>
  <TitlesOfParts>
    <vt:vector size="55" baseType="lpstr">
      <vt:lpstr>Arial</vt:lpstr>
      <vt:lpstr>Arial Rounded MT Bold</vt:lpstr>
      <vt:lpstr>Calibri</vt:lpstr>
      <vt:lpstr>Copperplate Gothic Light</vt:lpstr>
      <vt:lpstr>Times New Roman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Nicoletta</dc:creator>
  <cp:lastModifiedBy>IMMA IZZO</cp:lastModifiedBy>
  <cp:revision>100</cp:revision>
  <dcterms:created xsi:type="dcterms:W3CDTF">2019-05-18T13:12:00Z</dcterms:created>
  <dcterms:modified xsi:type="dcterms:W3CDTF">2019-06-05T17:40:51Z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1033-10.2.0.6020</vt:lpwstr>
  </property>
</Properties>
</file>