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56" r:id="rId2"/>
    <p:sldId id="257" r:id="rId3"/>
    <p:sldId id="258" r:id="rId4"/>
    <p:sldId id="261" r:id="rId5"/>
    <p:sldId id="260" r:id="rId6"/>
    <p:sldId id="259" r:id="rId7"/>
    <p:sldId id="262" r:id="rId8"/>
    <p:sldId id="263" r:id="rId9"/>
    <p:sldId id="265" r:id="rId10"/>
    <p:sldId id="269" r:id="rId11"/>
    <p:sldId id="264" r:id="rId12"/>
    <p:sldId id="266" r:id="rId13"/>
    <p:sldId id="267" r:id="rId14"/>
    <p:sldId id="268" r:id="rId15"/>
    <p:sldId id="270" r:id="rId16"/>
    <p:sldId id="275"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37" autoAdjust="0"/>
    <p:restoredTop sz="94660"/>
  </p:normalViewPr>
  <p:slideViewPr>
    <p:cSldViewPr snapToGrid="0">
      <p:cViewPr varScale="1">
        <p:scale>
          <a:sx n="68" d="100"/>
          <a:sy n="68" d="100"/>
        </p:scale>
        <p:origin x="96" y="1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84CDDD-59FD-4C08-8A68-4F4CAB76F88C}" type="datetimeFigureOut">
              <a:rPr lang="it-IT" smtClean="0"/>
              <a:t>07/06/2019</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30C4BB-F7EA-4080-8EDE-ABD3B6CA03A4}" type="slidenum">
              <a:rPr lang="it-IT" smtClean="0"/>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530C4BB-F7EA-4080-8EDE-ABD3B6CA03A4}" type="slidenum">
              <a:rPr lang="it-IT" smtClean="0"/>
              <a:t>1</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cstate="print">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cstate="print">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cstate="print">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hasCustomPrompt="1"/>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it-IT"/>
              <a:t>Fare clic per modificare lo stile del titolo dello schema</a:t>
            </a:r>
            <a:endParaRPr lang="en-US" dirty="0"/>
          </a:p>
        </p:txBody>
      </p:sp>
      <p:sp>
        <p:nvSpPr>
          <p:cNvPr id="3" name="Subtitle 2"/>
          <p:cNvSpPr>
            <a:spLocks noGrp="1"/>
          </p:cNvSpPr>
          <p:nvPr>
            <p:ph type="subTitle" idx="1" hasCustomPrompt="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180A306E-E865-4683-838A-212C867BD122}" type="datetimeFigureOut">
              <a:rPr lang="it-IT" smtClean="0"/>
              <a:t>07/06/2019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950965FC-273C-4966-B96F-ACD43D8AF2DD}"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hasCustomPrompt="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180A306E-E865-4683-838A-212C867BD122}" type="datetimeFigureOut">
              <a:rPr lang="it-IT" smtClean="0"/>
              <a:t>07/06/2019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950965FC-273C-4966-B96F-ACD43D8AF2DD}"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8724900" y="533400"/>
            <a:ext cx="2552700" cy="5638800"/>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hasCustomPrompt="1"/>
          </p:nvPr>
        </p:nvSpPr>
        <p:spPr>
          <a:xfrm>
            <a:off x="1066800" y="533400"/>
            <a:ext cx="7505700" cy="56388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180A306E-E865-4683-838A-212C867BD122}" type="datetimeFigureOut">
              <a:rPr lang="it-IT" smtClean="0"/>
              <a:t>07/06/2019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950965FC-273C-4966-B96F-ACD43D8AF2DD}"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it-IT"/>
              <a:t>Fare clic per modificare lo stile del titolo dello schema</a:t>
            </a:r>
            <a:endParaRPr lang="en-US" dirty="0"/>
          </a:p>
        </p:txBody>
      </p:sp>
      <p:sp>
        <p:nvSpPr>
          <p:cNvPr id="3" name="Content Placeholder 2"/>
          <p:cNvSpPr>
            <a:spLocks noGrp="1"/>
          </p:cNvSpPr>
          <p:nvPr>
            <p:ph idx="1" hasCustomPrompt="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180A306E-E865-4683-838A-212C867BD122}" type="datetimeFigureOut">
              <a:rPr lang="it-IT" smtClean="0"/>
              <a:t>07/06/2019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950965FC-273C-4966-B96F-ACD43D8AF2DD}"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cstate="print">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a:xfrm>
            <a:off x="2167128" y="1225296"/>
            <a:ext cx="9281160" cy="3520440"/>
          </a:xfrm>
        </p:spPr>
        <p:txBody>
          <a:bodyPr anchor="ctr">
            <a:normAutofit/>
          </a:bodyPr>
          <a:lstStyle>
            <a:lvl1pPr>
              <a:lnSpc>
                <a:spcPct val="80000"/>
              </a:lnSpc>
              <a:defRPr sz="8000" b="0"/>
            </a:lvl1pPr>
          </a:lstStyle>
          <a:p>
            <a:r>
              <a:rPr lang="it-IT"/>
              <a:t>Fare clic per modificare lo stile del titolo dello schema</a:t>
            </a:r>
            <a:endParaRPr lang="en-US" dirty="0"/>
          </a:p>
        </p:txBody>
      </p:sp>
      <p:sp>
        <p:nvSpPr>
          <p:cNvPr id="3" name="Text Placeholder 2"/>
          <p:cNvSpPr>
            <a:spLocks noGrp="1"/>
          </p:cNvSpPr>
          <p:nvPr>
            <p:ph type="body" idx="1" hasCustomPrompt="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a:xfrm>
            <a:off x="8593667" y="6272784"/>
            <a:ext cx="2644309" cy="365125"/>
          </a:xfrm>
        </p:spPr>
        <p:txBody>
          <a:bodyPr/>
          <a:lstStyle/>
          <a:p>
            <a:fld id="{180A306E-E865-4683-838A-212C867BD122}" type="datetimeFigureOut">
              <a:rPr lang="it-IT" smtClean="0"/>
              <a:t>07/06/2019</a:t>
            </a:fld>
            <a:endParaRPr lang="it-IT"/>
          </a:p>
        </p:txBody>
      </p:sp>
      <p:sp>
        <p:nvSpPr>
          <p:cNvPr id="5" name="Footer Placeholder 4"/>
          <p:cNvSpPr>
            <a:spLocks noGrp="1"/>
          </p:cNvSpPr>
          <p:nvPr>
            <p:ph type="ftr" sz="quarter" idx="11"/>
          </p:nvPr>
        </p:nvSpPr>
        <p:spPr>
          <a:xfrm>
            <a:off x="2182708" y="6272784"/>
            <a:ext cx="6327648" cy="365125"/>
          </a:xfrm>
        </p:spPr>
        <p:txBody>
          <a:bodyPr/>
          <a:lstStyle/>
          <a:p>
            <a:endParaRPr lang="it-IT"/>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950965FC-273C-4966-B96F-ACD43D8AF2DD}"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hasCustomPrompt="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hasCustomPrompt="1"/>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180A306E-E865-4683-838A-212C867BD122}" type="datetimeFigureOut">
              <a:rPr lang="it-IT" smtClean="0"/>
              <a:t>07/06/2019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950965FC-273C-4966-B96F-ACD43D8AF2DD}"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hasCustomPrompt="1"/>
          </p:nvPr>
        </p:nvSpPr>
        <p:spPr/>
        <p:txBody>
          <a:bodyPr/>
          <a:lstStyle/>
          <a:p>
            <a:r>
              <a:rPr lang="it-IT"/>
              <a:t>Fare clic per modificare lo stile del titolo dello schema</a:t>
            </a:r>
            <a:endParaRPr lang="en-US" dirty="0"/>
          </a:p>
        </p:txBody>
      </p:sp>
      <p:sp>
        <p:nvSpPr>
          <p:cNvPr id="3" name="Text Placeholder 2"/>
          <p:cNvSpPr>
            <a:spLocks noGrp="1"/>
          </p:cNvSpPr>
          <p:nvPr>
            <p:ph type="body" idx="1" hasCustomPrompt="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hasCustomPrompt="1"/>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hasCustomPrompt="1"/>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hasCustomPrompt="1"/>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180A306E-E865-4683-838A-212C867BD122}" type="datetimeFigureOut">
              <a:rPr lang="it-IT" smtClean="0"/>
              <a:t>07/06/2019</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950965FC-273C-4966-B96F-ACD43D8AF2DD}"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6" name="Title 5"/>
          <p:cNvSpPr>
            <a:spLocks noGrp="1"/>
          </p:cNvSpPr>
          <p:nvPr>
            <p:ph type="title" hasCustomPrompt="1"/>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180A306E-E865-4683-838A-212C867BD122}" type="datetimeFigureOut">
              <a:rPr lang="it-IT" smtClean="0"/>
              <a:t>07/06/2019</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950965FC-273C-4966-B96F-ACD43D8AF2DD}"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0A306E-E865-4683-838A-212C867BD122}" type="datetimeFigureOut">
              <a:rPr lang="it-IT" smtClean="0"/>
              <a:t>07/06/2019</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950965FC-273C-4966-B96F-ACD43D8AF2DD}"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cstate="print">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a:xfrm>
            <a:off x="8549640" y="685800"/>
            <a:ext cx="3200400" cy="1737360"/>
          </a:xfrm>
        </p:spPr>
        <p:txBody>
          <a:bodyPr anchor="b">
            <a:normAutofit/>
          </a:bodyPr>
          <a:lstStyle>
            <a:lvl1pPr>
              <a:defRPr sz="3200" b="1"/>
            </a:lvl1pPr>
          </a:lstStyle>
          <a:p>
            <a:r>
              <a:rPr lang="it-IT"/>
              <a:t>Fare clic per modificare lo stile del titolo dello schema</a:t>
            </a:r>
            <a:endParaRPr lang="en-US" dirty="0"/>
          </a:p>
        </p:txBody>
      </p:sp>
      <p:sp>
        <p:nvSpPr>
          <p:cNvPr id="3" name="Content Placeholder 2"/>
          <p:cNvSpPr>
            <a:spLocks noGrp="1"/>
          </p:cNvSpPr>
          <p:nvPr>
            <p:ph idx="1" hasCustomPrompt="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hasCustomPrompt="1"/>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180A306E-E865-4683-838A-212C867BD122}" type="datetimeFigureOut">
              <a:rPr lang="it-IT" smtClean="0"/>
              <a:t>07/06/2019</a:t>
            </a:fld>
            <a:endParaRPr lang="it-IT"/>
          </a:p>
        </p:txBody>
      </p:sp>
      <p:sp>
        <p:nvSpPr>
          <p:cNvPr id="6" name="Footer Placeholder 5"/>
          <p:cNvSpPr>
            <a:spLocks noGrp="1"/>
          </p:cNvSpPr>
          <p:nvPr>
            <p:ph type="ftr" sz="quarter" idx="11"/>
          </p:nvPr>
        </p:nvSpPr>
        <p:spPr/>
        <p:txBody>
          <a:bodyPr/>
          <a:lstStyle/>
          <a:p>
            <a:endParaRPr lang="it-IT"/>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brightnessContrast bright="-40000" contrast="20000"/>
                        </a14:imgEffect>
                        <a14:imgEffect>
                          <a14:saturation sat="95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950965FC-273C-4966-B96F-ACD43D8AF2DD}"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cstate="print">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a:xfrm>
            <a:off x="8549640" y="685800"/>
            <a:ext cx="3200400" cy="1737360"/>
          </a:xfrm>
        </p:spPr>
        <p:txBody>
          <a:bodyPr anchor="b">
            <a:normAutofit/>
          </a:bodyPr>
          <a:lstStyle>
            <a:lvl1pPr>
              <a:defRPr sz="3200" b="1"/>
            </a:lvl1pPr>
          </a:lstStyle>
          <a:p>
            <a:r>
              <a:rPr lang="it-IT"/>
              <a:t>Fare clic per modificare lo stile del titolo dello schema</a:t>
            </a:r>
            <a:endParaRPr lang="en-US" dirty="0"/>
          </a:p>
        </p:txBody>
      </p:sp>
      <p:sp>
        <p:nvSpPr>
          <p:cNvPr id="3" name="Picture Placeholder 2"/>
          <p:cNvSpPr>
            <a:spLocks noGrp="1" noChangeAspect="1"/>
          </p:cNvSpPr>
          <p:nvPr>
            <p:ph type="pic" idx="1" hasCustomPrompt="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hasCustomPrompt="1"/>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180A306E-E865-4683-838A-212C867BD122}" type="datetimeFigureOut">
              <a:rPr lang="it-IT" smtClean="0"/>
              <a:t>07/06/2019</a:t>
            </a:fld>
            <a:endParaRPr lang="it-IT"/>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brightnessContrast bright="-40000" contrast="20000"/>
                        </a14:imgEffect>
                        <a14:imgEffect>
                          <a14:saturation sat="95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950965FC-273C-4966-B96F-ACD43D8AF2DD}"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180A306E-E865-4683-838A-212C867BD122}" type="datetimeFigureOut">
              <a:rPr lang="it-IT" smtClean="0"/>
              <a:t>07/06/2019</a:t>
            </a:fld>
            <a:endParaRPr lang="it-IT"/>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it-IT"/>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cstate="print">
                <a:duotone>
                  <a:schemeClr val="accent1">
                    <a:shade val="45000"/>
                    <a:satMod val="135000"/>
                  </a:schemeClr>
                  <a:prstClr val="white"/>
                </a:duotone>
                <a:extLst>
                  <a:ext uri="{BEBA8EAE-BF5A-486C-A8C5-ECC9F3942E4B}">
                    <a14:imgProps xmlns:a14="http://schemas.microsoft.com/office/drawing/2010/main">
                      <a14:imgLayer r:embed="rId14">
                        <a14:imgEffect>
                          <a14:brightnessContrast bright="-40000" contrast="20000"/>
                        </a14:imgEffect>
                        <a14:imgEffect>
                          <a14:saturation sat="95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950965FC-273C-4966-B96F-ACD43D8AF2DD}"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anose="05000000000000000000"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5pPr>
      <a:lvl6pPr marL="1600200"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6pPr>
      <a:lvl7pPr marL="1899920"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7pPr>
      <a:lvl8pPr marL="2200275"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8pPr>
      <a:lvl9pPr marL="2499995"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874644" y="530309"/>
            <a:ext cx="13596731" cy="3518397"/>
          </a:xfrm>
        </p:spPr>
        <p:txBody>
          <a:bodyPr/>
          <a:lstStyle/>
          <a:p>
            <a:pPr algn="l"/>
            <a:br>
              <a:rPr lang="it-IT" sz="8800" dirty="0">
                <a:latin typeface="Century Gothic" panose="020B0502020202020204" pitchFamily="34" charset="0"/>
              </a:rPr>
            </a:br>
            <a:r>
              <a:rPr lang="it-IT" sz="8800" dirty="0">
                <a:latin typeface="Century Gothic" panose="020B0502020202020204" pitchFamily="34" charset="0"/>
              </a:rPr>
              <a:t>       </a:t>
            </a:r>
            <a:r>
              <a:rPr lang="it-IT" sz="8800" dirty="0">
                <a:solidFill>
                  <a:schemeClr val="accent1">
                    <a:lumMod val="75000"/>
                  </a:schemeClr>
                </a:solidFill>
                <a:latin typeface="Century Gothic" panose="020B0502020202020204" pitchFamily="34" charset="0"/>
              </a:rPr>
              <a:t>LA DEMOCRAZIA</a:t>
            </a:r>
          </a:p>
        </p:txBody>
      </p:sp>
      <p:sp>
        <p:nvSpPr>
          <p:cNvPr id="3" name="Sottotitolo 2"/>
          <p:cNvSpPr>
            <a:spLocks noGrp="1"/>
          </p:cNvSpPr>
          <p:nvPr>
            <p:ph type="subTitle" idx="1"/>
          </p:nvPr>
        </p:nvSpPr>
        <p:spPr>
          <a:xfrm>
            <a:off x="848812" y="99988"/>
            <a:ext cx="6987645" cy="1388534"/>
          </a:xfrm>
        </p:spPr>
        <p:txBody>
          <a:bodyPr>
            <a:normAutofit fontScale="92500" lnSpcReduction="10000"/>
          </a:bodyPr>
          <a:lstStyle/>
          <a:p>
            <a:r>
              <a:rPr lang="it-IT" sz="2400" b="1" dirty="0">
                <a:solidFill>
                  <a:schemeClr val="accent1">
                    <a:lumMod val="75000"/>
                  </a:schemeClr>
                </a:solidFill>
                <a:latin typeface="Century Gothic" panose="020B0502020202020204" pitchFamily="34" charset="0"/>
              </a:rPr>
              <a:t>Qual è lo strumento migliore di cui l’uomo dispone per realizzare una convivenza civile ordinata e armonica? </a:t>
            </a:r>
          </a:p>
          <a:p>
            <a:r>
              <a:rPr lang="it-IT" sz="2400" dirty="0">
                <a:latin typeface="Century Gothic" panose="020B0502020202020204" pitchFamily="34" charset="0"/>
              </a:rPr>
              <a:t>Per molti la risposta è </a:t>
            </a:r>
          </a:p>
          <a:p>
            <a:pPr algn="l"/>
            <a:endParaRPr lang="it-IT" sz="2400" dirty="0">
              <a:latin typeface="Century Gothic" panose="020B0502020202020204" pitchFamily="34" charset="0"/>
            </a:endParaRPr>
          </a:p>
        </p:txBody>
      </p:sp>
      <p:sp>
        <p:nvSpPr>
          <p:cNvPr id="4" name="CasellaDiTesto 3"/>
          <p:cNvSpPr txBox="1"/>
          <p:nvPr/>
        </p:nvSpPr>
        <p:spPr>
          <a:xfrm>
            <a:off x="6133038" y="5172507"/>
            <a:ext cx="4450976" cy="1200329"/>
          </a:xfrm>
          <a:prstGeom prst="rect">
            <a:avLst/>
          </a:prstGeom>
          <a:noFill/>
        </p:spPr>
        <p:txBody>
          <a:bodyPr wrap="square" rtlCol="0">
            <a:spAutoFit/>
          </a:bodyPr>
          <a:lstStyle/>
          <a:p>
            <a:pPr algn="ctr"/>
            <a:r>
              <a:rPr lang="it-IT" sz="2400" b="1" dirty="0">
                <a:latin typeface="Century Gothic" panose="020B0502020202020204" pitchFamily="34" charset="0"/>
              </a:rPr>
              <a:t>Forma di partecipazione diretta dei cittadini all’attività di governo</a:t>
            </a:r>
          </a:p>
        </p:txBody>
      </p:sp>
      <p:sp>
        <p:nvSpPr>
          <p:cNvPr id="8" name="Freccia a destra 7"/>
          <p:cNvSpPr/>
          <p:nvPr/>
        </p:nvSpPr>
        <p:spPr>
          <a:xfrm rot="5400000">
            <a:off x="7598455" y="3890367"/>
            <a:ext cx="1520142" cy="10441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726" y="4568492"/>
            <a:ext cx="2683370" cy="1804344"/>
          </a:xfrm>
          <a:prstGeom prst="rect">
            <a:avLst/>
          </a:prstGeom>
        </p:spPr>
      </p:pic>
      <p:pic>
        <p:nvPicPr>
          <p:cNvPr id="9" name="Immagin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69883" y="4568492"/>
            <a:ext cx="2683369" cy="18043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5"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2000"/>
                                        <p:tgtEl>
                                          <p:spTgt spid="2"/>
                                        </p:tgtEl>
                                      </p:cBhvr>
                                    </p:animEffect>
                                    <p:anim calcmode="lin" valueType="num">
                                      <p:cBhvr>
                                        <p:cTn id="19" dur="2000" fill="hold"/>
                                        <p:tgtEl>
                                          <p:spTgt spid="2"/>
                                        </p:tgtEl>
                                        <p:attrNameLst>
                                          <p:attrName>ppt_w</p:attrName>
                                        </p:attrNameLst>
                                      </p:cBhvr>
                                      <p:tavLst>
                                        <p:tav tm="0" fmla="#ppt_w*sin(2.5*pi*$)">
                                          <p:val>
                                            <p:fltVal val="0"/>
                                          </p:val>
                                        </p:tav>
                                        <p:tav tm="100000">
                                          <p:val>
                                            <p:fltVal val="1"/>
                                          </p:val>
                                        </p:tav>
                                      </p:tavLst>
                                    </p:anim>
                                    <p:anim calcmode="lin" valueType="num">
                                      <p:cBhvr>
                                        <p:cTn id="20" dur="2000" fill="hold"/>
                                        <p:tgtEl>
                                          <p:spTgt spid="2"/>
                                        </p:tgtEl>
                                        <p:attrNameLst>
                                          <p:attrName>ppt_h</p:attrName>
                                        </p:attrNameLst>
                                      </p:cBhvr>
                                      <p:tavLst>
                                        <p:tav tm="0">
                                          <p:val>
                                            <p:strVal val="#ppt_h"/>
                                          </p:val>
                                        </p:tav>
                                        <p:tav tm="100000">
                                          <p:val>
                                            <p:strVal val="#ppt_h"/>
                                          </p:val>
                                        </p:tav>
                                      </p:tavLst>
                                    </p:anim>
                                  </p:childTnLst>
                                </p:cTn>
                              </p:par>
                            </p:childTnLst>
                          </p:cTn>
                        </p:par>
                        <p:par>
                          <p:cTn id="21" fill="hold">
                            <p:stCondLst>
                              <p:cond delay="3000"/>
                            </p:stCondLst>
                            <p:childTnLst>
                              <p:par>
                                <p:cTn id="22" presetID="16" presetClass="entr" presetSubtype="21"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arn(inVertical)">
                                      <p:cBhvr>
                                        <p:cTn id="24" dur="500"/>
                                        <p:tgtEl>
                                          <p:spTgt spid="8"/>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arn(inVertical)">
                                      <p:cBhvr>
                                        <p:cTn id="27" dur="500"/>
                                        <p:tgtEl>
                                          <p:spTgt spid="4"/>
                                        </p:tgtEl>
                                      </p:cBhvr>
                                    </p:animEffect>
                                  </p:childTnLst>
                                </p:cTn>
                              </p:par>
                              <p:par>
                                <p:cTn id="28" presetID="22" presetClass="entr" presetSubtype="4"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par>
                                <p:cTn id="31" presetID="22" presetClass="entr" presetSubtype="4"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down)">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p:nvPr/>
        </p:nvSpPr>
        <p:spPr>
          <a:xfrm>
            <a:off x="0" y="1788441"/>
            <a:ext cx="12192000" cy="2417799"/>
          </a:xfrm>
          <a:prstGeom prst="rect">
            <a:avLst/>
          </a:prstGeom>
          <a:solidFill>
            <a:schemeClr val="accent2"/>
          </a:solidFill>
        </p:spPr>
        <p:txBody>
          <a:bodyPr vert="horz" lIns="91440" tIns="45720" rIns="91440" bIns="45720" rtlCol="0">
            <a:normAutofit/>
          </a:bodyPr>
          <a:lstStyle/>
          <a:p>
            <a:pPr marL="182880" marR="0" lvl="0" indent="-182880" algn="l" defTabSz="914400" rtl="0" eaLnBrk="1" fontAlgn="auto" latinLnBrk="0" hangingPunct="1">
              <a:lnSpc>
                <a:spcPct val="90000"/>
              </a:lnSpc>
              <a:spcBef>
                <a:spcPts val="1200"/>
              </a:spcBef>
              <a:spcAft>
                <a:spcPts val="0"/>
              </a:spcAft>
              <a:buClr>
                <a:srgbClr val="FFC000"/>
              </a:buClr>
              <a:buSzPct val="85000"/>
              <a:buFont typeface="Wingdings" panose="05000000000000000000" pitchFamily="2" charset="2"/>
              <a:buChar char="Ø"/>
              <a:defRPr/>
            </a:pPr>
            <a:r>
              <a:rPr lang="it-IT" sz="2000" dirty="0">
                <a:solidFill>
                  <a:schemeClr val="bg1"/>
                </a:solidFill>
                <a:latin typeface="Century Gothic" panose="020B0502020202020204" pitchFamily="34" charset="0"/>
              </a:rPr>
              <a:t>Così come un uomo, investito di un potere assoluto, può abusarne per eliminare le minoranze politiche, </a:t>
            </a:r>
            <a:r>
              <a:rPr lang="it-IT" sz="2000" b="1" dirty="0">
                <a:solidFill>
                  <a:schemeClr val="bg1"/>
                </a:solidFill>
                <a:latin typeface="Century Gothic" panose="020B0502020202020204" pitchFamily="34" charset="0"/>
              </a:rPr>
              <a:t>così può fare la maggioranza in una democrazia</a:t>
            </a:r>
            <a:r>
              <a:rPr lang="it-IT" sz="2000" dirty="0">
                <a:solidFill>
                  <a:schemeClr val="bg1"/>
                </a:solidFill>
                <a:latin typeface="Century Gothic" panose="020B0502020202020204" pitchFamily="34" charset="0"/>
              </a:rPr>
              <a:t>.</a:t>
            </a:r>
          </a:p>
          <a:p>
            <a:pPr marL="182880" marR="0" lvl="0" indent="-182880" algn="l"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Char char="Ø"/>
              <a:defRPr/>
            </a:pPr>
            <a:endParaRPr kumimoji="0" lang="it-IT" sz="2000" b="0" i="0" u="none" strike="noStrike" kern="1200" cap="none" spc="0" normalizeH="0" baseline="0" noProof="0" dirty="0">
              <a:ln>
                <a:noFill/>
              </a:ln>
              <a:solidFill>
                <a:schemeClr val="bg1"/>
              </a:solidFill>
              <a:effectLst/>
              <a:uLnTx/>
              <a:uFillTx/>
              <a:latin typeface="Century Gothic" panose="020B0502020202020204" pitchFamily="34" charset="0"/>
            </a:endParaRPr>
          </a:p>
          <a:p>
            <a:pPr marL="182880" indent="-182880" defTabSz="914400">
              <a:lnSpc>
                <a:spcPct val="90000"/>
              </a:lnSpc>
              <a:spcBef>
                <a:spcPts val="1200"/>
              </a:spcBef>
              <a:buClr>
                <a:srgbClr val="FFC000"/>
              </a:buClr>
              <a:buSzPct val="85000"/>
              <a:buFont typeface="Wingdings" panose="05000000000000000000" pitchFamily="2" charset="2"/>
              <a:buChar char="Ø"/>
            </a:pPr>
            <a:r>
              <a:rPr lang="it-IT" sz="2000" dirty="0" err="1">
                <a:solidFill>
                  <a:schemeClr val="bg1"/>
                </a:solidFill>
                <a:latin typeface="Century Gothic" panose="020B0502020202020204" pitchFamily="34" charset="0"/>
              </a:rPr>
              <a:t>Charles-Alexis</a:t>
            </a:r>
            <a:r>
              <a:rPr lang="it-IT" sz="2000" dirty="0">
                <a:solidFill>
                  <a:schemeClr val="bg1"/>
                </a:solidFill>
                <a:latin typeface="Century Gothic" panose="020B0502020202020204" pitchFamily="34" charset="0"/>
              </a:rPr>
              <a:t> de Tocqueville ne </a:t>
            </a:r>
            <a:r>
              <a:rPr lang="it-IT" sz="2000" i="1" dirty="0">
                <a:solidFill>
                  <a:schemeClr val="bg1"/>
                </a:solidFill>
                <a:latin typeface="Century Gothic" panose="020B0502020202020204" pitchFamily="34" charset="0"/>
              </a:rPr>
              <a:t>“La Democrazia in America” </a:t>
            </a:r>
            <a:r>
              <a:rPr lang="it-IT" sz="2000" dirty="0">
                <a:solidFill>
                  <a:schemeClr val="bg1"/>
                </a:solidFill>
                <a:latin typeface="Century Gothic" panose="020B0502020202020204" pitchFamily="34" charset="0"/>
              </a:rPr>
              <a:t>afferma di temere l’eccessiva forza della democrazia e la fragilità della sua struttura, in quanto queste, legate a falsi ideali, possono sfociare in una tirannide.</a:t>
            </a:r>
          </a:p>
          <a:p>
            <a:pPr marL="182880" marR="0" lvl="0" indent="-182880" algn="l" defTabSz="914400" rtl="0" eaLnBrk="1" fontAlgn="auto" latinLnBrk="0" hangingPunct="1">
              <a:lnSpc>
                <a:spcPct val="90000"/>
              </a:lnSpc>
              <a:spcBef>
                <a:spcPts val="1200"/>
              </a:spcBef>
              <a:spcAft>
                <a:spcPts val="0"/>
              </a:spcAft>
              <a:buClr>
                <a:srgbClr val="FFC000"/>
              </a:buClr>
              <a:buSzPct val="85000"/>
              <a:buFont typeface="Wingdings" panose="05000000000000000000" pitchFamily="2" charset="2"/>
              <a:buChar char="Ø"/>
              <a:defRPr/>
            </a:pPr>
            <a:endParaRPr kumimoji="0" lang="it-IT" sz="2000" b="0" i="0" u="none" strike="noStrike" kern="1200" cap="none" spc="0" normalizeH="0" baseline="0" noProof="0" dirty="0">
              <a:ln>
                <a:noFill/>
              </a:ln>
              <a:solidFill>
                <a:schemeClr val="bg1"/>
              </a:solidFill>
              <a:effectLst/>
              <a:uLnTx/>
              <a:uFillTx/>
              <a:latin typeface="Century Gothic" panose="020B0502020202020204" pitchFamily="34" charset="0"/>
              <a:ea typeface="+mn-ea"/>
              <a:cs typeface="+mn-cs"/>
            </a:endParaRPr>
          </a:p>
        </p:txBody>
      </p:sp>
      <p:sp>
        <p:nvSpPr>
          <p:cNvPr id="2" name="Titolo 1"/>
          <p:cNvSpPr>
            <a:spLocks noGrp="1"/>
          </p:cNvSpPr>
          <p:nvPr>
            <p:ph type="title"/>
          </p:nvPr>
        </p:nvSpPr>
        <p:spPr>
          <a:xfrm>
            <a:off x="0" y="0"/>
            <a:ext cx="12192000" cy="1672046"/>
          </a:xfrm>
        </p:spPr>
        <p:txBody>
          <a:bodyPr>
            <a:normAutofit/>
          </a:bodyPr>
          <a:lstStyle/>
          <a:p>
            <a:pPr algn="ctr"/>
            <a:r>
              <a:rPr lang="it-IT" sz="4800" b="1" dirty="0">
                <a:solidFill>
                  <a:schemeClr val="accent1">
                    <a:lumMod val="75000"/>
                  </a:schemeClr>
                </a:solidFill>
              </a:rPr>
              <a:t>la dittatura </a:t>
            </a:r>
            <a:br>
              <a:rPr lang="it-IT" sz="4800" b="1" dirty="0">
                <a:solidFill>
                  <a:schemeClr val="accent1">
                    <a:lumMod val="75000"/>
                  </a:schemeClr>
                </a:solidFill>
              </a:rPr>
            </a:br>
            <a:r>
              <a:rPr lang="it-IT" sz="4800" b="1" dirty="0">
                <a:solidFill>
                  <a:schemeClr val="accent1">
                    <a:lumMod val="75000"/>
                  </a:schemeClr>
                </a:solidFill>
              </a:rPr>
              <a:t>della Maggioranza</a:t>
            </a:r>
          </a:p>
        </p:txBody>
      </p:sp>
      <p:pic>
        <p:nvPicPr>
          <p:cNvPr id="28678" name="Picture 6" descr="Risultati immagini per dittatura della maggioranza"/>
          <p:cNvPicPr>
            <a:picLocks noChangeAspect="1" noChangeArrowheads="1"/>
          </p:cNvPicPr>
          <p:nvPr/>
        </p:nvPicPr>
        <p:blipFill>
          <a:blip r:embed="rId2" cstate="print"/>
          <a:srcRect/>
          <a:stretch>
            <a:fillRect/>
          </a:stretch>
        </p:blipFill>
        <p:spPr bwMode="auto">
          <a:xfrm>
            <a:off x="3382906" y="4206240"/>
            <a:ext cx="5426187" cy="2651760"/>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26" presetClass="entr" presetSubtype="0" fill="hold" grpId="0" nodeType="withEffect">
                                  <p:stCondLst>
                                    <p:cond delay="0"/>
                                  </p:stCondLst>
                                  <p:childTnLst>
                                    <p:set>
                                      <p:cBhvr>
                                        <p:cTn id="11" dur="1" fill="hold">
                                          <p:stCondLst>
                                            <p:cond delay="0"/>
                                          </p:stCondLst>
                                        </p:cTn>
                                        <p:tgtEl>
                                          <p:spTgt spid="6">
                                            <p:bg/>
                                          </p:spTgt>
                                        </p:tgtEl>
                                        <p:attrNameLst>
                                          <p:attrName>style.visibility</p:attrName>
                                        </p:attrNameLst>
                                      </p:cBhvr>
                                      <p:to>
                                        <p:strVal val="visible"/>
                                      </p:to>
                                    </p:set>
                                    <p:animEffect transition="in" filter="wipe(down)">
                                      <p:cBhvr>
                                        <p:cTn id="12" dur="580">
                                          <p:stCondLst>
                                            <p:cond delay="0"/>
                                          </p:stCondLst>
                                        </p:cTn>
                                        <p:tgtEl>
                                          <p:spTgt spid="6">
                                            <p:bg/>
                                          </p:spTgt>
                                        </p:tgtEl>
                                      </p:cBhvr>
                                    </p:animEffect>
                                    <p:anim calcmode="lin" valueType="num">
                                      <p:cBhvr>
                                        <p:cTn id="13" dur="1822" tmFilter="0,0; 0.14,0.36; 0.43,0.73; 0.71,0.91; 1.0,1.0">
                                          <p:stCondLst>
                                            <p:cond delay="0"/>
                                          </p:stCondLst>
                                        </p:cTn>
                                        <p:tgtEl>
                                          <p:spTgt spid="6">
                                            <p:bg/>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6">
                                            <p:bg/>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6">
                                            <p:bg/>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6">
                                            <p:bg/>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6">
                                            <p:bg/>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6">
                                            <p:bg/>
                                          </p:spTgt>
                                        </p:tgtEl>
                                      </p:cBhvr>
                                      <p:to x="100000" y="60000"/>
                                    </p:animScale>
                                    <p:animScale>
                                      <p:cBhvr>
                                        <p:cTn id="19" dur="166" decel="50000">
                                          <p:stCondLst>
                                            <p:cond delay="676"/>
                                          </p:stCondLst>
                                        </p:cTn>
                                        <p:tgtEl>
                                          <p:spTgt spid="6">
                                            <p:bg/>
                                          </p:spTgt>
                                        </p:tgtEl>
                                      </p:cBhvr>
                                      <p:to x="100000" y="100000"/>
                                    </p:animScale>
                                    <p:animScale>
                                      <p:cBhvr>
                                        <p:cTn id="20" dur="26">
                                          <p:stCondLst>
                                            <p:cond delay="1312"/>
                                          </p:stCondLst>
                                        </p:cTn>
                                        <p:tgtEl>
                                          <p:spTgt spid="6">
                                            <p:bg/>
                                          </p:spTgt>
                                        </p:tgtEl>
                                      </p:cBhvr>
                                      <p:to x="100000" y="80000"/>
                                    </p:animScale>
                                    <p:animScale>
                                      <p:cBhvr>
                                        <p:cTn id="21" dur="166" decel="50000">
                                          <p:stCondLst>
                                            <p:cond delay="1338"/>
                                          </p:stCondLst>
                                        </p:cTn>
                                        <p:tgtEl>
                                          <p:spTgt spid="6">
                                            <p:bg/>
                                          </p:spTgt>
                                        </p:tgtEl>
                                      </p:cBhvr>
                                      <p:to x="100000" y="100000"/>
                                    </p:animScale>
                                    <p:animScale>
                                      <p:cBhvr>
                                        <p:cTn id="22" dur="26">
                                          <p:stCondLst>
                                            <p:cond delay="1642"/>
                                          </p:stCondLst>
                                        </p:cTn>
                                        <p:tgtEl>
                                          <p:spTgt spid="6">
                                            <p:bg/>
                                          </p:spTgt>
                                        </p:tgtEl>
                                      </p:cBhvr>
                                      <p:to x="100000" y="90000"/>
                                    </p:animScale>
                                    <p:animScale>
                                      <p:cBhvr>
                                        <p:cTn id="23" dur="166" decel="50000">
                                          <p:stCondLst>
                                            <p:cond delay="1668"/>
                                          </p:stCondLst>
                                        </p:cTn>
                                        <p:tgtEl>
                                          <p:spTgt spid="6">
                                            <p:bg/>
                                          </p:spTgt>
                                        </p:tgtEl>
                                      </p:cBhvr>
                                      <p:to x="100000" y="100000"/>
                                    </p:animScale>
                                    <p:animScale>
                                      <p:cBhvr>
                                        <p:cTn id="24" dur="26">
                                          <p:stCondLst>
                                            <p:cond delay="1808"/>
                                          </p:stCondLst>
                                        </p:cTn>
                                        <p:tgtEl>
                                          <p:spTgt spid="6">
                                            <p:bg/>
                                          </p:spTgt>
                                        </p:tgtEl>
                                      </p:cBhvr>
                                      <p:to x="100000" y="95000"/>
                                    </p:animScale>
                                    <p:animScale>
                                      <p:cBhvr>
                                        <p:cTn id="25" dur="166" decel="50000">
                                          <p:stCondLst>
                                            <p:cond delay="1834"/>
                                          </p:stCondLst>
                                        </p:cTn>
                                        <p:tgtEl>
                                          <p:spTgt spid="6">
                                            <p:bg/>
                                          </p:spTgt>
                                        </p:tgtEl>
                                      </p:cBhvr>
                                      <p:to x="100000" y="100000"/>
                                    </p:animScale>
                                  </p:childTnLst>
                                </p:cTn>
                              </p:par>
                              <p:par>
                                <p:cTn id="26" presetID="26" presetClass="entr" presetSubtype="0" fill="hold" grpId="0" nodeType="with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wipe(down)">
                                      <p:cBhvr>
                                        <p:cTn id="28" dur="580">
                                          <p:stCondLst>
                                            <p:cond delay="0"/>
                                          </p:stCondLst>
                                        </p:cTn>
                                        <p:tgtEl>
                                          <p:spTgt spid="6">
                                            <p:txEl>
                                              <p:pRg st="0" end="0"/>
                                            </p:txEl>
                                          </p:spTgt>
                                        </p:tgtEl>
                                      </p:cBhvr>
                                    </p:animEffect>
                                    <p:anim calcmode="lin" valueType="num">
                                      <p:cBhvr>
                                        <p:cTn id="29"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34" dur="26">
                                          <p:stCondLst>
                                            <p:cond delay="650"/>
                                          </p:stCondLst>
                                        </p:cTn>
                                        <p:tgtEl>
                                          <p:spTgt spid="6">
                                            <p:txEl>
                                              <p:pRg st="0" end="0"/>
                                            </p:txEl>
                                          </p:spTgt>
                                        </p:tgtEl>
                                      </p:cBhvr>
                                      <p:to x="100000" y="60000"/>
                                    </p:animScale>
                                    <p:animScale>
                                      <p:cBhvr>
                                        <p:cTn id="35" dur="166" decel="50000">
                                          <p:stCondLst>
                                            <p:cond delay="676"/>
                                          </p:stCondLst>
                                        </p:cTn>
                                        <p:tgtEl>
                                          <p:spTgt spid="6">
                                            <p:txEl>
                                              <p:pRg st="0" end="0"/>
                                            </p:txEl>
                                          </p:spTgt>
                                        </p:tgtEl>
                                      </p:cBhvr>
                                      <p:to x="100000" y="100000"/>
                                    </p:animScale>
                                    <p:animScale>
                                      <p:cBhvr>
                                        <p:cTn id="36" dur="26">
                                          <p:stCondLst>
                                            <p:cond delay="1312"/>
                                          </p:stCondLst>
                                        </p:cTn>
                                        <p:tgtEl>
                                          <p:spTgt spid="6">
                                            <p:txEl>
                                              <p:pRg st="0" end="0"/>
                                            </p:txEl>
                                          </p:spTgt>
                                        </p:tgtEl>
                                      </p:cBhvr>
                                      <p:to x="100000" y="80000"/>
                                    </p:animScale>
                                    <p:animScale>
                                      <p:cBhvr>
                                        <p:cTn id="37" dur="166" decel="50000">
                                          <p:stCondLst>
                                            <p:cond delay="1338"/>
                                          </p:stCondLst>
                                        </p:cTn>
                                        <p:tgtEl>
                                          <p:spTgt spid="6">
                                            <p:txEl>
                                              <p:pRg st="0" end="0"/>
                                            </p:txEl>
                                          </p:spTgt>
                                        </p:tgtEl>
                                      </p:cBhvr>
                                      <p:to x="100000" y="100000"/>
                                    </p:animScale>
                                    <p:animScale>
                                      <p:cBhvr>
                                        <p:cTn id="38" dur="26">
                                          <p:stCondLst>
                                            <p:cond delay="1642"/>
                                          </p:stCondLst>
                                        </p:cTn>
                                        <p:tgtEl>
                                          <p:spTgt spid="6">
                                            <p:txEl>
                                              <p:pRg st="0" end="0"/>
                                            </p:txEl>
                                          </p:spTgt>
                                        </p:tgtEl>
                                      </p:cBhvr>
                                      <p:to x="100000" y="90000"/>
                                    </p:animScale>
                                    <p:animScale>
                                      <p:cBhvr>
                                        <p:cTn id="39" dur="166" decel="50000">
                                          <p:stCondLst>
                                            <p:cond delay="1668"/>
                                          </p:stCondLst>
                                        </p:cTn>
                                        <p:tgtEl>
                                          <p:spTgt spid="6">
                                            <p:txEl>
                                              <p:pRg st="0" end="0"/>
                                            </p:txEl>
                                          </p:spTgt>
                                        </p:tgtEl>
                                      </p:cBhvr>
                                      <p:to x="100000" y="100000"/>
                                    </p:animScale>
                                    <p:animScale>
                                      <p:cBhvr>
                                        <p:cTn id="40" dur="26">
                                          <p:stCondLst>
                                            <p:cond delay="1808"/>
                                          </p:stCondLst>
                                        </p:cTn>
                                        <p:tgtEl>
                                          <p:spTgt spid="6">
                                            <p:txEl>
                                              <p:pRg st="0" end="0"/>
                                            </p:txEl>
                                          </p:spTgt>
                                        </p:tgtEl>
                                      </p:cBhvr>
                                      <p:to x="100000" y="95000"/>
                                    </p:animScale>
                                    <p:animScale>
                                      <p:cBhvr>
                                        <p:cTn id="41" dur="166" decel="50000">
                                          <p:stCondLst>
                                            <p:cond delay="1834"/>
                                          </p:stCondLst>
                                        </p:cTn>
                                        <p:tgtEl>
                                          <p:spTgt spid="6">
                                            <p:txEl>
                                              <p:pRg st="0" end="0"/>
                                            </p:txEl>
                                          </p:spTgt>
                                        </p:tgtEl>
                                      </p:cBhvr>
                                      <p:to x="100000" y="100000"/>
                                    </p:animScale>
                                  </p:childTnLst>
                                </p:cTn>
                              </p:par>
                              <p:par>
                                <p:cTn id="42" presetID="26" presetClass="entr" presetSubtype="0" fill="hold" grpId="0" nodeType="withEffect">
                                  <p:stCondLst>
                                    <p:cond delay="0"/>
                                  </p:stCondLst>
                                  <p:childTnLst>
                                    <p:set>
                                      <p:cBhvr>
                                        <p:cTn id="43" dur="1" fill="hold">
                                          <p:stCondLst>
                                            <p:cond delay="0"/>
                                          </p:stCondLst>
                                        </p:cTn>
                                        <p:tgtEl>
                                          <p:spTgt spid="6">
                                            <p:txEl>
                                              <p:pRg st="2" end="2"/>
                                            </p:txEl>
                                          </p:spTgt>
                                        </p:tgtEl>
                                        <p:attrNameLst>
                                          <p:attrName>style.visibility</p:attrName>
                                        </p:attrNameLst>
                                      </p:cBhvr>
                                      <p:to>
                                        <p:strVal val="visible"/>
                                      </p:to>
                                    </p:set>
                                    <p:animEffect transition="in" filter="wipe(down)">
                                      <p:cBhvr>
                                        <p:cTn id="44" dur="580">
                                          <p:stCondLst>
                                            <p:cond delay="0"/>
                                          </p:stCondLst>
                                        </p:cTn>
                                        <p:tgtEl>
                                          <p:spTgt spid="6">
                                            <p:txEl>
                                              <p:pRg st="2" end="2"/>
                                            </p:txEl>
                                          </p:spTgt>
                                        </p:tgtEl>
                                      </p:cBhvr>
                                    </p:animEffect>
                                    <p:anim calcmode="lin" valueType="num">
                                      <p:cBhvr>
                                        <p:cTn id="45"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50" dur="26">
                                          <p:stCondLst>
                                            <p:cond delay="650"/>
                                          </p:stCondLst>
                                        </p:cTn>
                                        <p:tgtEl>
                                          <p:spTgt spid="6">
                                            <p:txEl>
                                              <p:pRg st="2" end="2"/>
                                            </p:txEl>
                                          </p:spTgt>
                                        </p:tgtEl>
                                      </p:cBhvr>
                                      <p:to x="100000" y="60000"/>
                                    </p:animScale>
                                    <p:animScale>
                                      <p:cBhvr>
                                        <p:cTn id="51" dur="166" decel="50000">
                                          <p:stCondLst>
                                            <p:cond delay="676"/>
                                          </p:stCondLst>
                                        </p:cTn>
                                        <p:tgtEl>
                                          <p:spTgt spid="6">
                                            <p:txEl>
                                              <p:pRg st="2" end="2"/>
                                            </p:txEl>
                                          </p:spTgt>
                                        </p:tgtEl>
                                      </p:cBhvr>
                                      <p:to x="100000" y="100000"/>
                                    </p:animScale>
                                    <p:animScale>
                                      <p:cBhvr>
                                        <p:cTn id="52" dur="26">
                                          <p:stCondLst>
                                            <p:cond delay="1312"/>
                                          </p:stCondLst>
                                        </p:cTn>
                                        <p:tgtEl>
                                          <p:spTgt spid="6">
                                            <p:txEl>
                                              <p:pRg st="2" end="2"/>
                                            </p:txEl>
                                          </p:spTgt>
                                        </p:tgtEl>
                                      </p:cBhvr>
                                      <p:to x="100000" y="80000"/>
                                    </p:animScale>
                                    <p:animScale>
                                      <p:cBhvr>
                                        <p:cTn id="53" dur="166" decel="50000">
                                          <p:stCondLst>
                                            <p:cond delay="1338"/>
                                          </p:stCondLst>
                                        </p:cTn>
                                        <p:tgtEl>
                                          <p:spTgt spid="6">
                                            <p:txEl>
                                              <p:pRg st="2" end="2"/>
                                            </p:txEl>
                                          </p:spTgt>
                                        </p:tgtEl>
                                      </p:cBhvr>
                                      <p:to x="100000" y="100000"/>
                                    </p:animScale>
                                    <p:animScale>
                                      <p:cBhvr>
                                        <p:cTn id="54" dur="26">
                                          <p:stCondLst>
                                            <p:cond delay="1642"/>
                                          </p:stCondLst>
                                        </p:cTn>
                                        <p:tgtEl>
                                          <p:spTgt spid="6">
                                            <p:txEl>
                                              <p:pRg st="2" end="2"/>
                                            </p:txEl>
                                          </p:spTgt>
                                        </p:tgtEl>
                                      </p:cBhvr>
                                      <p:to x="100000" y="90000"/>
                                    </p:animScale>
                                    <p:animScale>
                                      <p:cBhvr>
                                        <p:cTn id="55" dur="166" decel="50000">
                                          <p:stCondLst>
                                            <p:cond delay="1668"/>
                                          </p:stCondLst>
                                        </p:cTn>
                                        <p:tgtEl>
                                          <p:spTgt spid="6">
                                            <p:txEl>
                                              <p:pRg st="2" end="2"/>
                                            </p:txEl>
                                          </p:spTgt>
                                        </p:tgtEl>
                                      </p:cBhvr>
                                      <p:to x="100000" y="100000"/>
                                    </p:animScale>
                                    <p:animScale>
                                      <p:cBhvr>
                                        <p:cTn id="56" dur="26">
                                          <p:stCondLst>
                                            <p:cond delay="1808"/>
                                          </p:stCondLst>
                                        </p:cTn>
                                        <p:tgtEl>
                                          <p:spTgt spid="6">
                                            <p:txEl>
                                              <p:pRg st="2" end="2"/>
                                            </p:txEl>
                                          </p:spTgt>
                                        </p:tgtEl>
                                      </p:cBhvr>
                                      <p:to x="100000" y="95000"/>
                                    </p:animScale>
                                    <p:animScale>
                                      <p:cBhvr>
                                        <p:cTn id="57" dur="166" decel="50000">
                                          <p:stCondLst>
                                            <p:cond delay="1834"/>
                                          </p:stCondLst>
                                        </p:cTn>
                                        <p:tgtEl>
                                          <p:spTgt spid="6">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1510937"/>
            <a:ext cx="12192000" cy="2239617"/>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a:p>
        </p:txBody>
      </p:sp>
      <p:sp>
        <p:nvSpPr>
          <p:cNvPr id="2" name="Titolo 1"/>
          <p:cNvSpPr>
            <a:spLocks noGrp="1"/>
          </p:cNvSpPr>
          <p:nvPr>
            <p:ph type="title"/>
          </p:nvPr>
        </p:nvSpPr>
        <p:spPr>
          <a:xfrm>
            <a:off x="0" y="0"/>
            <a:ext cx="12191999" cy="1752599"/>
          </a:xfrm>
        </p:spPr>
        <p:txBody>
          <a:bodyPr>
            <a:normAutofit/>
          </a:bodyPr>
          <a:lstStyle/>
          <a:p>
            <a:pPr algn="ctr"/>
            <a:r>
              <a:rPr lang="it-IT" sz="4800" b="1" dirty="0">
                <a:solidFill>
                  <a:schemeClr val="accent1">
                    <a:lumMod val="75000"/>
                  </a:schemeClr>
                </a:solidFill>
              </a:rPr>
              <a:t>ASSENZA </a:t>
            </a:r>
            <a:br>
              <a:rPr lang="it-IT" sz="4800" b="1" dirty="0">
                <a:solidFill>
                  <a:schemeClr val="accent1">
                    <a:lumMod val="75000"/>
                  </a:schemeClr>
                </a:solidFill>
              </a:rPr>
            </a:br>
            <a:r>
              <a:rPr lang="it-IT" sz="4800" b="1" dirty="0" err="1">
                <a:solidFill>
                  <a:schemeClr val="accent1">
                    <a:lumMod val="75000"/>
                  </a:schemeClr>
                </a:solidFill>
              </a:rPr>
              <a:t>DI</a:t>
            </a:r>
            <a:r>
              <a:rPr lang="it-IT" sz="4800" b="1" dirty="0">
                <a:solidFill>
                  <a:schemeClr val="accent1">
                    <a:lumMod val="75000"/>
                  </a:schemeClr>
                </a:solidFill>
              </a:rPr>
              <a:t> PLURALISMO</a:t>
            </a:r>
          </a:p>
        </p:txBody>
      </p:sp>
      <p:sp>
        <p:nvSpPr>
          <p:cNvPr id="3" name="Segnaposto contenuto 2"/>
          <p:cNvSpPr>
            <a:spLocks noGrp="1"/>
          </p:cNvSpPr>
          <p:nvPr>
            <p:ph idx="1"/>
          </p:nvPr>
        </p:nvSpPr>
        <p:spPr>
          <a:xfrm>
            <a:off x="0" y="1630131"/>
            <a:ext cx="12192000" cy="4050792"/>
          </a:xfrm>
        </p:spPr>
        <p:txBody>
          <a:bodyPr/>
          <a:lstStyle/>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Una democrazia pluralista si caratterizza per la presenza di più partiti.</a:t>
            </a:r>
          </a:p>
          <a:p>
            <a:pPr>
              <a:buClr>
                <a:srgbClr val="FFC000"/>
              </a:buClr>
              <a:buFont typeface="Wingdings" panose="05000000000000000000" pitchFamily="2" charset="2"/>
              <a:buChar char="Ø"/>
            </a:pPr>
            <a:endParaRPr lang="it-IT" dirty="0">
              <a:solidFill>
                <a:schemeClr val="bg1"/>
              </a:solidFill>
              <a:latin typeface="Century Gothic" panose="020B0502020202020204" pitchFamily="34" charset="0"/>
            </a:endParaRPr>
          </a:p>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 Quando questa pluralità viene a mancare e un popolo può eleggere un solo partito che si identifica con il governo si ha un’assenza di pluralismo.</a:t>
            </a:r>
          </a:p>
          <a:p>
            <a:pPr>
              <a:buFont typeface="Wingdings" panose="05000000000000000000" pitchFamily="2" charset="2"/>
              <a:buChar char="Ø"/>
            </a:pPr>
            <a:endParaRPr lang="it-IT" dirty="0"/>
          </a:p>
        </p:txBody>
      </p:sp>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70645" y="3932374"/>
            <a:ext cx="3949148" cy="2710485"/>
          </a:xfrm>
          <a:prstGeom prst="rect">
            <a:avLst/>
          </a:prstGeom>
        </p:spPr>
      </p:pic>
      <p:pic>
        <p:nvPicPr>
          <p:cNvPr id="8" name="Immagin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871" y="3883474"/>
            <a:ext cx="3949148" cy="2808283"/>
          </a:xfrm>
          <a:prstGeom prst="rect">
            <a:avLst/>
          </a:prstGeom>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anim calcmode="lin" valueType="num">
                                      <p:cBhvr>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2"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strVal val="#ppt_h"/>
                                          </p:val>
                                        </p:tav>
                                        <p:tav tm="100000">
                                          <p:val>
                                            <p:strVal val="#ppt_h"/>
                                          </p:val>
                                        </p:tav>
                                      </p:tavLst>
                                    </p:anim>
                                  </p:childTnLst>
                                </p:cTn>
                              </p:par>
                              <p:par>
                                <p:cTn id="24" presetID="17" presetClass="entr" presetSubtype="1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1470991"/>
            <a:ext cx="12192000" cy="2292626"/>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a:p>
        </p:txBody>
      </p:sp>
      <p:sp>
        <p:nvSpPr>
          <p:cNvPr id="2" name="Titolo 1"/>
          <p:cNvSpPr>
            <a:spLocks noGrp="1"/>
          </p:cNvSpPr>
          <p:nvPr>
            <p:ph type="title"/>
          </p:nvPr>
        </p:nvSpPr>
        <p:spPr>
          <a:xfrm>
            <a:off x="169818" y="0"/>
            <a:ext cx="12022182" cy="1609344"/>
          </a:xfrm>
        </p:spPr>
        <p:txBody>
          <a:bodyPr/>
          <a:lstStyle/>
          <a:p>
            <a:pPr algn="ctr"/>
            <a:r>
              <a:rPr lang="it-IT" b="1" dirty="0">
                <a:solidFill>
                  <a:schemeClr val="accent1">
                    <a:lumMod val="75000"/>
                  </a:schemeClr>
                </a:solidFill>
              </a:rPr>
              <a:t>ASSENZA </a:t>
            </a:r>
            <a:r>
              <a:rPr lang="it-IT" b="1" dirty="0" err="1">
                <a:solidFill>
                  <a:schemeClr val="accent1">
                    <a:lumMod val="75000"/>
                  </a:schemeClr>
                </a:solidFill>
              </a:rPr>
              <a:t>DI</a:t>
            </a:r>
            <a:r>
              <a:rPr lang="it-IT" b="1" dirty="0">
                <a:solidFill>
                  <a:schemeClr val="accent1">
                    <a:lumMod val="75000"/>
                  </a:schemeClr>
                </a:solidFill>
              </a:rPr>
              <a:t> </a:t>
            </a:r>
            <a:br>
              <a:rPr lang="it-IT" b="1" dirty="0">
                <a:solidFill>
                  <a:schemeClr val="accent1">
                    <a:lumMod val="75000"/>
                  </a:schemeClr>
                </a:solidFill>
              </a:rPr>
            </a:br>
            <a:r>
              <a:rPr lang="it-IT" b="1" dirty="0">
                <a:solidFill>
                  <a:schemeClr val="accent1">
                    <a:lumMod val="75000"/>
                  </a:schemeClr>
                </a:solidFill>
              </a:rPr>
              <a:t>RISPETTO NEGLI ALTRI</a:t>
            </a:r>
          </a:p>
        </p:txBody>
      </p:sp>
      <p:sp>
        <p:nvSpPr>
          <p:cNvPr id="3" name="Segnaposto contenuto 2"/>
          <p:cNvSpPr>
            <a:spLocks noGrp="1"/>
          </p:cNvSpPr>
          <p:nvPr>
            <p:ph idx="1"/>
          </p:nvPr>
        </p:nvSpPr>
        <p:spPr>
          <a:xfrm>
            <a:off x="0" y="1561636"/>
            <a:ext cx="12192000" cy="4050792"/>
          </a:xfrm>
        </p:spPr>
        <p:txBody>
          <a:bodyPr/>
          <a:lstStyle/>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Alla base di ogni democrazia c’è il rispetto. Rispetto nei confronti degli altri, delle loro idee e delle loro decisioni. </a:t>
            </a:r>
          </a:p>
          <a:p>
            <a:pPr>
              <a:buClr>
                <a:srgbClr val="FFC000"/>
              </a:buClr>
              <a:buFont typeface="Wingdings" panose="05000000000000000000" pitchFamily="2" charset="2"/>
              <a:buChar char="Ø"/>
            </a:pPr>
            <a:endParaRPr lang="it-IT" dirty="0">
              <a:solidFill>
                <a:schemeClr val="bg1"/>
              </a:solidFill>
              <a:latin typeface="Century Gothic" panose="020B0502020202020204" pitchFamily="34" charset="0"/>
            </a:endParaRPr>
          </a:p>
          <a:p>
            <a:pPr>
              <a:buClr>
                <a:srgbClr val="FFC000"/>
              </a:buClr>
              <a:buFont typeface="Wingdings" panose="05000000000000000000" pitchFamily="2" charset="2"/>
              <a:buChar char="Ø"/>
            </a:pPr>
            <a:endParaRPr lang="it-IT" dirty="0">
              <a:solidFill>
                <a:schemeClr val="bg1"/>
              </a:solidFill>
              <a:latin typeface="Century Gothic" panose="020B0502020202020204" pitchFamily="34" charset="0"/>
            </a:endParaRPr>
          </a:p>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Quindi la pretesa di una parte di imporre le proprie ideologie è inconciliabile con la democrazia.</a:t>
            </a:r>
          </a:p>
        </p:txBody>
      </p:sp>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0798" y="3959505"/>
            <a:ext cx="4518992" cy="269984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6"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580">
                                          <p:stCondLst>
                                            <p:cond delay="0"/>
                                          </p:stCondLst>
                                        </p:cTn>
                                        <p:tgtEl>
                                          <p:spTgt spid="3">
                                            <p:txEl>
                                              <p:pRg st="0" end="0"/>
                                            </p:txEl>
                                          </p:spTgt>
                                        </p:tgtEl>
                                      </p:cBhvr>
                                    </p:animEffect>
                                    <p:anim calcmode="lin" valueType="num">
                                      <p:cBhvr>
                                        <p:cTn id="11"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2"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3"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4"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5"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6" dur="26">
                                          <p:stCondLst>
                                            <p:cond delay="650"/>
                                          </p:stCondLst>
                                        </p:cTn>
                                        <p:tgtEl>
                                          <p:spTgt spid="3">
                                            <p:txEl>
                                              <p:pRg st="0" end="0"/>
                                            </p:txEl>
                                          </p:spTgt>
                                        </p:tgtEl>
                                      </p:cBhvr>
                                      <p:to x="100000" y="60000"/>
                                    </p:animScale>
                                    <p:animScale>
                                      <p:cBhvr>
                                        <p:cTn id="17" dur="166" decel="50000">
                                          <p:stCondLst>
                                            <p:cond delay="676"/>
                                          </p:stCondLst>
                                        </p:cTn>
                                        <p:tgtEl>
                                          <p:spTgt spid="3">
                                            <p:txEl>
                                              <p:pRg st="0" end="0"/>
                                            </p:txEl>
                                          </p:spTgt>
                                        </p:tgtEl>
                                      </p:cBhvr>
                                      <p:to x="100000" y="100000"/>
                                    </p:animScale>
                                    <p:animScale>
                                      <p:cBhvr>
                                        <p:cTn id="18" dur="26">
                                          <p:stCondLst>
                                            <p:cond delay="1312"/>
                                          </p:stCondLst>
                                        </p:cTn>
                                        <p:tgtEl>
                                          <p:spTgt spid="3">
                                            <p:txEl>
                                              <p:pRg st="0" end="0"/>
                                            </p:txEl>
                                          </p:spTgt>
                                        </p:tgtEl>
                                      </p:cBhvr>
                                      <p:to x="100000" y="80000"/>
                                    </p:animScale>
                                    <p:animScale>
                                      <p:cBhvr>
                                        <p:cTn id="19" dur="166" decel="50000">
                                          <p:stCondLst>
                                            <p:cond delay="1338"/>
                                          </p:stCondLst>
                                        </p:cTn>
                                        <p:tgtEl>
                                          <p:spTgt spid="3">
                                            <p:txEl>
                                              <p:pRg st="0" end="0"/>
                                            </p:txEl>
                                          </p:spTgt>
                                        </p:tgtEl>
                                      </p:cBhvr>
                                      <p:to x="100000" y="100000"/>
                                    </p:animScale>
                                    <p:animScale>
                                      <p:cBhvr>
                                        <p:cTn id="20" dur="26">
                                          <p:stCondLst>
                                            <p:cond delay="1642"/>
                                          </p:stCondLst>
                                        </p:cTn>
                                        <p:tgtEl>
                                          <p:spTgt spid="3">
                                            <p:txEl>
                                              <p:pRg st="0" end="0"/>
                                            </p:txEl>
                                          </p:spTgt>
                                        </p:tgtEl>
                                      </p:cBhvr>
                                      <p:to x="100000" y="90000"/>
                                    </p:animScale>
                                    <p:animScale>
                                      <p:cBhvr>
                                        <p:cTn id="21" dur="166" decel="50000">
                                          <p:stCondLst>
                                            <p:cond delay="1668"/>
                                          </p:stCondLst>
                                        </p:cTn>
                                        <p:tgtEl>
                                          <p:spTgt spid="3">
                                            <p:txEl>
                                              <p:pRg st="0" end="0"/>
                                            </p:txEl>
                                          </p:spTgt>
                                        </p:tgtEl>
                                      </p:cBhvr>
                                      <p:to x="100000" y="100000"/>
                                    </p:animScale>
                                    <p:animScale>
                                      <p:cBhvr>
                                        <p:cTn id="22" dur="26">
                                          <p:stCondLst>
                                            <p:cond delay="1808"/>
                                          </p:stCondLst>
                                        </p:cTn>
                                        <p:tgtEl>
                                          <p:spTgt spid="3">
                                            <p:txEl>
                                              <p:pRg st="0" end="0"/>
                                            </p:txEl>
                                          </p:spTgt>
                                        </p:tgtEl>
                                      </p:cBhvr>
                                      <p:to x="100000" y="95000"/>
                                    </p:animScale>
                                    <p:animScale>
                                      <p:cBhvr>
                                        <p:cTn id="23" dur="166" decel="50000">
                                          <p:stCondLst>
                                            <p:cond delay="1834"/>
                                          </p:stCondLst>
                                        </p:cTn>
                                        <p:tgtEl>
                                          <p:spTgt spid="3">
                                            <p:txEl>
                                              <p:pRg st="0" end="0"/>
                                            </p:txEl>
                                          </p:spTgt>
                                        </p:tgtEl>
                                      </p:cBhvr>
                                      <p:to x="100000" y="100000"/>
                                    </p:animScale>
                                  </p:childTnLst>
                                </p:cTn>
                              </p:par>
                              <p:par>
                                <p:cTn id="24" presetID="26" presetClass="entr" presetSubtype="0" fill="hold" grpId="0"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wipe(down)">
                                      <p:cBhvr>
                                        <p:cTn id="26" dur="580">
                                          <p:stCondLst>
                                            <p:cond delay="0"/>
                                          </p:stCondLst>
                                        </p:cTn>
                                        <p:tgtEl>
                                          <p:spTgt spid="3">
                                            <p:txEl>
                                              <p:pRg st="3" end="3"/>
                                            </p:txEl>
                                          </p:spTgt>
                                        </p:tgtEl>
                                      </p:cBhvr>
                                    </p:animEffect>
                                    <p:anim calcmode="lin" valueType="num">
                                      <p:cBhvr>
                                        <p:cTn id="27"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32" dur="26">
                                          <p:stCondLst>
                                            <p:cond delay="650"/>
                                          </p:stCondLst>
                                        </p:cTn>
                                        <p:tgtEl>
                                          <p:spTgt spid="3">
                                            <p:txEl>
                                              <p:pRg st="3" end="3"/>
                                            </p:txEl>
                                          </p:spTgt>
                                        </p:tgtEl>
                                      </p:cBhvr>
                                      <p:to x="100000" y="60000"/>
                                    </p:animScale>
                                    <p:animScale>
                                      <p:cBhvr>
                                        <p:cTn id="33" dur="166" decel="50000">
                                          <p:stCondLst>
                                            <p:cond delay="676"/>
                                          </p:stCondLst>
                                        </p:cTn>
                                        <p:tgtEl>
                                          <p:spTgt spid="3">
                                            <p:txEl>
                                              <p:pRg st="3" end="3"/>
                                            </p:txEl>
                                          </p:spTgt>
                                        </p:tgtEl>
                                      </p:cBhvr>
                                      <p:to x="100000" y="100000"/>
                                    </p:animScale>
                                    <p:animScale>
                                      <p:cBhvr>
                                        <p:cTn id="34" dur="26">
                                          <p:stCondLst>
                                            <p:cond delay="1312"/>
                                          </p:stCondLst>
                                        </p:cTn>
                                        <p:tgtEl>
                                          <p:spTgt spid="3">
                                            <p:txEl>
                                              <p:pRg st="3" end="3"/>
                                            </p:txEl>
                                          </p:spTgt>
                                        </p:tgtEl>
                                      </p:cBhvr>
                                      <p:to x="100000" y="80000"/>
                                    </p:animScale>
                                    <p:animScale>
                                      <p:cBhvr>
                                        <p:cTn id="35" dur="166" decel="50000">
                                          <p:stCondLst>
                                            <p:cond delay="1338"/>
                                          </p:stCondLst>
                                        </p:cTn>
                                        <p:tgtEl>
                                          <p:spTgt spid="3">
                                            <p:txEl>
                                              <p:pRg st="3" end="3"/>
                                            </p:txEl>
                                          </p:spTgt>
                                        </p:tgtEl>
                                      </p:cBhvr>
                                      <p:to x="100000" y="100000"/>
                                    </p:animScale>
                                    <p:animScale>
                                      <p:cBhvr>
                                        <p:cTn id="36" dur="26">
                                          <p:stCondLst>
                                            <p:cond delay="1642"/>
                                          </p:stCondLst>
                                        </p:cTn>
                                        <p:tgtEl>
                                          <p:spTgt spid="3">
                                            <p:txEl>
                                              <p:pRg st="3" end="3"/>
                                            </p:txEl>
                                          </p:spTgt>
                                        </p:tgtEl>
                                      </p:cBhvr>
                                      <p:to x="100000" y="90000"/>
                                    </p:animScale>
                                    <p:animScale>
                                      <p:cBhvr>
                                        <p:cTn id="37" dur="166" decel="50000">
                                          <p:stCondLst>
                                            <p:cond delay="1668"/>
                                          </p:stCondLst>
                                        </p:cTn>
                                        <p:tgtEl>
                                          <p:spTgt spid="3">
                                            <p:txEl>
                                              <p:pRg st="3" end="3"/>
                                            </p:txEl>
                                          </p:spTgt>
                                        </p:tgtEl>
                                      </p:cBhvr>
                                      <p:to x="100000" y="100000"/>
                                    </p:animScale>
                                    <p:animScale>
                                      <p:cBhvr>
                                        <p:cTn id="38" dur="26">
                                          <p:stCondLst>
                                            <p:cond delay="1808"/>
                                          </p:stCondLst>
                                        </p:cTn>
                                        <p:tgtEl>
                                          <p:spTgt spid="3">
                                            <p:txEl>
                                              <p:pRg st="3" end="3"/>
                                            </p:txEl>
                                          </p:spTgt>
                                        </p:tgtEl>
                                      </p:cBhvr>
                                      <p:to x="100000" y="95000"/>
                                    </p:animScale>
                                    <p:animScale>
                                      <p:cBhvr>
                                        <p:cTn id="39" dur="166" decel="50000">
                                          <p:stCondLst>
                                            <p:cond delay="1834"/>
                                          </p:stCondLst>
                                        </p:cTn>
                                        <p:tgtEl>
                                          <p:spTgt spid="3">
                                            <p:txEl>
                                              <p:pRg st="3" end="3"/>
                                            </p:txEl>
                                          </p:spTgt>
                                        </p:tgtEl>
                                      </p:cBhvr>
                                      <p:to x="100000" y="100000"/>
                                    </p:animScale>
                                  </p:childTnLst>
                                </p:cTn>
                              </p:par>
                              <p:par>
                                <p:cTn id="40" presetID="10" presetClass="entr" presetSubtype="0"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1446261"/>
            <a:ext cx="12192000" cy="2347231"/>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a:p>
        </p:txBody>
      </p:sp>
      <p:sp>
        <p:nvSpPr>
          <p:cNvPr id="2" name="Titolo 1"/>
          <p:cNvSpPr>
            <a:spLocks noGrp="1"/>
          </p:cNvSpPr>
          <p:nvPr>
            <p:ph type="title"/>
          </p:nvPr>
        </p:nvSpPr>
        <p:spPr>
          <a:xfrm>
            <a:off x="0" y="53009"/>
            <a:ext cx="12192000" cy="1752599"/>
          </a:xfrm>
        </p:spPr>
        <p:txBody>
          <a:bodyPr>
            <a:normAutofit/>
          </a:bodyPr>
          <a:lstStyle/>
          <a:p>
            <a:pPr algn="ctr"/>
            <a:r>
              <a:rPr lang="it-IT" sz="4800" b="1" dirty="0" err="1">
                <a:solidFill>
                  <a:schemeClr val="accent1">
                    <a:lumMod val="75000"/>
                  </a:schemeClr>
                </a:solidFill>
              </a:rPr>
              <a:t>ASSEFUAZIONE</a:t>
            </a:r>
            <a:r>
              <a:rPr lang="it-IT" sz="4800" b="1" dirty="0">
                <a:solidFill>
                  <a:schemeClr val="accent1">
                    <a:lumMod val="75000"/>
                  </a:schemeClr>
                </a:solidFill>
              </a:rPr>
              <a:t> ALLA DEMOCRAZIA</a:t>
            </a:r>
          </a:p>
        </p:txBody>
      </p:sp>
      <p:sp>
        <p:nvSpPr>
          <p:cNvPr id="3" name="Segnaposto contenuto 2"/>
          <p:cNvSpPr>
            <a:spLocks noGrp="1"/>
          </p:cNvSpPr>
          <p:nvPr>
            <p:ph idx="1"/>
          </p:nvPr>
        </p:nvSpPr>
        <p:spPr>
          <a:xfrm>
            <a:off x="0" y="1514119"/>
            <a:ext cx="12192000" cy="3124201"/>
          </a:xfrm>
        </p:spPr>
        <p:txBody>
          <a:bodyPr/>
          <a:lstStyle/>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Un pericolo molto grande per la democrazia è l’indifferenza politica. </a:t>
            </a:r>
          </a:p>
          <a:p>
            <a:pPr>
              <a:buFont typeface="Wingdings" panose="05000000000000000000" pitchFamily="2" charset="2"/>
              <a:buChar char="Ø"/>
            </a:pPr>
            <a:endParaRPr lang="it-IT" dirty="0">
              <a:solidFill>
                <a:schemeClr val="bg1"/>
              </a:solidFill>
              <a:latin typeface="Century Gothic" panose="020B0502020202020204" pitchFamily="34" charset="0"/>
            </a:endParaRPr>
          </a:p>
          <a:p>
            <a:pPr>
              <a:buFont typeface="Wingdings" panose="05000000000000000000" pitchFamily="2" charset="2"/>
              <a:buChar char="Ø"/>
            </a:pPr>
            <a:endParaRPr lang="it-IT" dirty="0">
              <a:solidFill>
                <a:schemeClr val="bg1"/>
              </a:solidFill>
              <a:latin typeface="Century Gothic" panose="020B0502020202020204" pitchFamily="34" charset="0"/>
            </a:endParaRPr>
          </a:p>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Il voto di scambio, l’apatia politica e quindi una passività da parte del popolo possono portare alla fine della democrazia dall’interno.</a:t>
            </a:r>
          </a:p>
        </p:txBody>
      </p:sp>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52592" y="3438941"/>
            <a:ext cx="4553336" cy="3226904"/>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down)">
                                      <p:cBhvr>
                                        <p:cTn id="15" dur="500"/>
                                        <p:tgtEl>
                                          <p:spTgt spid="3">
                                            <p:txEl>
                                              <p:pRg st="3" end="3"/>
                                            </p:txEl>
                                          </p:spTgt>
                                        </p:tgtEl>
                                      </p:cBhvr>
                                    </p:animEffect>
                                  </p:childTnLst>
                                </p:cTn>
                              </p:par>
                              <p:par>
                                <p:cTn id="16" presetID="25"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1" dur="1000" fill="hold"/>
                                        <p:tgtEl>
                                          <p:spTgt spid="6"/>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12192000" cy="1502229"/>
          </a:xfrm>
        </p:spPr>
        <p:txBody>
          <a:bodyPr>
            <a:normAutofit/>
          </a:bodyPr>
          <a:lstStyle/>
          <a:p>
            <a:pPr algn="ctr"/>
            <a:r>
              <a:rPr lang="it-IT" sz="4800" b="1" dirty="0">
                <a:solidFill>
                  <a:schemeClr val="accent1">
                    <a:lumMod val="75000"/>
                  </a:schemeClr>
                </a:solidFill>
              </a:rPr>
              <a:t>Il futuro della Democrazia</a:t>
            </a:r>
          </a:p>
        </p:txBody>
      </p:sp>
      <p:sp>
        <p:nvSpPr>
          <p:cNvPr id="4" name="Segnaposto contenuto 2"/>
          <p:cNvSpPr txBox="1">
            <a:spLocks noGrp="1"/>
          </p:cNvSpPr>
          <p:nvPr>
            <p:ph idx="1"/>
          </p:nvPr>
        </p:nvSpPr>
        <p:spPr>
          <a:xfrm>
            <a:off x="0" y="1392702"/>
            <a:ext cx="12192000" cy="3035607"/>
          </a:xfrm>
          <a:prstGeom prst="rect">
            <a:avLst/>
          </a:prstGeom>
          <a:solidFill>
            <a:schemeClr val="accent2"/>
          </a:solidFill>
        </p:spPr>
        <p:txBody>
          <a:bodyPr vert="horz" lIns="91440" tIns="45720" rIns="91440" bIns="45720" rtlCol="0">
            <a:normAutofit fontScale="92500" lnSpcReduction="20000"/>
          </a:bodyPr>
          <a:lstStyle/>
          <a:p>
            <a:pPr>
              <a:buClr>
                <a:srgbClr val="FFC000"/>
              </a:buClr>
              <a:buFont typeface="Wingdings" panose="05000000000000000000" pitchFamily="2" charset="2"/>
              <a:buChar char="Ø"/>
            </a:pPr>
            <a:endParaRPr lang="it-IT" dirty="0">
              <a:solidFill>
                <a:schemeClr val="bg1"/>
              </a:solidFill>
            </a:endParaRPr>
          </a:p>
          <a:p>
            <a:pPr>
              <a:buClr>
                <a:srgbClr val="FFC000"/>
              </a:buClr>
              <a:buFont typeface="Wingdings" panose="05000000000000000000" pitchFamily="2" charset="2"/>
              <a:buChar char="Ø"/>
            </a:pPr>
            <a:r>
              <a:rPr lang="it-IT" sz="2200" dirty="0">
                <a:solidFill>
                  <a:schemeClr val="bg1"/>
                </a:solidFill>
                <a:latin typeface="Century Gothic" panose="020B0502020202020204" pitchFamily="34" charset="0"/>
              </a:rPr>
              <a:t>R. </a:t>
            </a:r>
            <a:r>
              <a:rPr lang="it-IT" sz="2200" dirty="0" err="1">
                <a:solidFill>
                  <a:schemeClr val="bg1"/>
                </a:solidFill>
                <a:latin typeface="Century Gothic" panose="020B0502020202020204" pitchFamily="34" charset="0"/>
              </a:rPr>
              <a:t>Dahrendorf</a:t>
            </a:r>
            <a:r>
              <a:rPr lang="it-IT" sz="2200" dirty="0">
                <a:solidFill>
                  <a:schemeClr val="bg1"/>
                </a:solidFill>
                <a:latin typeface="Century Gothic" panose="020B0502020202020204" pitchFamily="34" charset="0"/>
              </a:rPr>
              <a:t> è esplicito nel parlare di un “Dopo la Democrazia” nel senso che la democrazia è ritenuta incompatibile con i fenomeni della globalizzazione.</a:t>
            </a:r>
          </a:p>
          <a:p>
            <a:pPr>
              <a:buClr>
                <a:srgbClr val="FFC000"/>
              </a:buClr>
              <a:buNone/>
            </a:pPr>
            <a:endParaRPr lang="it-IT" sz="2200" dirty="0">
              <a:solidFill>
                <a:schemeClr val="bg1"/>
              </a:solidFill>
              <a:latin typeface="Century Gothic" panose="020B0502020202020204" pitchFamily="34" charset="0"/>
            </a:endParaRPr>
          </a:p>
          <a:p>
            <a:pPr>
              <a:buClr>
                <a:srgbClr val="FFC000"/>
              </a:buClr>
              <a:buFont typeface="Wingdings" panose="05000000000000000000" pitchFamily="2" charset="2"/>
              <a:buChar char="Ø"/>
            </a:pPr>
            <a:r>
              <a:rPr lang="it-IT" sz="2200" dirty="0">
                <a:solidFill>
                  <a:schemeClr val="bg1"/>
                </a:solidFill>
                <a:latin typeface="Century Gothic" panose="020B0502020202020204" pitchFamily="34" charset="0"/>
              </a:rPr>
              <a:t> Il suo contributo è quello di distinguere la “democrazia” come partecipazione del popolo al processo democratico, dallo “stato di diritto”, caratterizzato dal primato della legge a tutela dei cittadini, senza distinzioni. </a:t>
            </a:r>
          </a:p>
          <a:p>
            <a:pPr>
              <a:buClr>
                <a:srgbClr val="FFC000"/>
              </a:buClr>
              <a:buFont typeface="Wingdings" panose="05000000000000000000" pitchFamily="2" charset="2"/>
              <a:buChar char="Ø"/>
            </a:pPr>
            <a:endParaRPr lang="it-IT" sz="2200" dirty="0">
              <a:solidFill>
                <a:schemeClr val="bg1"/>
              </a:solidFill>
              <a:latin typeface="Century Gothic" panose="020B0502020202020204" pitchFamily="34" charset="0"/>
            </a:endParaRPr>
          </a:p>
          <a:p>
            <a:pPr>
              <a:buClr>
                <a:srgbClr val="FFC000"/>
              </a:buClr>
              <a:buFont typeface="Wingdings" panose="05000000000000000000" pitchFamily="2" charset="2"/>
              <a:buChar char="Ø"/>
            </a:pPr>
            <a:r>
              <a:rPr lang="it-IT" sz="2200" dirty="0">
                <a:solidFill>
                  <a:schemeClr val="bg1"/>
                </a:solidFill>
                <a:latin typeface="Century Gothic" panose="020B0502020202020204" pitchFamily="34" charset="0"/>
              </a:rPr>
              <a:t>Il percorso indicato da </a:t>
            </a:r>
            <a:r>
              <a:rPr lang="it-IT" sz="2200" dirty="0" err="1">
                <a:solidFill>
                  <a:schemeClr val="bg1"/>
                </a:solidFill>
                <a:latin typeface="Century Gothic" panose="020B0502020202020204" pitchFamily="34" charset="0"/>
              </a:rPr>
              <a:t>Dahrendorf</a:t>
            </a:r>
            <a:r>
              <a:rPr lang="it-IT" sz="2200" dirty="0">
                <a:solidFill>
                  <a:schemeClr val="bg1"/>
                </a:solidFill>
                <a:latin typeface="Century Gothic" panose="020B0502020202020204" pitchFamily="34" charset="0"/>
              </a:rPr>
              <a:t> è dunque quello di una estensione internazionale del diritto.</a:t>
            </a:r>
            <a:endParaRPr lang="it-IT" sz="2000" dirty="0">
              <a:solidFill>
                <a:schemeClr val="bg1"/>
              </a:solidFill>
              <a:latin typeface="Century Gothic" panose="020B0502020202020204" pitchFamily="34" charset="0"/>
            </a:endParaRPr>
          </a:p>
          <a:p>
            <a:pPr marL="182880" marR="0" lvl="0" indent="-182880" algn="l" defTabSz="914400" rtl="0" eaLnBrk="1" fontAlgn="auto" latinLnBrk="0" hangingPunct="1">
              <a:lnSpc>
                <a:spcPct val="90000"/>
              </a:lnSpc>
              <a:spcBef>
                <a:spcPts val="1200"/>
              </a:spcBef>
              <a:spcAft>
                <a:spcPts val="0"/>
              </a:spcAft>
              <a:buClr>
                <a:schemeClr val="accent1">
                  <a:lumMod val="75000"/>
                </a:schemeClr>
              </a:buClr>
              <a:buSzPct val="85000"/>
              <a:buNone/>
              <a:defRPr/>
            </a:pPr>
            <a:endParaRPr kumimoji="0" lang="it-IT" sz="2000" b="0" i="0" u="none" strike="noStrike" kern="1200" cap="none" spc="0" normalizeH="0" baseline="0" noProof="0" dirty="0">
              <a:ln>
                <a:noFill/>
              </a:ln>
              <a:solidFill>
                <a:schemeClr val="bg1"/>
              </a:solidFill>
              <a:effectLst/>
              <a:uLnTx/>
              <a:uFillTx/>
              <a:latin typeface="Century Gothic" panose="020B0502020202020204" pitchFamily="34" charset="0"/>
            </a:endParaRPr>
          </a:p>
          <a:p>
            <a:pPr marL="182880" marR="0" lvl="0" indent="-182880" algn="l" defTabSz="914400" rtl="0" eaLnBrk="1" fontAlgn="auto" latinLnBrk="0" hangingPunct="1">
              <a:lnSpc>
                <a:spcPct val="90000"/>
              </a:lnSpc>
              <a:spcBef>
                <a:spcPts val="1200"/>
              </a:spcBef>
              <a:spcAft>
                <a:spcPts val="0"/>
              </a:spcAft>
              <a:buClr>
                <a:srgbClr val="FFC000"/>
              </a:buClr>
              <a:buSzPct val="85000"/>
              <a:buFont typeface="Wingdings" panose="05000000000000000000" pitchFamily="2" charset="2"/>
              <a:buChar char="Ø"/>
              <a:defRPr/>
            </a:pPr>
            <a:endParaRPr kumimoji="0" lang="it-IT" sz="2000" b="0" i="0" u="none" strike="noStrike" kern="1200" cap="none" spc="0" normalizeH="0" baseline="0" noProof="0" dirty="0">
              <a:ln>
                <a:noFill/>
              </a:ln>
              <a:solidFill>
                <a:schemeClr val="bg1"/>
              </a:solidFill>
              <a:effectLst/>
              <a:uLnTx/>
              <a:uFillTx/>
              <a:latin typeface="Century Gothic" panose="020B0502020202020204" pitchFamily="34" charset="0"/>
              <a:ea typeface="+mn-ea"/>
              <a:cs typeface="+mn-cs"/>
            </a:endParaRPr>
          </a:p>
        </p:txBody>
      </p:sp>
      <p:sp>
        <p:nvSpPr>
          <p:cNvPr id="5" name="CasellaDiTesto 4"/>
          <p:cNvSpPr txBox="1"/>
          <p:nvPr/>
        </p:nvSpPr>
        <p:spPr>
          <a:xfrm>
            <a:off x="2481943" y="4855665"/>
            <a:ext cx="7406639" cy="2185214"/>
          </a:xfrm>
          <a:prstGeom prst="rect">
            <a:avLst/>
          </a:prstGeom>
          <a:noFill/>
        </p:spPr>
        <p:txBody>
          <a:bodyPr wrap="square" rIns="72000" rtlCol="0">
            <a:spAutoFit/>
          </a:bodyPr>
          <a:lstStyle/>
          <a:p>
            <a:r>
              <a:rPr lang="it-IT" sz="2000" i="1" dirty="0">
                <a:latin typeface="Century Gothic" panose="020B0502020202020204" pitchFamily="34" charset="0"/>
              </a:rPr>
              <a:t>“Le pericolose tentazioni dei regimi illiberali diventano concrete solo quando i movimenti che le rappresentano sono in grado di proporsi credibilmente come le forze a cui appartiene il futuro”</a:t>
            </a:r>
          </a:p>
          <a:p>
            <a:pPr algn="r"/>
            <a:r>
              <a:rPr lang="it-IT" sz="2000" dirty="0" err="1">
                <a:latin typeface="Century Gothic" panose="020B0502020202020204" pitchFamily="34" charset="0"/>
              </a:rPr>
              <a:t>-Ralf</a:t>
            </a:r>
            <a:r>
              <a:rPr lang="it-IT" sz="2000" dirty="0">
                <a:latin typeface="Century Gothic" panose="020B0502020202020204" pitchFamily="34" charset="0"/>
              </a:rPr>
              <a:t> </a:t>
            </a:r>
            <a:r>
              <a:rPr lang="it-IT" sz="2000" dirty="0" err="1">
                <a:latin typeface="Century Gothic" panose="020B0502020202020204" pitchFamily="34" charset="0"/>
              </a:rPr>
              <a:t>Darhendord</a:t>
            </a:r>
            <a:br>
              <a:rPr lang="it-IT" dirty="0"/>
            </a:br>
            <a:br>
              <a:rPr lang="it-IT" dirty="0"/>
            </a:br>
            <a:endParaRPr lang="it-IT"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4">
                                            <p:bg/>
                                          </p:spTgt>
                                        </p:tgtEl>
                                        <p:attrNameLst>
                                          <p:attrName>style.visibility</p:attrName>
                                        </p:attrNameLst>
                                      </p:cBhvr>
                                      <p:to>
                                        <p:strVal val="visible"/>
                                      </p:to>
                                    </p:set>
                                    <p:animEffect transition="in" filter="wipe(down)">
                                      <p:cBhvr>
                                        <p:cTn id="12" dur="500"/>
                                        <p:tgtEl>
                                          <p:spTgt spid="4">
                                            <p:bg/>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wipe(down)">
                                      <p:cBhvr>
                                        <p:cTn id="15" dur="500"/>
                                        <p:tgtEl>
                                          <p:spTgt spid="4">
                                            <p:txEl>
                                              <p:pRg st="1" end="1"/>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wipe(down)">
                                      <p:cBhvr>
                                        <p:cTn id="18" dur="500"/>
                                        <p:tgtEl>
                                          <p:spTgt spid="4">
                                            <p:txEl>
                                              <p:pRg st="3" end="3"/>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wipe(down)">
                                      <p:cBhvr>
                                        <p:cTn id="21" dur="500"/>
                                        <p:tgtEl>
                                          <p:spTgt spid="4">
                                            <p:txEl>
                                              <p:pRg st="5" end="5"/>
                                            </p:txEl>
                                          </p:spTgt>
                                        </p:tgtEl>
                                      </p:cBhvr>
                                    </p:animEffect>
                                  </p:childTnLst>
                                </p:cTn>
                              </p:par>
                              <p:par>
                                <p:cTn id="22" presetID="35"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2000"/>
                                        <p:tgtEl>
                                          <p:spTgt spid="5"/>
                                        </p:tgtEl>
                                      </p:cBhvr>
                                    </p:animEffect>
                                    <p:anim calcmode="lin" valueType="num">
                                      <p:cBhvr>
                                        <p:cTn id="25" dur="2000" fill="hold"/>
                                        <p:tgtEl>
                                          <p:spTgt spid="5"/>
                                        </p:tgtEl>
                                        <p:attrNameLst>
                                          <p:attrName>style.rotation</p:attrName>
                                        </p:attrNameLst>
                                      </p:cBhvr>
                                      <p:tavLst>
                                        <p:tav tm="0">
                                          <p:val>
                                            <p:fltVal val="720"/>
                                          </p:val>
                                        </p:tav>
                                        <p:tav tm="100000">
                                          <p:val>
                                            <p:fltVal val="0"/>
                                          </p:val>
                                        </p:tav>
                                      </p:tavLst>
                                    </p:anim>
                                    <p:anim calcmode="lin" valueType="num">
                                      <p:cBhvr>
                                        <p:cTn id="26" dur="2000" fill="hold"/>
                                        <p:tgtEl>
                                          <p:spTgt spid="5"/>
                                        </p:tgtEl>
                                        <p:attrNameLst>
                                          <p:attrName>ppt_h</p:attrName>
                                        </p:attrNameLst>
                                      </p:cBhvr>
                                      <p:tavLst>
                                        <p:tav tm="0">
                                          <p:val>
                                            <p:fltVal val="0"/>
                                          </p:val>
                                        </p:tav>
                                        <p:tav tm="100000">
                                          <p:val>
                                            <p:strVal val="#ppt_h"/>
                                          </p:val>
                                        </p:tav>
                                      </p:tavLst>
                                    </p:anim>
                                    <p:anim calcmode="lin" valueType="num">
                                      <p:cBhvr>
                                        <p:cTn id="27"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animBg="1"/>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0" y="431074"/>
            <a:ext cx="12192000" cy="3069771"/>
          </a:xfrm>
          <a:solidFill>
            <a:schemeClr val="accent2"/>
          </a:solidFill>
        </p:spPr>
        <p:txBody>
          <a:bodyPr/>
          <a:lstStyle/>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Questo processo di globalizzazione del diritto può essere una fase che porterà alla costruzione di un nuovo cosmopolitismo democratico oppure alla concentrazione del potere in istituzioni totalizzanti al servizio dei poteri più forti. </a:t>
            </a:r>
          </a:p>
          <a:p>
            <a:pPr>
              <a:buClr>
                <a:srgbClr val="FFC000"/>
              </a:buClr>
              <a:buFont typeface="Wingdings" panose="05000000000000000000" pitchFamily="2" charset="2"/>
              <a:buChar char="Ø"/>
            </a:pPr>
            <a:endParaRPr lang="it-IT" dirty="0">
              <a:solidFill>
                <a:schemeClr val="bg1"/>
              </a:solidFill>
              <a:latin typeface="Century Gothic" panose="020B0502020202020204" pitchFamily="34" charset="0"/>
            </a:endParaRPr>
          </a:p>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L’alternativa è quella di sempre: il potenziale di libertà, di dignità, di uguaglianza, patrimonio della nostra democrazia occidentale o la riproposizione di un mondo, interpretato da </a:t>
            </a:r>
            <a:r>
              <a:rPr lang="it-IT" dirty="0" err="1">
                <a:solidFill>
                  <a:schemeClr val="bg1"/>
                </a:solidFill>
                <a:latin typeface="Century Gothic" panose="020B0502020202020204" pitchFamily="34" charset="0"/>
              </a:rPr>
              <a:t>Dostojevsky</a:t>
            </a:r>
            <a:r>
              <a:rPr lang="it-IT" dirty="0">
                <a:solidFill>
                  <a:schemeClr val="bg1"/>
                </a:solidFill>
                <a:latin typeface="Century Gothic" panose="020B0502020202020204" pitchFamily="34" charset="0"/>
              </a:rPr>
              <a:t>, in cui sono molte le pecore da tosare e pochi i pastori.</a:t>
            </a:r>
          </a:p>
          <a:p>
            <a:pPr>
              <a:buClr>
                <a:srgbClr val="FFC000"/>
              </a:buClr>
              <a:buNone/>
            </a:pPr>
            <a:endParaRPr lang="it-IT" dirty="0">
              <a:solidFill>
                <a:schemeClr val="bg1"/>
              </a:solidFill>
            </a:endParaRPr>
          </a:p>
          <a:p>
            <a:pPr>
              <a:buClr>
                <a:srgbClr val="FFC000"/>
              </a:buClr>
              <a:buNone/>
            </a:pPr>
            <a:endParaRPr lang="it-IT" dirty="0"/>
          </a:p>
        </p:txBody>
      </p:sp>
      <p:pic>
        <p:nvPicPr>
          <p:cNvPr id="1026" name="Picture 2" descr="Risultati immagini per la democrazia del futuro"/>
          <p:cNvPicPr>
            <a:picLocks noChangeAspect="1" noChangeArrowheads="1"/>
          </p:cNvPicPr>
          <p:nvPr/>
        </p:nvPicPr>
        <p:blipFill>
          <a:blip r:embed="rId2" cstate="print"/>
          <a:srcRect/>
          <a:stretch>
            <a:fillRect/>
          </a:stretch>
        </p:blipFill>
        <p:spPr bwMode="auto">
          <a:xfrm>
            <a:off x="3357154" y="3614523"/>
            <a:ext cx="5225142" cy="3034472"/>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13" presetClass="entr" presetSubtype="16" fill="hold" nodeType="with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plus(in)">
                                      <p:cBhvr>
                                        <p:cTn id="22"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66673" y="2811272"/>
            <a:ext cx="10058400" cy="1609344"/>
          </a:xfrm>
        </p:spPr>
        <p:txBody>
          <a:bodyPr>
            <a:normAutofit fontScale="90000"/>
          </a:bodyPr>
          <a:lstStyle/>
          <a:p>
            <a:r>
              <a:rPr lang="it-IT" altLang="en-US">
                <a:solidFill>
                  <a:schemeClr val="bg1"/>
                </a:solidFill>
              </a:rPr>
              <a:t>pON “CITTADINI PRESENTI”</a:t>
            </a:r>
            <a:br>
              <a:rPr lang="it-IT" altLang="en-US">
                <a:solidFill>
                  <a:schemeClr val="bg1"/>
                </a:solidFill>
              </a:rPr>
            </a:br>
            <a:br>
              <a:rPr lang="it-IT" altLang="en-US">
                <a:solidFill>
                  <a:schemeClr val="bg1"/>
                </a:solidFill>
              </a:rPr>
            </a:br>
            <a:r>
              <a:rPr lang="it-IT" altLang="en-US">
                <a:solidFill>
                  <a:schemeClr val="bg1"/>
                </a:solidFill>
              </a:rPr>
              <a:t>rOSSONI PIERLUIGI</a:t>
            </a:r>
            <a:br>
              <a:rPr lang="it-IT" altLang="en-US">
                <a:solidFill>
                  <a:schemeClr val="bg1"/>
                </a:solidFill>
              </a:rPr>
            </a:br>
            <a:r>
              <a:rPr lang="it-IT" altLang="en-US">
                <a:solidFill>
                  <a:schemeClr val="bg1"/>
                </a:solidFill>
              </a:rPr>
              <a:t>CAVALIERE PAOLO</a:t>
            </a:r>
            <a:br>
              <a:rPr lang="it-IT" altLang="en-US">
                <a:solidFill>
                  <a:schemeClr val="bg1"/>
                </a:solidFill>
              </a:rPr>
            </a:br>
            <a:br>
              <a:rPr lang="it-IT" altLang="en-US">
                <a:solidFill>
                  <a:schemeClr val="bg1"/>
                </a:solidFill>
              </a:rPr>
            </a:br>
            <a:r>
              <a:rPr lang="it-IT" altLang="en-US">
                <a:solidFill>
                  <a:schemeClr val="bg1"/>
                </a:solidFill>
              </a:rPr>
              <a:t>ESPERTO: pROF. SSA MARIA ANTONIA CIAMPA</a:t>
            </a:r>
            <a:br>
              <a:rPr lang="it-IT" altLang="en-US">
                <a:solidFill>
                  <a:schemeClr val="bg1"/>
                </a:solidFill>
              </a:rPr>
            </a:br>
            <a:r>
              <a:rPr lang="it-IT" altLang="en-US">
                <a:solidFill>
                  <a:schemeClr val="bg1"/>
                </a:solidFill>
              </a:rPr>
              <a:t>TUTOR: pROF. SSA ROSA GRIECO</a:t>
            </a: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1289329"/>
            <a:ext cx="12192000" cy="3770451"/>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a:p>
        </p:txBody>
      </p:sp>
      <p:sp>
        <p:nvSpPr>
          <p:cNvPr id="2" name="Titolo 1"/>
          <p:cNvSpPr>
            <a:spLocks noGrp="1"/>
          </p:cNvSpPr>
          <p:nvPr>
            <p:ph type="title"/>
          </p:nvPr>
        </p:nvSpPr>
        <p:spPr>
          <a:xfrm>
            <a:off x="0" y="26504"/>
            <a:ext cx="12192000" cy="1479176"/>
          </a:xfrm>
        </p:spPr>
        <p:txBody>
          <a:bodyPr>
            <a:normAutofit/>
          </a:bodyPr>
          <a:lstStyle/>
          <a:p>
            <a:pPr algn="ctr"/>
            <a:r>
              <a:rPr lang="it-IT" sz="4800" b="1" dirty="0">
                <a:solidFill>
                  <a:schemeClr val="accent1">
                    <a:lumMod val="75000"/>
                  </a:schemeClr>
                </a:solidFill>
                <a:latin typeface="Century Gothic" panose="020B0502020202020204" pitchFamily="34" charset="0"/>
              </a:rPr>
              <a:t>PLATONE</a:t>
            </a:r>
          </a:p>
        </p:txBody>
      </p:sp>
      <p:sp>
        <p:nvSpPr>
          <p:cNvPr id="3" name="Segnaposto contenuto 2"/>
          <p:cNvSpPr>
            <a:spLocks noGrp="1"/>
          </p:cNvSpPr>
          <p:nvPr>
            <p:ph idx="1"/>
          </p:nvPr>
        </p:nvSpPr>
        <p:spPr>
          <a:xfrm>
            <a:off x="0" y="1364975"/>
            <a:ext cx="10018713" cy="4857311"/>
          </a:xfrm>
        </p:spPr>
        <p:txBody>
          <a:bodyPr>
            <a:normAutofit/>
          </a:bodyPr>
          <a:lstStyle/>
          <a:p>
            <a:pPr>
              <a:buClr>
                <a:srgbClr val="FFC000"/>
              </a:buClr>
              <a:buFont typeface="Wingdings" panose="05000000000000000000" pitchFamily="2" charset="2"/>
              <a:buChar char="Ø"/>
            </a:pPr>
            <a:r>
              <a:rPr lang="it-IT" dirty="0">
                <a:solidFill>
                  <a:schemeClr val="bg1"/>
                </a:solidFill>
              </a:rPr>
              <a:t> </a:t>
            </a:r>
            <a:r>
              <a:rPr lang="it-IT" dirty="0">
                <a:solidFill>
                  <a:schemeClr val="bg1"/>
                </a:solidFill>
                <a:latin typeface="Century Gothic" panose="020B0502020202020204" pitchFamily="34" charset="0"/>
              </a:rPr>
              <a:t>Nella </a:t>
            </a:r>
            <a:r>
              <a:rPr lang="it-IT" b="1" dirty="0">
                <a:solidFill>
                  <a:schemeClr val="bg1"/>
                </a:solidFill>
                <a:latin typeface="Century Gothic" panose="020B0502020202020204" pitchFamily="34" charset="0"/>
              </a:rPr>
              <a:t>«Repubblica» </a:t>
            </a:r>
            <a:r>
              <a:rPr lang="it-IT" dirty="0">
                <a:solidFill>
                  <a:schemeClr val="bg1"/>
                </a:solidFill>
                <a:latin typeface="Century Gothic" panose="020B0502020202020204" pitchFamily="34" charset="0"/>
              </a:rPr>
              <a:t>Platone descriveva la democrazia come un prodotto casuale di opinioni portate da cittadini non capaci di amministrare uno Stato con intelletto.</a:t>
            </a:r>
          </a:p>
          <a:p>
            <a:pPr marL="0" indent="0">
              <a:buNone/>
            </a:pPr>
            <a:endParaRPr lang="it-IT" dirty="0">
              <a:solidFill>
                <a:schemeClr val="bg1"/>
              </a:solidFill>
              <a:latin typeface="Century Gothic" panose="020B0502020202020204" pitchFamily="34" charset="0"/>
            </a:endParaRPr>
          </a:p>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Per Platone la democrazia può degenerare in una </a:t>
            </a:r>
            <a:r>
              <a:rPr lang="it-IT" b="1" dirty="0">
                <a:solidFill>
                  <a:schemeClr val="bg1"/>
                </a:solidFill>
                <a:latin typeface="Century Gothic" panose="020B0502020202020204" pitchFamily="34" charset="0"/>
              </a:rPr>
              <a:t>tirannide</a:t>
            </a:r>
            <a:r>
              <a:rPr lang="it-IT" dirty="0">
                <a:solidFill>
                  <a:schemeClr val="bg1"/>
                </a:solidFill>
                <a:latin typeface="Century Gothic" panose="020B0502020202020204" pitchFamily="34" charset="0"/>
              </a:rPr>
              <a:t> a causa della sua eccessiva libertà.</a:t>
            </a:r>
          </a:p>
          <a:p>
            <a:pPr marL="0" indent="0">
              <a:buNone/>
            </a:pPr>
            <a:endParaRPr lang="it-IT" dirty="0">
              <a:solidFill>
                <a:schemeClr val="bg1"/>
              </a:solidFill>
              <a:latin typeface="Century Gothic" panose="020B0502020202020204" pitchFamily="34" charset="0"/>
            </a:endParaRPr>
          </a:p>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La migliore forma di governo per Platone è la </a:t>
            </a:r>
            <a:r>
              <a:rPr lang="it-IT" b="1" dirty="0" err="1">
                <a:solidFill>
                  <a:schemeClr val="bg1"/>
                </a:solidFill>
                <a:latin typeface="Century Gothic" panose="020B0502020202020204" pitchFamily="34" charset="0"/>
              </a:rPr>
              <a:t>sofocrazia</a:t>
            </a:r>
            <a:r>
              <a:rPr lang="it-IT" dirty="0">
                <a:solidFill>
                  <a:schemeClr val="bg1"/>
                </a:solidFill>
                <a:latin typeface="Century Gothic" panose="020B0502020202020204" pitchFamily="34" charset="0"/>
              </a:rPr>
              <a:t>, con a capo un governante-filosofo, oppure un’oligarchia retta dalla classe dei sapienti.</a:t>
            </a:r>
          </a:p>
        </p:txBody>
      </p:sp>
      <p:pic>
        <p:nvPicPr>
          <p:cNvPr id="5" name="Immagin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8187" y="4617395"/>
            <a:ext cx="3770657" cy="2085098"/>
          </a:xfrm>
          <a:prstGeom prst="rect">
            <a:avLst/>
          </a:prstGeom>
        </p:spPr>
      </p:pic>
      <p:pic>
        <p:nvPicPr>
          <p:cNvPr id="7" name="Immagin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18713" y="1451104"/>
            <a:ext cx="2094965" cy="2793286"/>
          </a:xfrm>
          <a:prstGeom prst="rect">
            <a:avLst/>
          </a:prstGeom>
        </p:spPr>
      </p:pic>
      <p:sp>
        <p:nvSpPr>
          <p:cNvPr id="10" name="CasellaDiTesto 9"/>
          <p:cNvSpPr txBox="1"/>
          <p:nvPr/>
        </p:nvSpPr>
        <p:spPr>
          <a:xfrm>
            <a:off x="6185175" y="5391093"/>
            <a:ext cx="6006825" cy="1200329"/>
          </a:xfrm>
          <a:prstGeom prst="rect">
            <a:avLst/>
          </a:prstGeom>
          <a:noFill/>
        </p:spPr>
        <p:txBody>
          <a:bodyPr wrap="square" rtlCol="0">
            <a:spAutoFit/>
          </a:bodyPr>
          <a:lstStyle/>
          <a:p>
            <a:r>
              <a:rPr lang="it-IT" i="1" dirty="0"/>
              <a:t>«Non conosco una via infallibile per il successo ma soltanto una per l’insuccesso sicuro: </a:t>
            </a:r>
          </a:p>
          <a:p>
            <a:r>
              <a:rPr lang="it-IT" i="1" dirty="0"/>
              <a:t>volere accontentare tutti»</a:t>
            </a:r>
          </a:p>
          <a:p>
            <a:r>
              <a:rPr lang="it-IT" i="1" dirty="0"/>
              <a:t>-Platone</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up)">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1250576"/>
            <a:ext cx="12192000" cy="310256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a:p>
        </p:txBody>
      </p:sp>
      <p:sp>
        <p:nvSpPr>
          <p:cNvPr id="2" name="Titolo 1"/>
          <p:cNvSpPr>
            <a:spLocks noGrp="1"/>
          </p:cNvSpPr>
          <p:nvPr>
            <p:ph type="title"/>
          </p:nvPr>
        </p:nvSpPr>
        <p:spPr>
          <a:xfrm>
            <a:off x="0" y="13252"/>
            <a:ext cx="12191999" cy="1519517"/>
          </a:xfrm>
        </p:spPr>
        <p:txBody>
          <a:bodyPr>
            <a:normAutofit/>
          </a:bodyPr>
          <a:lstStyle/>
          <a:p>
            <a:pPr algn="ctr"/>
            <a:r>
              <a:rPr lang="it-IT" sz="4800" b="1" dirty="0">
                <a:solidFill>
                  <a:schemeClr val="accent1">
                    <a:lumMod val="75000"/>
                  </a:schemeClr>
                </a:solidFill>
                <a:latin typeface="Century Gothic" panose="020B0502020202020204" pitchFamily="34" charset="0"/>
              </a:rPr>
              <a:t>ARISTOTELE</a:t>
            </a:r>
          </a:p>
        </p:txBody>
      </p:sp>
      <p:sp>
        <p:nvSpPr>
          <p:cNvPr id="3" name="Segnaposto contenuto 2"/>
          <p:cNvSpPr>
            <a:spLocks noGrp="1"/>
          </p:cNvSpPr>
          <p:nvPr>
            <p:ph idx="1"/>
          </p:nvPr>
        </p:nvSpPr>
        <p:spPr>
          <a:xfrm>
            <a:off x="0" y="1354058"/>
            <a:ext cx="12099235" cy="3922061"/>
          </a:xfrm>
        </p:spPr>
        <p:txBody>
          <a:bodyPr>
            <a:normAutofit/>
          </a:bodyPr>
          <a:lstStyle/>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Aristotele intende per </a:t>
            </a:r>
            <a:r>
              <a:rPr lang="it-IT" b="1" dirty="0">
                <a:solidFill>
                  <a:schemeClr val="bg1"/>
                </a:solidFill>
                <a:latin typeface="Century Gothic" panose="020B0502020202020204" pitchFamily="34" charset="0"/>
              </a:rPr>
              <a:t>«Democrazia» </a:t>
            </a:r>
            <a:r>
              <a:rPr lang="it-IT" dirty="0">
                <a:solidFill>
                  <a:schemeClr val="bg1"/>
                </a:solidFill>
                <a:latin typeface="Century Gothic" panose="020B0502020202020204" pitchFamily="34" charset="0"/>
              </a:rPr>
              <a:t>un governo che, trascurando il bene comune, mira a favorire in maniera indebita gli interessi dei più poveri, e, quindi, intende </a:t>
            </a:r>
            <a:r>
              <a:rPr lang="it-IT" i="1" dirty="0">
                <a:solidFill>
                  <a:schemeClr val="bg1"/>
                </a:solidFill>
                <a:latin typeface="Century Gothic" panose="020B0502020202020204" pitchFamily="34" charset="0"/>
              </a:rPr>
              <a:t>«democrazia» </a:t>
            </a:r>
            <a:r>
              <a:rPr lang="it-IT" dirty="0">
                <a:solidFill>
                  <a:schemeClr val="bg1"/>
                </a:solidFill>
                <a:latin typeface="Century Gothic" panose="020B0502020202020204" pitchFamily="34" charset="0"/>
              </a:rPr>
              <a:t>nel senso di </a:t>
            </a:r>
            <a:r>
              <a:rPr lang="it-IT" i="1" dirty="0">
                <a:solidFill>
                  <a:schemeClr val="bg1"/>
                </a:solidFill>
                <a:latin typeface="Century Gothic" panose="020B0502020202020204" pitchFamily="34" charset="0"/>
              </a:rPr>
              <a:t>«demagogia».</a:t>
            </a:r>
          </a:p>
          <a:p>
            <a:pPr>
              <a:buClr>
                <a:srgbClr val="FFC000"/>
              </a:buClr>
              <a:buFont typeface="Wingdings" panose="05000000000000000000" pitchFamily="2" charset="2"/>
              <a:buChar char="Ø"/>
            </a:pPr>
            <a:endParaRPr lang="it-IT" dirty="0">
              <a:solidFill>
                <a:schemeClr val="bg1"/>
              </a:solidFill>
              <a:latin typeface="Century Gothic" panose="020B0502020202020204" pitchFamily="34" charset="0"/>
            </a:endParaRPr>
          </a:p>
          <a:p>
            <a:pPr>
              <a:buClr>
                <a:srgbClr val="FFC000"/>
              </a:buClr>
              <a:buFont typeface="Wingdings" panose="05000000000000000000" pitchFamily="2" charset="2"/>
              <a:buChar char="Ø"/>
            </a:pPr>
            <a:endParaRPr lang="it-IT" dirty="0">
              <a:solidFill>
                <a:schemeClr val="bg1"/>
              </a:solidFill>
              <a:latin typeface="Century Gothic" panose="020B0502020202020204" pitchFamily="34" charset="0"/>
            </a:endParaRPr>
          </a:p>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La forma di governo migliore è la </a:t>
            </a:r>
            <a:r>
              <a:rPr lang="it-IT" b="1" dirty="0">
                <a:solidFill>
                  <a:schemeClr val="bg1"/>
                </a:solidFill>
                <a:latin typeface="Century Gothic" panose="020B0502020202020204" pitchFamily="34" charset="0"/>
              </a:rPr>
              <a:t>«</a:t>
            </a:r>
            <a:r>
              <a:rPr lang="it-IT" b="1" dirty="0" err="1">
                <a:solidFill>
                  <a:schemeClr val="bg1"/>
                </a:solidFill>
                <a:latin typeface="Century Gothic" panose="020B0502020202020204" pitchFamily="34" charset="0"/>
              </a:rPr>
              <a:t>Politìa</a:t>
            </a:r>
            <a:r>
              <a:rPr lang="it-IT" b="1" dirty="0">
                <a:solidFill>
                  <a:schemeClr val="bg1"/>
                </a:solidFill>
                <a:latin typeface="Century Gothic" panose="020B0502020202020204" pitchFamily="34" charset="0"/>
              </a:rPr>
              <a:t>»</a:t>
            </a:r>
            <a:r>
              <a:rPr lang="it-IT" dirty="0">
                <a:solidFill>
                  <a:schemeClr val="bg1"/>
                </a:solidFill>
                <a:latin typeface="Century Gothic" panose="020B0502020202020204" pitchFamily="34" charset="0"/>
              </a:rPr>
              <a:t>,</a:t>
            </a:r>
            <a:r>
              <a:rPr lang="it-IT" b="1" dirty="0">
                <a:solidFill>
                  <a:schemeClr val="bg1"/>
                </a:solidFill>
                <a:latin typeface="Century Gothic" panose="020B0502020202020204" pitchFamily="34" charset="0"/>
              </a:rPr>
              <a:t> </a:t>
            </a:r>
            <a:r>
              <a:rPr lang="it-IT" dirty="0">
                <a:solidFill>
                  <a:schemeClr val="bg1"/>
                </a:solidFill>
                <a:latin typeface="Century Gothic" panose="020B0502020202020204" pitchFamily="34" charset="0"/>
              </a:rPr>
              <a:t>che valorizza il ceto medio. Infatti è una via di mezzo tra oligarchia e democrazia, oppure una democrazia temperata dall’oligarchia.</a:t>
            </a:r>
          </a:p>
        </p:txBody>
      </p:sp>
      <p:pic>
        <p:nvPicPr>
          <p:cNvPr id="5" name="Immagin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0" y="4174434"/>
            <a:ext cx="4916556" cy="2493479"/>
          </a:xfrm>
          <a:prstGeom prst="rect">
            <a:avLst/>
          </a:prstGeom>
        </p:spPr>
      </p:pic>
      <p:sp>
        <p:nvSpPr>
          <p:cNvPr id="6" name="CasellaDiTesto 5"/>
          <p:cNvSpPr txBox="1"/>
          <p:nvPr/>
        </p:nvSpPr>
        <p:spPr>
          <a:xfrm>
            <a:off x="325944" y="4765278"/>
            <a:ext cx="5444113" cy="1477328"/>
          </a:xfrm>
          <a:prstGeom prst="rect">
            <a:avLst/>
          </a:prstGeom>
          <a:noFill/>
        </p:spPr>
        <p:txBody>
          <a:bodyPr wrap="square" rtlCol="0">
            <a:spAutoFit/>
          </a:bodyPr>
          <a:lstStyle/>
          <a:p>
            <a:r>
              <a:rPr lang="it-IT" i="1" dirty="0"/>
              <a:t>«Comune alla democrazia, all’oligarchia, alla monarchia e ad ogni costituzione è la necessità di badare a che nessuno si innalzi in potenza tanto da superare la giusta misura».</a:t>
            </a:r>
          </a:p>
          <a:p>
            <a:r>
              <a:rPr lang="it-IT" i="1" dirty="0"/>
              <a:t>-Aristotele</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3"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4" dur="1000"/>
                                        <p:tgtEl>
                                          <p:spTgt spid="3">
                                            <p:txEl>
                                              <p:pRg st="0" end="0"/>
                                            </p:txEl>
                                          </p:spTgt>
                                        </p:tgtEl>
                                      </p:cBhvr>
                                    </p:animEffect>
                                  </p:childTnLst>
                                </p:cTn>
                              </p:par>
                            </p:childTnLst>
                          </p:cTn>
                        </p:par>
                        <p:par>
                          <p:cTn id="15" fill="hold">
                            <p:stCondLst>
                              <p:cond delay="1500"/>
                            </p:stCondLst>
                            <p:childTnLst>
                              <p:par>
                                <p:cTn id="16" presetID="31" presetClass="entr" presetSubtype="0" fill="hold" grpId="0" nodeType="after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p:cTn id="18"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3" end="3"/>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par>
                                <p:cTn id="25" presetID="26"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435">
                                          <p:stCondLst>
                                            <p:cond delay="0"/>
                                          </p:stCondLst>
                                        </p:cTn>
                                        <p:tgtEl>
                                          <p:spTgt spid="5"/>
                                        </p:tgtEl>
                                      </p:cBhvr>
                                    </p:animEffect>
                                    <p:anim calcmode="lin" valueType="num">
                                      <p:cBhvr>
                                        <p:cTn id="28" dur="1367"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9" dur="498"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0" dur="498" tmFilter="0, 0; 0.125,0.2665; 0.25,0.4; 0.375,0.465; 0.5,0.5;  0.625,0.535; 0.75,0.6; 0.875,0.7335; 1,1">
                                          <p:stCondLst>
                                            <p:cond delay="498"/>
                                          </p:stCondLst>
                                        </p:cTn>
                                        <p:tgtEl>
                                          <p:spTgt spid="5"/>
                                        </p:tgtEl>
                                        <p:attrNameLst>
                                          <p:attrName>ppt_y</p:attrName>
                                        </p:attrNameLst>
                                      </p:cBhvr>
                                      <p:tavLst>
                                        <p:tav tm="0" fmla="#ppt_y-sin(pi*$)/9">
                                          <p:val>
                                            <p:fltVal val="0"/>
                                          </p:val>
                                        </p:tav>
                                        <p:tav tm="100000">
                                          <p:val>
                                            <p:fltVal val="1"/>
                                          </p:val>
                                        </p:tav>
                                      </p:tavLst>
                                    </p:anim>
                                    <p:anim calcmode="lin" valueType="num">
                                      <p:cBhvr>
                                        <p:cTn id="31" dur="249" tmFilter="0, 0; 0.125,0.2665; 0.25,0.4; 0.375,0.465; 0.5,0.5;  0.625,0.535; 0.75,0.6; 0.875,0.7335; 1,1">
                                          <p:stCondLst>
                                            <p:cond delay="993"/>
                                          </p:stCondLst>
                                        </p:cTn>
                                        <p:tgtEl>
                                          <p:spTgt spid="5"/>
                                        </p:tgtEl>
                                        <p:attrNameLst>
                                          <p:attrName>ppt_y</p:attrName>
                                        </p:attrNameLst>
                                      </p:cBhvr>
                                      <p:tavLst>
                                        <p:tav tm="0" fmla="#ppt_y-sin(pi*$)/27">
                                          <p:val>
                                            <p:fltVal val="0"/>
                                          </p:val>
                                        </p:tav>
                                        <p:tav tm="100000">
                                          <p:val>
                                            <p:fltVal val="1"/>
                                          </p:val>
                                        </p:tav>
                                      </p:tavLst>
                                    </p:anim>
                                    <p:anim calcmode="lin" valueType="num">
                                      <p:cBhvr>
                                        <p:cTn id="32" dur="123" tmFilter="0, 0; 0.125,0.2665; 0.25,0.4; 0.375,0.465; 0.5,0.5;  0.625,0.535; 0.75,0.6; 0.875,0.7335; 1,1">
                                          <p:stCondLst>
                                            <p:cond delay="1242"/>
                                          </p:stCondLst>
                                        </p:cTn>
                                        <p:tgtEl>
                                          <p:spTgt spid="5"/>
                                        </p:tgtEl>
                                        <p:attrNameLst>
                                          <p:attrName>ppt_y</p:attrName>
                                        </p:attrNameLst>
                                      </p:cBhvr>
                                      <p:tavLst>
                                        <p:tav tm="0" fmla="#ppt_y-sin(pi*$)/81">
                                          <p:val>
                                            <p:fltVal val="0"/>
                                          </p:val>
                                        </p:tav>
                                        <p:tav tm="100000">
                                          <p:val>
                                            <p:fltVal val="1"/>
                                          </p:val>
                                        </p:tav>
                                      </p:tavLst>
                                    </p:anim>
                                    <p:animScale>
                                      <p:cBhvr>
                                        <p:cTn id="33" dur="20">
                                          <p:stCondLst>
                                            <p:cond delay="487"/>
                                          </p:stCondLst>
                                        </p:cTn>
                                        <p:tgtEl>
                                          <p:spTgt spid="5"/>
                                        </p:tgtEl>
                                      </p:cBhvr>
                                      <p:to x="100000" y="60000"/>
                                    </p:animScale>
                                    <p:animScale>
                                      <p:cBhvr>
                                        <p:cTn id="34" dur="124" decel="50000">
                                          <p:stCondLst>
                                            <p:cond delay="507"/>
                                          </p:stCondLst>
                                        </p:cTn>
                                        <p:tgtEl>
                                          <p:spTgt spid="5"/>
                                        </p:tgtEl>
                                      </p:cBhvr>
                                      <p:to x="100000" y="100000"/>
                                    </p:animScale>
                                    <p:animScale>
                                      <p:cBhvr>
                                        <p:cTn id="35" dur="20">
                                          <p:stCondLst>
                                            <p:cond delay="984"/>
                                          </p:stCondLst>
                                        </p:cTn>
                                        <p:tgtEl>
                                          <p:spTgt spid="5"/>
                                        </p:tgtEl>
                                      </p:cBhvr>
                                      <p:to x="100000" y="80000"/>
                                    </p:animScale>
                                    <p:animScale>
                                      <p:cBhvr>
                                        <p:cTn id="36" dur="124" decel="50000">
                                          <p:stCondLst>
                                            <p:cond delay="1004"/>
                                          </p:stCondLst>
                                        </p:cTn>
                                        <p:tgtEl>
                                          <p:spTgt spid="5"/>
                                        </p:tgtEl>
                                      </p:cBhvr>
                                      <p:to x="100000" y="100000"/>
                                    </p:animScale>
                                    <p:animScale>
                                      <p:cBhvr>
                                        <p:cTn id="37" dur="20">
                                          <p:stCondLst>
                                            <p:cond delay="1231"/>
                                          </p:stCondLst>
                                        </p:cTn>
                                        <p:tgtEl>
                                          <p:spTgt spid="5"/>
                                        </p:tgtEl>
                                      </p:cBhvr>
                                      <p:to x="100000" y="90000"/>
                                    </p:animScale>
                                    <p:animScale>
                                      <p:cBhvr>
                                        <p:cTn id="38" dur="124" decel="50000">
                                          <p:stCondLst>
                                            <p:cond delay="1251"/>
                                          </p:stCondLst>
                                        </p:cTn>
                                        <p:tgtEl>
                                          <p:spTgt spid="5"/>
                                        </p:tgtEl>
                                      </p:cBhvr>
                                      <p:to x="100000" y="100000"/>
                                    </p:animScale>
                                    <p:animScale>
                                      <p:cBhvr>
                                        <p:cTn id="39" dur="20">
                                          <p:stCondLst>
                                            <p:cond delay="1356"/>
                                          </p:stCondLst>
                                        </p:cTn>
                                        <p:tgtEl>
                                          <p:spTgt spid="5"/>
                                        </p:tgtEl>
                                      </p:cBhvr>
                                      <p:to x="100000" y="95000"/>
                                    </p:animScale>
                                    <p:animScale>
                                      <p:cBhvr>
                                        <p:cTn id="40" dur="124" decel="50000">
                                          <p:stCondLst>
                                            <p:cond delay="1376"/>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1099930"/>
            <a:ext cx="12192000" cy="4127044"/>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a:p>
        </p:txBody>
      </p:sp>
      <p:sp>
        <p:nvSpPr>
          <p:cNvPr id="2" name="Titolo 1"/>
          <p:cNvSpPr>
            <a:spLocks noGrp="1"/>
          </p:cNvSpPr>
          <p:nvPr>
            <p:ph type="title"/>
          </p:nvPr>
        </p:nvSpPr>
        <p:spPr>
          <a:xfrm>
            <a:off x="1" y="26698"/>
            <a:ext cx="12192000" cy="1331259"/>
          </a:xfrm>
        </p:spPr>
        <p:txBody>
          <a:bodyPr>
            <a:normAutofit/>
          </a:bodyPr>
          <a:lstStyle/>
          <a:p>
            <a:pPr algn="ctr"/>
            <a:r>
              <a:rPr lang="it-IT" sz="4800" b="1" dirty="0">
                <a:solidFill>
                  <a:schemeClr val="accent1">
                    <a:lumMod val="75000"/>
                  </a:schemeClr>
                </a:solidFill>
                <a:latin typeface="Century Gothic" panose="020B0502020202020204" pitchFamily="34" charset="0"/>
              </a:rPr>
              <a:t>MONTESQUIEU</a:t>
            </a:r>
          </a:p>
        </p:txBody>
      </p:sp>
      <p:sp>
        <p:nvSpPr>
          <p:cNvPr id="3" name="Segnaposto contenuto 2"/>
          <p:cNvSpPr>
            <a:spLocks noGrp="1"/>
          </p:cNvSpPr>
          <p:nvPr>
            <p:ph idx="1"/>
          </p:nvPr>
        </p:nvSpPr>
        <p:spPr>
          <a:xfrm>
            <a:off x="0" y="1344704"/>
            <a:ext cx="9462052" cy="5082599"/>
          </a:xfrm>
        </p:spPr>
        <p:txBody>
          <a:bodyPr>
            <a:normAutofit/>
          </a:bodyPr>
          <a:lstStyle/>
          <a:p>
            <a:pPr algn="just">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Montesquieu afferma che la democrazia possiede una natura, che la rende tale, ed un principio, che le permette di agire. La natura della democrazia è il governo del popolo sovrano, il principio è la virtù.</a:t>
            </a:r>
          </a:p>
          <a:p>
            <a:pPr marL="0" indent="0" algn="just">
              <a:buNone/>
            </a:pPr>
            <a:endParaRPr lang="it-IT" dirty="0">
              <a:solidFill>
                <a:schemeClr val="bg1"/>
              </a:solidFill>
              <a:latin typeface="Century Gothic" panose="020B0502020202020204" pitchFamily="34" charset="0"/>
            </a:endParaRPr>
          </a:p>
          <a:p>
            <a:pPr algn="just">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La </a:t>
            </a:r>
            <a:r>
              <a:rPr lang="it-IT" b="1" dirty="0">
                <a:solidFill>
                  <a:schemeClr val="bg1"/>
                </a:solidFill>
                <a:latin typeface="Century Gothic" panose="020B0502020202020204" pitchFamily="34" charset="0"/>
              </a:rPr>
              <a:t>virtù </a:t>
            </a:r>
            <a:r>
              <a:rPr lang="it-IT" dirty="0">
                <a:solidFill>
                  <a:schemeClr val="bg1"/>
                </a:solidFill>
                <a:latin typeface="Century Gothic" panose="020B0502020202020204" pitchFamily="34" charset="0"/>
              </a:rPr>
              <a:t>democratica è la capacità di anteporre il bene collettivo, il bene della </a:t>
            </a:r>
            <a:r>
              <a:rPr lang="it-IT" b="1" i="1" dirty="0">
                <a:solidFill>
                  <a:schemeClr val="bg1"/>
                </a:solidFill>
                <a:latin typeface="Century Gothic" panose="020B0502020202020204" pitchFamily="34" charset="0"/>
              </a:rPr>
              <a:t>res </a:t>
            </a:r>
            <a:r>
              <a:rPr lang="it-IT" b="1" i="1" dirty="0" err="1">
                <a:solidFill>
                  <a:schemeClr val="bg1"/>
                </a:solidFill>
                <a:latin typeface="Century Gothic" panose="020B0502020202020204" pitchFamily="34" charset="0"/>
              </a:rPr>
              <a:t>publica</a:t>
            </a:r>
            <a:r>
              <a:rPr lang="it-IT" dirty="0">
                <a:solidFill>
                  <a:schemeClr val="bg1"/>
                </a:solidFill>
                <a:latin typeface="Century Gothic" panose="020B0502020202020204" pitchFamily="34" charset="0"/>
              </a:rPr>
              <a:t>, al proprio bene.</a:t>
            </a:r>
          </a:p>
          <a:p>
            <a:pPr algn="just">
              <a:buFont typeface="Wingdings" panose="05000000000000000000" pitchFamily="2" charset="2"/>
              <a:buChar char="Ø"/>
            </a:pPr>
            <a:endParaRPr lang="it-IT" dirty="0">
              <a:solidFill>
                <a:schemeClr val="bg1"/>
              </a:solidFill>
              <a:latin typeface="Century Gothic" panose="020B0502020202020204" pitchFamily="34" charset="0"/>
            </a:endParaRPr>
          </a:p>
          <a:p>
            <a:pPr algn="just">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Montesquieu affermava che un simile governo, basato sull’autogoverno dei cittadini, avrebbe potuto funzionare in una comunità circoscritta, mentre sarebbe rapidamente collassato se applicato ad una grande comunità politica.</a:t>
            </a:r>
          </a:p>
          <a:p>
            <a:pPr marL="0" indent="0">
              <a:buNone/>
            </a:pPr>
            <a:endParaRPr lang="it-IT" dirty="0"/>
          </a:p>
          <a:p>
            <a:pPr>
              <a:buFont typeface="Wingdings" panose="05000000000000000000" pitchFamily="2" charset="2"/>
              <a:buChar char="Ø"/>
            </a:pPr>
            <a:endParaRPr lang="it-IT" b="1" dirty="0"/>
          </a:p>
        </p:txBody>
      </p:sp>
      <p:pic>
        <p:nvPicPr>
          <p:cNvPr id="5" name="Immagin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35920" y="1238687"/>
            <a:ext cx="2382212" cy="3490845"/>
          </a:xfrm>
          <a:prstGeom prst="rect">
            <a:avLst/>
          </a:prstGeom>
        </p:spPr>
      </p:pic>
      <p:sp>
        <p:nvSpPr>
          <p:cNvPr id="8" name="CasellaDiTesto 7"/>
          <p:cNvSpPr txBox="1"/>
          <p:nvPr/>
        </p:nvSpPr>
        <p:spPr>
          <a:xfrm>
            <a:off x="119301" y="5308160"/>
            <a:ext cx="11953397" cy="1200329"/>
          </a:xfrm>
          <a:prstGeom prst="rect">
            <a:avLst/>
          </a:prstGeom>
          <a:noFill/>
        </p:spPr>
        <p:txBody>
          <a:bodyPr wrap="square" rtlCol="0">
            <a:spAutoFit/>
          </a:bodyPr>
          <a:lstStyle/>
          <a:p>
            <a:r>
              <a:rPr lang="it-IT" i="1" dirty="0"/>
              <a:t>«Tali sono i principi dei tre governi: ciò non significa che in una certa repubblica si sia virtuosi, ma che si deve esserlo. Ciò non prova neppure che in una certa monarchia si tenga in conto l’onore e che in uno stato dispotico domini il timore, ma solo che bisognerebbe che così fosse, senza di che il governo </a:t>
            </a:r>
            <a:r>
              <a:rPr lang="it-IT" i="1"/>
              <a:t>sarà imperfetto».</a:t>
            </a:r>
            <a:endParaRPr lang="it-IT" i="1" dirty="0"/>
          </a:p>
          <a:p>
            <a:r>
              <a:rPr lang="it-IT" dirty="0"/>
              <a:t>-</a:t>
            </a:r>
            <a:r>
              <a:rPr lang="it-IT" dirty="0" err="1"/>
              <a:t>Montesqieu</a:t>
            </a:r>
            <a:endParaRPr lang="it-IT"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par>
                          <p:cTn id="16" fill="hold">
                            <p:stCondLst>
                              <p:cond delay="3000"/>
                            </p:stCondLst>
                            <p:childTnLst>
                              <p:par>
                                <p:cTn id="17" presetID="22" presetClass="entr" presetSubtype="4"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45"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anim calcmode="lin" valueType="num">
                                      <p:cBhvr>
                                        <p:cTn id="23" dur="2000" fill="hold"/>
                                        <p:tgtEl>
                                          <p:spTgt spid="5"/>
                                        </p:tgtEl>
                                        <p:attrNameLst>
                                          <p:attrName>ppt_w</p:attrName>
                                        </p:attrNameLst>
                                      </p:cBhvr>
                                      <p:tavLst>
                                        <p:tav tm="0" fmla="#ppt_w*sin(2.5*pi*$)">
                                          <p:val>
                                            <p:fltVal val="0"/>
                                          </p:val>
                                        </p:tav>
                                        <p:tav tm="100000">
                                          <p:val>
                                            <p:fltVal val="1"/>
                                          </p:val>
                                        </p:tav>
                                      </p:tavLst>
                                    </p:anim>
                                    <p:anim calcmode="lin" valueType="num">
                                      <p:cBhvr>
                                        <p:cTn id="24" dur="2000" fill="hold"/>
                                        <p:tgtEl>
                                          <p:spTgt spid="5"/>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anim calcmode="lin" valueType="num">
                                      <p:cBhvr>
                                        <p:cTn id="28" dur="2000" fill="hold"/>
                                        <p:tgtEl>
                                          <p:spTgt spid="8"/>
                                        </p:tgtEl>
                                        <p:attrNameLst>
                                          <p:attrName>ppt_w</p:attrName>
                                        </p:attrNameLst>
                                      </p:cBhvr>
                                      <p:tavLst>
                                        <p:tav tm="0" fmla="#ppt_w*sin(2.5*pi*$)">
                                          <p:val>
                                            <p:fltVal val="0"/>
                                          </p:val>
                                        </p:tav>
                                        <p:tav tm="100000">
                                          <p:val>
                                            <p:fltVal val="1"/>
                                          </p:val>
                                        </p:tav>
                                      </p:tavLst>
                                    </p:anim>
                                    <p:anim calcmode="lin" valueType="num">
                                      <p:cBhvr>
                                        <p:cTn id="29" dur="2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1232452"/>
            <a:ext cx="12191999" cy="4021231"/>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a:p>
        </p:txBody>
      </p:sp>
      <p:sp>
        <p:nvSpPr>
          <p:cNvPr id="2" name="Titolo 1"/>
          <p:cNvSpPr>
            <a:spLocks noGrp="1"/>
          </p:cNvSpPr>
          <p:nvPr>
            <p:ph type="title"/>
          </p:nvPr>
        </p:nvSpPr>
        <p:spPr>
          <a:xfrm>
            <a:off x="0" y="0"/>
            <a:ext cx="8020595" cy="1519517"/>
          </a:xfrm>
        </p:spPr>
        <p:txBody>
          <a:bodyPr>
            <a:normAutofit/>
          </a:bodyPr>
          <a:lstStyle/>
          <a:p>
            <a:pPr algn="ctr"/>
            <a:r>
              <a:rPr lang="it-IT" sz="4800" b="1" dirty="0">
                <a:solidFill>
                  <a:schemeClr val="accent1">
                    <a:lumMod val="75000"/>
                  </a:schemeClr>
                </a:solidFill>
                <a:latin typeface="Century Gothic" panose="020B0502020202020204" pitchFamily="34" charset="0"/>
              </a:rPr>
              <a:t>DEWEY</a:t>
            </a:r>
          </a:p>
        </p:txBody>
      </p:sp>
      <p:sp>
        <p:nvSpPr>
          <p:cNvPr id="7" name="Segnaposto contenuto 6"/>
          <p:cNvSpPr>
            <a:spLocks noGrp="1"/>
          </p:cNvSpPr>
          <p:nvPr>
            <p:ph idx="1"/>
          </p:nvPr>
        </p:nvSpPr>
        <p:spPr>
          <a:xfrm>
            <a:off x="0" y="2375685"/>
            <a:ext cx="9386457" cy="3801328"/>
          </a:xfrm>
        </p:spPr>
        <p:txBody>
          <a:bodyPr>
            <a:noAutofit/>
          </a:bodyPr>
          <a:lstStyle/>
          <a:p>
            <a:pPr marL="0" indent="0" algn="just">
              <a:buNone/>
            </a:pPr>
            <a:endParaRPr lang="it-IT" dirty="0">
              <a:solidFill>
                <a:schemeClr val="bg1"/>
              </a:solidFill>
              <a:latin typeface="Century Gothic" panose="020B0502020202020204" pitchFamily="34" charset="0"/>
            </a:endParaRPr>
          </a:p>
          <a:p>
            <a:pPr algn="just">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Tramite l’educazione è possibile maturare l’adattabilità al cambiamento, sviluppare l’iniziativa personale e favorire la mobilità sociale.</a:t>
            </a:r>
          </a:p>
          <a:p>
            <a:pPr algn="just">
              <a:buFont typeface="Wingdings" panose="05000000000000000000" pitchFamily="2" charset="2"/>
              <a:buChar char="Ø"/>
            </a:pPr>
            <a:endParaRPr lang="it-IT" dirty="0">
              <a:solidFill>
                <a:schemeClr val="bg1"/>
              </a:solidFill>
              <a:latin typeface="Century Gothic" panose="020B0502020202020204" pitchFamily="34" charset="0"/>
            </a:endParaRPr>
          </a:p>
          <a:p>
            <a:pPr algn="just">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 Dewey intende la democrazia come il miglior luogo nel quale confrontare varie proposte e vari progetti ed individuare una </a:t>
            </a:r>
            <a:r>
              <a:rPr lang="it-IT" b="1" dirty="0">
                <a:solidFill>
                  <a:schemeClr val="bg1"/>
                </a:solidFill>
                <a:latin typeface="Century Gothic" panose="020B0502020202020204" pitchFamily="34" charset="0"/>
              </a:rPr>
              <a:t>direzione di azione comune</a:t>
            </a:r>
            <a:r>
              <a:rPr lang="it-IT" dirty="0">
                <a:solidFill>
                  <a:schemeClr val="bg1"/>
                </a:solidFill>
                <a:latin typeface="Century Gothic" panose="020B0502020202020204" pitchFamily="34" charset="0"/>
              </a:rPr>
              <a:t>.</a:t>
            </a:r>
          </a:p>
        </p:txBody>
      </p:sp>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39241" y="332670"/>
            <a:ext cx="3967163" cy="2182953"/>
          </a:xfrm>
          <a:prstGeom prst="rect">
            <a:avLst/>
          </a:prstGeom>
        </p:spPr>
      </p:pic>
      <p:sp>
        <p:nvSpPr>
          <p:cNvPr id="10" name="CasellaDiTesto 9"/>
          <p:cNvSpPr txBox="1"/>
          <p:nvPr/>
        </p:nvSpPr>
        <p:spPr>
          <a:xfrm>
            <a:off x="1099996" y="5475684"/>
            <a:ext cx="7399217" cy="923330"/>
          </a:xfrm>
          <a:prstGeom prst="rect">
            <a:avLst/>
          </a:prstGeom>
          <a:noFill/>
        </p:spPr>
        <p:txBody>
          <a:bodyPr wrap="square" rtlCol="0">
            <a:spAutoFit/>
          </a:bodyPr>
          <a:lstStyle/>
          <a:p>
            <a:r>
              <a:rPr lang="it-IT" i="1" dirty="0"/>
              <a:t>«Il fallimento è istruttivo. La persona che davvero pensa impara tanto dai suoi insuccessi quanto dai suoi successi»</a:t>
            </a:r>
          </a:p>
          <a:p>
            <a:r>
              <a:rPr lang="it-IT" dirty="0"/>
              <a:t>-John Dewey</a:t>
            </a:r>
          </a:p>
        </p:txBody>
      </p:sp>
      <p:sp>
        <p:nvSpPr>
          <p:cNvPr id="11" name="CasellaDiTesto 10"/>
          <p:cNvSpPr txBox="1"/>
          <p:nvPr/>
        </p:nvSpPr>
        <p:spPr>
          <a:xfrm>
            <a:off x="-44650" y="1360022"/>
            <a:ext cx="7898296" cy="1015663"/>
          </a:xfrm>
          <a:prstGeom prst="rect">
            <a:avLst/>
          </a:prstGeom>
          <a:noFill/>
        </p:spPr>
        <p:txBody>
          <a:bodyPr wrap="square" rtlCol="0">
            <a:spAutoFit/>
          </a:bodyPr>
          <a:lstStyle/>
          <a:p>
            <a:pPr marL="285750" indent="-285750">
              <a:buClr>
                <a:srgbClr val="FFC000"/>
              </a:buClr>
              <a:buFont typeface="Wingdings" panose="05000000000000000000" pitchFamily="2" charset="2"/>
              <a:buChar char="Ø"/>
            </a:pPr>
            <a:r>
              <a:rPr lang="it-IT" sz="2000" dirty="0">
                <a:solidFill>
                  <a:schemeClr val="bg1"/>
                </a:solidFill>
                <a:latin typeface="Century Gothic" panose="020B0502020202020204" pitchFamily="34" charset="0"/>
              </a:rPr>
              <a:t>Dewey afferma che non vi è progresso democratico senza impegno educativo e che lo sviluppo della democrazia si accompagni con l’impegno del metodo sperimentale.</a:t>
            </a:r>
          </a:p>
        </p:txBody>
      </p:sp>
      <p:pic>
        <p:nvPicPr>
          <p:cNvPr id="8" name="Immagin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16528" y="3074504"/>
            <a:ext cx="2189876" cy="2986195"/>
          </a:xfrm>
          <a:prstGeom prst="rect">
            <a:avLst/>
          </a:prstGeom>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125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42"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1250"/>
                            </p:stCondLst>
                            <p:childTnLst>
                              <p:par>
                                <p:cTn id="20" presetID="16" presetClass="entr" presetSubtype="21"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par>
                          <p:cTn id="23" fill="hold">
                            <p:stCondLst>
                              <p:cond delay="1750"/>
                            </p:stCondLst>
                            <p:childTnLst>
                              <p:par>
                                <p:cTn id="24" presetID="16" presetClass="entr" presetSubtype="21" fill="hold" grpId="0" nodeType="afterEffect">
                                  <p:stCondLst>
                                    <p:cond delay="0"/>
                                  </p:stCondLst>
                                  <p:childTnLst>
                                    <p:set>
                                      <p:cBhvr>
                                        <p:cTn id="25" dur="1" fill="hold">
                                          <p:stCondLst>
                                            <p:cond delay="0"/>
                                          </p:stCondLst>
                                        </p:cTn>
                                        <p:tgtEl>
                                          <p:spTgt spid="7">
                                            <p:txEl>
                                              <p:pRg st="1" end="1"/>
                                            </p:txEl>
                                          </p:spTgt>
                                        </p:tgtEl>
                                        <p:attrNameLst>
                                          <p:attrName>style.visibility</p:attrName>
                                        </p:attrNameLst>
                                      </p:cBhvr>
                                      <p:to>
                                        <p:strVal val="visible"/>
                                      </p:to>
                                    </p:set>
                                    <p:animEffect transition="in" filter="barn(inVertical)">
                                      <p:cBhvr>
                                        <p:cTn id="26" dur="500"/>
                                        <p:tgtEl>
                                          <p:spTgt spid="7">
                                            <p:txEl>
                                              <p:pRg st="1" end="1"/>
                                            </p:txEl>
                                          </p:spTgt>
                                        </p:tgtEl>
                                      </p:cBhvr>
                                    </p:animEffect>
                                  </p:childTnLst>
                                </p:cTn>
                              </p:par>
                            </p:childTnLst>
                          </p:cTn>
                        </p:par>
                        <p:par>
                          <p:cTn id="27" fill="hold">
                            <p:stCondLst>
                              <p:cond delay="2250"/>
                            </p:stCondLst>
                            <p:childTnLst>
                              <p:par>
                                <p:cTn id="28" presetID="16" presetClass="entr" presetSubtype="21" fill="hold" grpId="0"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Effect transition="in" filter="barn(inVertical)">
                                      <p:cBhvr>
                                        <p:cTn id="30"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1179443"/>
            <a:ext cx="12192000" cy="371060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a:p>
        </p:txBody>
      </p:sp>
      <p:sp>
        <p:nvSpPr>
          <p:cNvPr id="2" name="Titolo 1"/>
          <p:cNvSpPr>
            <a:spLocks noGrp="1"/>
          </p:cNvSpPr>
          <p:nvPr>
            <p:ph type="title"/>
          </p:nvPr>
        </p:nvSpPr>
        <p:spPr>
          <a:xfrm>
            <a:off x="0" y="-195565"/>
            <a:ext cx="9052561" cy="1752599"/>
          </a:xfrm>
        </p:spPr>
        <p:txBody>
          <a:bodyPr>
            <a:normAutofit/>
          </a:bodyPr>
          <a:lstStyle/>
          <a:p>
            <a:pPr algn="ctr"/>
            <a:r>
              <a:rPr lang="it-IT" sz="4800" b="1" dirty="0">
                <a:solidFill>
                  <a:schemeClr val="accent1">
                    <a:lumMod val="75000"/>
                  </a:schemeClr>
                </a:solidFill>
                <a:latin typeface="Century Gothic" panose="020B0502020202020204" pitchFamily="34" charset="0"/>
              </a:rPr>
              <a:t>POPPER</a:t>
            </a:r>
          </a:p>
        </p:txBody>
      </p:sp>
      <p:sp>
        <p:nvSpPr>
          <p:cNvPr id="3" name="Segnaposto contenuto 2"/>
          <p:cNvSpPr>
            <a:spLocks noGrp="1"/>
          </p:cNvSpPr>
          <p:nvPr>
            <p:ph idx="1"/>
          </p:nvPr>
        </p:nvSpPr>
        <p:spPr>
          <a:xfrm>
            <a:off x="0" y="1459188"/>
            <a:ext cx="8468140" cy="3124201"/>
          </a:xfrm>
        </p:spPr>
        <p:txBody>
          <a:bodyPr/>
          <a:lstStyle/>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Popper distingue la società aperta, ovvero la società democratica, dalla società chiusa, come i totalitarismi, i quali non tollerano la libera ricerca e la discussione.</a:t>
            </a:r>
          </a:p>
          <a:p>
            <a:pPr>
              <a:buFont typeface="Wingdings" panose="05000000000000000000" pitchFamily="2" charset="2"/>
              <a:buChar char="Ø"/>
            </a:pPr>
            <a:endParaRPr lang="it-IT" dirty="0">
              <a:solidFill>
                <a:schemeClr val="bg1"/>
              </a:solidFill>
              <a:latin typeface="Century Gothic" panose="020B0502020202020204" pitchFamily="34" charset="0"/>
            </a:endParaRPr>
          </a:p>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Secondo Popper le società totalitarie, nonostante diversi apparenti trionfi, non sono in grado di gestire prosperità e progresso.</a:t>
            </a:r>
          </a:p>
        </p:txBody>
      </p:sp>
      <p:pic>
        <p:nvPicPr>
          <p:cNvPr id="15" name="Immagin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8893" y="4159941"/>
            <a:ext cx="3466271" cy="2381250"/>
          </a:xfrm>
          <a:prstGeom prst="rect">
            <a:avLst/>
          </a:prstGeom>
        </p:spPr>
      </p:pic>
      <p:sp>
        <p:nvSpPr>
          <p:cNvPr id="16" name="CasellaDiTesto 15"/>
          <p:cNvSpPr txBox="1"/>
          <p:nvPr/>
        </p:nvSpPr>
        <p:spPr>
          <a:xfrm>
            <a:off x="4745470" y="5350566"/>
            <a:ext cx="7009960" cy="923330"/>
          </a:xfrm>
          <a:prstGeom prst="rect">
            <a:avLst/>
          </a:prstGeom>
          <a:noFill/>
        </p:spPr>
        <p:txBody>
          <a:bodyPr wrap="square" rtlCol="0">
            <a:spAutoFit/>
          </a:bodyPr>
          <a:lstStyle/>
          <a:p>
            <a:r>
              <a:rPr lang="it-IT" i="1" dirty="0"/>
              <a:t>«Dovremmo rivendicare, nel nome della tolleranza, il diritto a non tollerare gli intolleranti»</a:t>
            </a:r>
          </a:p>
          <a:p>
            <a:r>
              <a:rPr lang="it-IT" dirty="0"/>
              <a:t>-Karl Popper</a:t>
            </a:r>
          </a:p>
        </p:txBody>
      </p:sp>
      <p:pic>
        <p:nvPicPr>
          <p:cNvPr id="18" name="Immagin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77396" y="902803"/>
            <a:ext cx="2678034" cy="336067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26"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580">
                                          <p:stCondLst>
                                            <p:cond delay="0"/>
                                          </p:stCondLst>
                                        </p:cTn>
                                        <p:tgtEl>
                                          <p:spTgt spid="3">
                                            <p:txEl>
                                              <p:pRg st="0" end="0"/>
                                            </p:txEl>
                                          </p:spTgt>
                                        </p:tgtEl>
                                      </p:cBhvr>
                                    </p:animEffect>
                                    <p:anim calcmode="lin" valueType="num">
                                      <p:cBhvr>
                                        <p:cTn id="11"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2"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3"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4"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5"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6" dur="26">
                                          <p:stCondLst>
                                            <p:cond delay="650"/>
                                          </p:stCondLst>
                                        </p:cTn>
                                        <p:tgtEl>
                                          <p:spTgt spid="3">
                                            <p:txEl>
                                              <p:pRg st="0" end="0"/>
                                            </p:txEl>
                                          </p:spTgt>
                                        </p:tgtEl>
                                      </p:cBhvr>
                                      <p:to x="100000" y="60000"/>
                                    </p:animScale>
                                    <p:animScale>
                                      <p:cBhvr>
                                        <p:cTn id="17" dur="166" decel="50000">
                                          <p:stCondLst>
                                            <p:cond delay="676"/>
                                          </p:stCondLst>
                                        </p:cTn>
                                        <p:tgtEl>
                                          <p:spTgt spid="3">
                                            <p:txEl>
                                              <p:pRg st="0" end="0"/>
                                            </p:txEl>
                                          </p:spTgt>
                                        </p:tgtEl>
                                      </p:cBhvr>
                                      <p:to x="100000" y="100000"/>
                                    </p:animScale>
                                    <p:animScale>
                                      <p:cBhvr>
                                        <p:cTn id="18" dur="26">
                                          <p:stCondLst>
                                            <p:cond delay="1312"/>
                                          </p:stCondLst>
                                        </p:cTn>
                                        <p:tgtEl>
                                          <p:spTgt spid="3">
                                            <p:txEl>
                                              <p:pRg st="0" end="0"/>
                                            </p:txEl>
                                          </p:spTgt>
                                        </p:tgtEl>
                                      </p:cBhvr>
                                      <p:to x="100000" y="80000"/>
                                    </p:animScale>
                                    <p:animScale>
                                      <p:cBhvr>
                                        <p:cTn id="19" dur="166" decel="50000">
                                          <p:stCondLst>
                                            <p:cond delay="1338"/>
                                          </p:stCondLst>
                                        </p:cTn>
                                        <p:tgtEl>
                                          <p:spTgt spid="3">
                                            <p:txEl>
                                              <p:pRg st="0" end="0"/>
                                            </p:txEl>
                                          </p:spTgt>
                                        </p:tgtEl>
                                      </p:cBhvr>
                                      <p:to x="100000" y="100000"/>
                                    </p:animScale>
                                    <p:animScale>
                                      <p:cBhvr>
                                        <p:cTn id="20" dur="26">
                                          <p:stCondLst>
                                            <p:cond delay="1642"/>
                                          </p:stCondLst>
                                        </p:cTn>
                                        <p:tgtEl>
                                          <p:spTgt spid="3">
                                            <p:txEl>
                                              <p:pRg st="0" end="0"/>
                                            </p:txEl>
                                          </p:spTgt>
                                        </p:tgtEl>
                                      </p:cBhvr>
                                      <p:to x="100000" y="90000"/>
                                    </p:animScale>
                                    <p:animScale>
                                      <p:cBhvr>
                                        <p:cTn id="21" dur="166" decel="50000">
                                          <p:stCondLst>
                                            <p:cond delay="1668"/>
                                          </p:stCondLst>
                                        </p:cTn>
                                        <p:tgtEl>
                                          <p:spTgt spid="3">
                                            <p:txEl>
                                              <p:pRg st="0" end="0"/>
                                            </p:txEl>
                                          </p:spTgt>
                                        </p:tgtEl>
                                      </p:cBhvr>
                                      <p:to x="100000" y="100000"/>
                                    </p:animScale>
                                    <p:animScale>
                                      <p:cBhvr>
                                        <p:cTn id="22" dur="26">
                                          <p:stCondLst>
                                            <p:cond delay="1808"/>
                                          </p:stCondLst>
                                        </p:cTn>
                                        <p:tgtEl>
                                          <p:spTgt spid="3">
                                            <p:txEl>
                                              <p:pRg st="0" end="0"/>
                                            </p:txEl>
                                          </p:spTgt>
                                        </p:tgtEl>
                                      </p:cBhvr>
                                      <p:to x="100000" y="95000"/>
                                    </p:animScale>
                                    <p:animScale>
                                      <p:cBhvr>
                                        <p:cTn id="23" dur="166" decel="50000">
                                          <p:stCondLst>
                                            <p:cond delay="1834"/>
                                          </p:stCondLst>
                                        </p:cTn>
                                        <p:tgtEl>
                                          <p:spTgt spid="3">
                                            <p:txEl>
                                              <p:pRg st="0" end="0"/>
                                            </p:txEl>
                                          </p:spTgt>
                                        </p:tgtEl>
                                      </p:cBhvr>
                                      <p:to x="100000" y="100000"/>
                                    </p:animScale>
                                  </p:childTnLst>
                                </p:cTn>
                              </p:par>
                              <p:par>
                                <p:cTn id="24" presetID="26" presetClass="entr" presetSubtype="0"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wipe(down)">
                                      <p:cBhvr>
                                        <p:cTn id="26" dur="580">
                                          <p:stCondLst>
                                            <p:cond delay="0"/>
                                          </p:stCondLst>
                                        </p:cTn>
                                        <p:tgtEl>
                                          <p:spTgt spid="3">
                                            <p:txEl>
                                              <p:pRg st="2" end="2"/>
                                            </p:txEl>
                                          </p:spTgt>
                                        </p:tgtEl>
                                      </p:cBhvr>
                                    </p:animEffect>
                                    <p:anim calcmode="lin" valueType="num">
                                      <p:cBhvr>
                                        <p:cTn id="27"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2" dur="26">
                                          <p:stCondLst>
                                            <p:cond delay="650"/>
                                          </p:stCondLst>
                                        </p:cTn>
                                        <p:tgtEl>
                                          <p:spTgt spid="3">
                                            <p:txEl>
                                              <p:pRg st="2" end="2"/>
                                            </p:txEl>
                                          </p:spTgt>
                                        </p:tgtEl>
                                      </p:cBhvr>
                                      <p:to x="100000" y="60000"/>
                                    </p:animScale>
                                    <p:animScale>
                                      <p:cBhvr>
                                        <p:cTn id="33" dur="166" decel="50000">
                                          <p:stCondLst>
                                            <p:cond delay="676"/>
                                          </p:stCondLst>
                                        </p:cTn>
                                        <p:tgtEl>
                                          <p:spTgt spid="3">
                                            <p:txEl>
                                              <p:pRg st="2" end="2"/>
                                            </p:txEl>
                                          </p:spTgt>
                                        </p:tgtEl>
                                      </p:cBhvr>
                                      <p:to x="100000" y="100000"/>
                                    </p:animScale>
                                    <p:animScale>
                                      <p:cBhvr>
                                        <p:cTn id="34" dur="26">
                                          <p:stCondLst>
                                            <p:cond delay="1312"/>
                                          </p:stCondLst>
                                        </p:cTn>
                                        <p:tgtEl>
                                          <p:spTgt spid="3">
                                            <p:txEl>
                                              <p:pRg st="2" end="2"/>
                                            </p:txEl>
                                          </p:spTgt>
                                        </p:tgtEl>
                                      </p:cBhvr>
                                      <p:to x="100000" y="80000"/>
                                    </p:animScale>
                                    <p:animScale>
                                      <p:cBhvr>
                                        <p:cTn id="35" dur="166" decel="50000">
                                          <p:stCondLst>
                                            <p:cond delay="1338"/>
                                          </p:stCondLst>
                                        </p:cTn>
                                        <p:tgtEl>
                                          <p:spTgt spid="3">
                                            <p:txEl>
                                              <p:pRg st="2" end="2"/>
                                            </p:txEl>
                                          </p:spTgt>
                                        </p:tgtEl>
                                      </p:cBhvr>
                                      <p:to x="100000" y="100000"/>
                                    </p:animScale>
                                    <p:animScale>
                                      <p:cBhvr>
                                        <p:cTn id="36" dur="26">
                                          <p:stCondLst>
                                            <p:cond delay="1642"/>
                                          </p:stCondLst>
                                        </p:cTn>
                                        <p:tgtEl>
                                          <p:spTgt spid="3">
                                            <p:txEl>
                                              <p:pRg st="2" end="2"/>
                                            </p:txEl>
                                          </p:spTgt>
                                        </p:tgtEl>
                                      </p:cBhvr>
                                      <p:to x="100000" y="90000"/>
                                    </p:animScale>
                                    <p:animScale>
                                      <p:cBhvr>
                                        <p:cTn id="37" dur="166" decel="50000">
                                          <p:stCondLst>
                                            <p:cond delay="1668"/>
                                          </p:stCondLst>
                                        </p:cTn>
                                        <p:tgtEl>
                                          <p:spTgt spid="3">
                                            <p:txEl>
                                              <p:pRg st="2" end="2"/>
                                            </p:txEl>
                                          </p:spTgt>
                                        </p:tgtEl>
                                      </p:cBhvr>
                                      <p:to x="100000" y="100000"/>
                                    </p:animScale>
                                    <p:animScale>
                                      <p:cBhvr>
                                        <p:cTn id="38" dur="26">
                                          <p:stCondLst>
                                            <p:cond delay="1808"/>
                                          </p:stCondLst>
                                        </p:cTn>
                                        <p:tgtEl>
                                          <p:spTgt spid="3">
                                            <p:txEl>
                                              <p:pRg st="2" end="2"/>
                                            </p:txEl>
                                          </p:spTgt>
                                        </p:tgtEl>
                                      </p:cBhvr>
                                      <p:to x="100000" y="95000"/>
                                    </p:animScale>
                                    <p:animScale>
                                      <p:cBhvr>
                                        <p:cTn id="39" dur="166" decel="50000">
                                          <p:stCondLst>
                                            <p:cond delay="1834"/>
                                          </p:stCondLst>
                                        </p:cTn>
                                        <p:tgtEl>
                                          <p:spTgt spid="3">
                                            <p:txEl>
                                              <p:pRg st="2" end="2"/>
                                            </p:txEl>
                                          </p:spTgt>
                                        </p:tgtEl>
                                      </p:cBhvr>
                                      <p:to x="100000" y="100000"/>
                                    </p:animScale>
                                  </p:childTnLst>
                                </p:cTn>
                              </p:par>
                              <p:par>
                                <p:cTn id="40" presetID="10" presetClass="entr" presetSubtype="0"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par>
                                <p:cTn id="43" presetID="10" presetClass="entr" presetSubtype="0"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childTnLst>
                                </p:cTn>
                              </p:par>
                              <p:par>
                                <p:cTn id="46" presetID="26" presetClass="entr" presetSubtype="0"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80">
                                          <p:stCondLst>
                                            <p:cond delay="0"/>
                                          </p:stCondLst>
                                        </p:cTn>
                                        <p:tgtEl>
                                          <p:spTgt spid="16"/>
                                        </p:tgtEl>
                                      </p:cBhvr>
                                    </p:animEffect>
                                    <p:anim calcmode="lin" valueType="num">
                                      <p:cBhvr>
                                        <p:cTn id="49"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54" dur="26">
                                          <p:stCondLst>
                                            <p:cond delay="650"/>
                                          </p:stCondLst>
                                        </p:cTn>
                                        <p:tgtEl>
                                          <p:spTgt spid="16"/>
                                        </p:tgtEl>
                                      </p:cBhvr>
                                      <p:to x="100000" y="60000"/>
                                    </p:animScale>
                                    <p:animScale>
                                      <p:cBhvr>
                                        <p:cTn id="55" dur="166" decel="50000">
                                          <p:stCondLst>
                                            <p:cond delay="676"/>
                                          </p:stCondLst>
                                        </p:cTn>
                                        <p:tgtEl>
                                          <p:spTgt spid="16"/>
                                        </p:tgtEl>
                                      </p:cBhvr>
                                      <p:to x="100000" y="100000"/>
                                    </p:animScale>
                                    <p:animScale>
                                      <p:cBhvr>
                                        <p:cTn id="56" dur="26">
                                          <p:stCondLst>
                                            <p:cond delay="1312"/>
                                          </p:stCondLst>
                                        </p:cTn>
                                        <p:tgtEl>
                                          <p:spTgt spid="16"/>
                                        </p:tgtEl>
                                      </p:cBhvr>
                                      <p:to x="100000" y="80000"/>
                                    </p:animScale>
                                    <p:animScale>
                                      <p:cBhvr>
                                        <p:cTn id="57" dur="166" decel="50000">
                                          <p:stCondLst>
                                            <p:cond delay="1338"/>
                                          </p:stCondLst>
                                        </p:cTn>
                                        <p:tgtEl>
                                          <p:spTgt spid="16"/>
                                        </p:tgtEl>
                                      </p:cBhvr>
                                      <p:to x="100000" y="100000"/>
                                    </p:animScale>
                                    <p:animScale>
                                      <p:cBhvr>
                                        <p:cTn id="58" dur="26">
                                          <p:stCondLst>
                                            <p:cond delay="1642"/>
                                          </p:stCondLst>
                                        </p:cTn>
                                        <p:tgtEl>
                                          <p:spTgt spid="16"/>
                                        </p:tgtEl>
                                      </p:cBhvr>
                                      <p:to x="100000" y="90000"/>
                                    </p:animScale>
                                    <p:animScale>
                                      <p:cBhvr>
                                        <p:cTn id="59" dur="166" decel="50000">
                                          <p:stCondLst>
                                            <p:cond delay="1668"/>
                                          </p:stCondLst>
                                        </p:cTn>
                                        <p:tgtEl>
                                          <p:spTgt spid="16"/>
                                        </p:tgtEl>
                                      </p:cBhvr>
                                      <p:to x="100000" y="100000"/>
                                    </p:animScale>
                                    <p:animScale>
                                      <p:cBhvr>
                                        <p:cTn id="60" dur="26">
                                          <p:stCondLst>
                                            <p:cond delay="1808"/>
                                          </p:stCondLst>
                                        </p:cTn>
                                        <p:tgtEl>
                                          <p:spTgt spid="16"/>
                                        </p:tgtEl>
                                      </p:cBhvr>
                                      <p:to x="100000" y="95000"/>
                                    </p:animScale>
                                    <p:animScale>
                                      <p:cBhvr>
                                        <p:cTn id="61" dur="166" decel="50000">
                                          <p:stCondLst>
                                            <p:cond delay="1834"/>
                                          </p:stCondLst>
                                        </p:cTn>
                                        <p:tgtEl>
                                          <p:spTgt spid="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1337964"/>
            <a:ext cx="12192000" cy="3075010"/>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a:p>
        </p:txBody>
      </p:sp>
      <p:sp>
        <p:nvSpPr>
          <p:cNvPr id="2" name="Titolo 1"/>
          <p:cNvSpPr>
            <a:spLocks noGrp="1"/>
          </p:cNvSpPr>
          <p:nvPr>
            <p:ph type="title"/>
          </p:nvPr>
        </p:nvSpPr>
        <p:spPr>
          <a:xfrm>
            <a:off x="0" y="0"/>
            <a:ext cx="4114801" cy="1752599"/>
          </a:xfrm>
        </p:spPr>
        <p:txBody>
          <a:bodyPr>
            <a:normAutofit/>
          </a:bodyPr>
          <a:lstStyle/>
          <a:p>
            <a:pPr algn="ctr"/>
            <a:r>
              <a:rPr lang="it-IT" sz="4800" b="1" dirty="0">
                <a:solidFill>
                  <a:schemeClr val="accent1">
                    <a:lumMod val="75000"/>
                  </a:schemeClr>
                </a:solidFill>
                <a:latin typeface="Century Gothic" panose="020B0502020202020204" pitchFamily="34" charset="0"/>
              </a:rPr>
              <a:t>SEN</a:t>
            </a:r>
          </a:p>
        </p:txBody>
      </p:sp>
      <p:sp>
        <p:nvSpPr>
          <p:cNvPr id="3" name="Segnaposto contenuto 2"/>
          <p:cNvSpPr>
            <a:spLocks noGrp="1"/>
          </p:cNvSpPr>
          <p:nvPr>
            <p:ph idx="1"/>
          </p:nvPr>
        </p:nvSpPr>
        <p:spPr>
          <a:xfrm>
            <a:off x="0" y="1466020"/>
            <a:ext cx="11555896" cy="3124201"/>
          </a:xfrm>
        </p:spPr>
        <p:txBody>
          <a:bodyPr/>
          <a:lstStyle/>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Sen afferma che la democrazia consiste nella concessione alle diverse componenti sociali di momenti di partecipazione capaci di originare una discussione pubblica e di ridurre l’ingiustizia.</a:t>
            </a:r>
          </a:p>
          <a:p>
            <a:pPr marL="0" indent="0">
              <a:buNone/>
            </a:pPr>
            <a:endParaRPr lang="it-IT" dirty="0">
              <a:solidFill>
                <a:schemeClr val="bg1"/>
              </a:solidFill>
              <a:latin typeface="Century Gothic" panose="020B0502020202020204" pitchFamily="34" charset="0"/>
            </a:endParaRPr>
          </a:p>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Le istituzione politiche risultano di grande importanza per aiutare la maturazione della facoltà di giudizio, perché offrono occasioni di dibattito pubblico. Pertanto Sen nutre grande fiducia nel confronto nazionale.</a:t>
            </a:r>
          </a:p>
          <a:p>
            <a:pPr marL="0" indent="0">
              <a:buNone/>
            </a:pPr>
            <a:endParaRPr lang="it-IT" dirty="0"/>
          </a:p>
          <a:p>
            <a:pPr>
              <a:buFont typeface="Wingdings" panose="05000000000000000000" pitchFamily="2" charset="2"/>
              <a:buChar char="Ø"/>
            </a:pPr>
            <a:endParaRPr lang="it-IT" dirty="0"/>
          </a:p>
        </p:txBody>
      </p:sp>
      <p:pic>
        <p:nvPicPr>
          <p:cNvPr id="5" name="Immagin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99075" y="4101425"/>
            <a:ext cx="3672509" cy="2415210"/>
          </a:xfrm>
          <a:prstGeom prst="rect">
            <a:avLst/>
          </a:prstGeom>
        </p:spPr>
      </p:pic>
      <p:pic>
        <p:nvPicPr>
          <p:cNvPr id="7" name="Immagin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6104" y="4101425"/>
            <a:ext cx="5296108" cy="2415210"/>
          </a:xfrm>
          <a:prstGeom prst="rect">
            <a:avLst/>
          </a:prstGeom>
        </p:spPr>
      </p:pic>
      <p:sp>
        <p:nvSpPr>
          <p:cNvPr id="10" name="CasellaDiTesto 9"/>
          <p:cNvSpPr txBox="1"/>
          <p:nvPr/>
        </p:nvSpPr>
        <p:spPr>
          <a:xfrm>
            <a:off x="4121426" y="414634"/>
            <a:ext cx="8070574" cy="923330"/>
          </a:xfrm>
          <a:prstGeom prst="rect">
            <a:avLst/>
          </a:prstGeom>
          <a:noFill/>
        </p:spPr>
        <p:txBody>
          <a:bodyPr wrap="square" rtlCol="0">
            <a:spAutoFit/>
          </a:bodyPr>
          <a:lstStyle/>
          <a:p>
            <a:r>
              <a:rPr lang="it-IT" i="1" dirty="0"/>
              <a:t>«Aumentare le capacità umane deve costituire una parte importante della promozione della libertà»</a:t>
            </a:r>
          </a:p>
          <a:p>
            <a:r>
              <a:rPr lang="it-IT" dirty="0"/>
              <a:t>-Sen</a:t>
            </a: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26"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80">
                                          <p:stCondLst>
                                            <p:cond delay="0"/>
                                          </p:stCondLst>
                                        </p:cTn>
                                        <p:tgtEl>
                                          <p:spTgt spid="10"/>
                                        </p:tgtEl>
                                      </p:cBhvr>
                                    </p:animEffect>
                                    <p:anim calcmode="lin" valueType="num">
                                      <p:cBhvr>
                                        <p:cTn id="14"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9" dur="26">
                                          <p:stCondLst>
                                            <p:cond delay="650"/>
                                          </p:stCondLst>
                                        </p:cTn>
                                        <p:tgtEl>
                                          <p:spTgt spid="10"/>
                                        </p:tgtEl>
                                      </p:cBhvr>
                                      <p:to x="100000" y="60000"/>
                                    </p:animScale>
                                    <p:animScale>
                                      <p:cBhvr>
                                        <p:cTn id="20" dur="166" decel="50000">
                                          <p:stCondLst>
                                            <p:cond delay="676"/>
                                          </p:stCondLst>
                                        </p:cTn>
                                        <p:tgtEl>
                                          <p:spTgt spid="10"/>
                                        </p:tgtEl>
                                      </p:cBhvr>
                                      <p:to x="100000" y="100000"/>
                                    </p:animScale>
                                    <p:animScale>
                                      <p:cBhvr>
                                        <p:cTn id="21" dur="26">
                                          <p:stCondLst>
                                            <p:cond delay="1312"/>
                                          </p:stCondLst>
                                        </p:cTn>
                                        <p:tgtEl>
                                          <p:spTgt spid="10"/>
                                        </p:tgtEl>
                                      </p:cBhvr>
                                      <p:to x="100000" y="80000"/>
                                    </p:animScale>
                                    <p:animScale>
                                      <p:cBhvr>
                                        <p:cTn id="22" dur="166" decel="50000">
                                          <p:stCondLst>
                                            <p:cond delay="1338"/>
                                          </p:stCondLst>
                                        </p:cTn>
                                        <p:tgtEl>
                                          <p:spTgt spid="10"/>
                                        </p:tgtEl>
                                      </p:cBhvr>
                                      <p:to x="100000" y="100000"/>
                                    </p:animScale>
                                    <p:animScale>
                                      <p:cBhvr>
                                        <p:cTn id="23" dur="26">
                                          <p:stCondLst>
                                            <p:cond delay="1642"/>
                                          </p:stCondLst>
                                        </p:cTn>
                                        <p:tgtEl>
                                          <p:spTgt spid="10"/>
                                        </p:tgtEl>
                                      </p:cBhvr>
                                      <p:to x="100000" y="90000"/>
                                    </p:animScale>
                                    <p:animScale>
                                      <p:cBhvr>
                                        <p:cTn id="24" dur="166" decel="50000">
                                          <p:stCondLst>
                                            <p:cond delay="1668"/>
                                          </p:stCondLst>
                                        </p:cTn>
                                        <p:tgtEl>
                                          <p:spTgt spid="10"/>
                                        </p:tgtEl>
                                      </p:cBhvr>
                                      <p:to x="100000" y="100000"/>
                                    </p:animScale>
                                    <p:animScale>
                                      <p:cBhvr>
                                        <p:cTn id="25" dur="26">
                                          <p:stCondLst>
                                            <p:cond delay="1808"/>
                                          </p:stCondLst>
                                        </p:cTn>
                                        <p:tgtEl>
                                          <p:spTgt spid="10"/>
                                        </p:tgtEl>
                                      </p:cBhvr>
                                      <p:to x="100000" y="95000"/>
                                    </p:animScale>
                                    <p:animScale>
                                      <p:cBhvr>
                                        <p:cTn id="26" dur="166" decel="50000">
                                          <p:stCondLst>
                                            <p:cond delay="1834"/>
                                          </p:stCondLst>
                                        </p:cTn>
                                        <p:tgtEl>
                                          <p:spTgt spid="10"/>
                                        </p:tgtEl>
                                      </p:cBhvr>
                                      <p:to x="100000" y="100000"/>
                                    </p:animScale>
                                  </p:childTnLst>
                                </p:cTn>
                              </p:par>
                              <p:par>
                                <p:cTn id="27" presetID="6" presetClass="entr" presetSubtype="16"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circle(in)">
                                      <p:cBhvr>
                                        <p:cTn id="29" dur="2000"/>
                                        <p:tgtEl>
                                          <p:spTgt spid="3">
                                            <p:txEl>
                                              <p:pRg st="0" end="0"/>
                                            </p:txEl>
                                          </p:spTgt>
                                        </p:tgtEl>
                                      </p:cBhvr>
                                    </p:animEffect>
                                  </p:childTnLst>
                                </p:cTn>
                              </p:par>
                              <p:par>
                                <p:cTn id="30" presetID="6" presetClass="entr" presetSubtype="16" fill="hold" grpId="0" nodeType="with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circle(in)">
                                      <p:cBhvr>
                                        <p:cTn id="32" dur="2000"/>
                                        <p:tgtEl>
                                          <p:spTgt spid="3">
                                            <p:txEl>
                                              <p:pRg st="2" end="2"/>
                                            </p:txEl>
                                          </p:spTgt>
                                        </p:tgtEl>
                                      </p:cBhvr>
                                    </p:animEffect>
                                  </p:childTnLst>
                                </p:cTn>
                              </p:par>
                              <p:par>
                                <p:cTn id="33" presetID="53" presetClass="entr" presetSubtype="16"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par>
                                <p:cTn id="38" presetID="53" presetClass="entr" presetSubtype="16"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2077842"/>
            <a:ext cx="12192000" cy="3212613"/>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a:p>
        </p:txBody>
      </p:sp>
      <p:sp>
        <p:nvSpPr>
          <p:cNvPr id="2" name="Titolo 1"/>
          <p:cNvSpPr>
            <a:spLocks noGrp="1"/>
          </p:cNvSpPr>
          <p:nvPr>
            <p:ph type="title"/>
          </p:nvPr>
        </p:nvSpPr>
        <p:spPr>
          <a:xfrm>
            <a:off x="1" y="209006"/>
            <a:ext cx="8582296" cy="1449977"/>
          </a:xfrm>
        </p:spPr>
        <p:txBody>
          <a:bodyPr>
            <a:normAutofit/>
          </a:bodyPr>
          <a:lstStyle/>
          <a:p>
            <a:r>
              <a:rPr lang="it-IT" sz="4800" b="1" dirty="0">
                <a:solidFill>
                  <a:schemeClr val="accent1">
                    <a:lumMod val="75000"/>
                  </a:schemeClr>
                </a:solidFill>
                <a:latin typeface="Century Gothic" panose="020B0502020202020204" pitchFamily="34" charset="0"/>
              </a:rPr>
              <a:t>HAYEK</a:t>
            </a:r>
          </a:p>
        </p:txBody>
      </p:sp>
      <p:sp>
        <p:nvSpPr>
          <p:cNvPr id="3" name="Segnaposto contenuto 2"/>
          <p:cNvSpPr>
            <a:spLocks noGrp="1"/>
          </p:cNvSpPr>
          <p:nvPr>
            <p:ph idx="1"/>
          </p:nvPr>
        </p:nvSpPr>
        <p:spPr>
          <a:xfrm>
            <a:off x="0" y="2229154"/>
            <a:ext cx="12192000" cy="3322560"/>
          </a:xfrm>
        </p:spPr>
        <p:txBody>
          <a:bodyPr/>
          <a:lstStyle/>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Hayek sostiene che le istituzioni sociali sono il risultato di un ordine spontaneo, dato dalla natura degli uomini.</a:t>
            </a:r>
          </a:p>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Hayek ritiene che per difendere la libertà dei singoli occorra distinguere tra le norme generali che sono a garanzia dell’iniziativa personale di ciascuno (le leggi) e le disposizioni particolari indirizzate a fini specifici e stabilite dalla maggioranza parlamentare (la legislazione).</a:t>
            </a:r>
          </a:p>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Hayek è convinto che la proprietà privata permetta di conciliare la libertà individuale con l’assenza di conflitti e che garantisca la libertà sociale. A suo avviso è dannosa ogni forma di governo in cui l’eccessivo margine concesso al potere legislativo dà vita a una sorta di </a:t>
            </a:r>
            <a:r>
              <a:rPr lang="it-IT" b="1" dirty="0">
                <a:solidFill>
                  <a:schemeClr val="bg1"/>
                </a:solidFill>
                <a:latin typeface="Century Gothic" panose="020B0502020202020204" pitchFamily="34" charset="0"/>
              </a:rPr>
              <a:t>“dittatura della maggioranza”</a:t>
            </a:r>
            <a:r>
              <a:rPr lang="it-IT" dirty="0">
                <a:solidFill>
                  <a:schemeClr val="bg1"/>
                </a:solidFill>
                <a:latin typeface="Century Gothic" panose="020B0502020202020204" pitchFamily="34" charset="0"/>
              </a:rPr>
              <a:t>.</a:t>
            </a:r>
            <a:endParaRPr lang="it-IT" b="1" dirty="0">
              <a:solidFill>
                <a:schemeClr val="bg1"/>
              </a:solidFill>
              <a:latin typeface="Century Gothic" panose="020B0502020202020204" pitchFamily="34" charset="0"/>
            </a:endParaRPr>
          </a:p>
          <a:p>
            <a:pPr>
              <a:buClr>
                <a:srgbClr val="FFC000"/>
              </a:buClr>
              <a:buFont typeface="Wingdings" panose="05000000000000000000" pitchFamily="2" charset="2"/>
              <a:buChar char="Ø"/>
            </a:pPr>
            <a:endParaRPr lang="it-IT" dirty="0">
              <a:solidFill>
                <a:schemeClr val="bg1"/>
              </a:solidFill>
              <a:latin typeface="Century Gothic" panose="020B0502020202020204" pitchFamily="34" charset="0"/>
            </a:endParaRPr>
          </a:p>
        </p:txBody>
      </p:sp>
      <p:sp>
        <p:nvSpPr>
          <p:cNvPr id="5" name="CasellaDiTesto 4"/>
          <p:cNvSpPr txBox="1"/>
          <p:nvPr/>
        </p:nvSpPr>
        <p:spPr>
          <a:xfrm>
            <a:off x="2612571" y="5380672"/>
            <a:ext cx="7014755" cy="1477328"/>
          </a:xfrm>
          <a:prstGeom prst="rect">
            <a:avLst/>
          </a:prstGeom>
          <a:noFill/>
        </p:spPr>
        <p:txBody>
          <a:bodyPr wrap="square" rtlCol="0">
            <a:spAutoFit/>
          </a:bodyPr>
          <a:lstStyle/>
          <a:p>
            <a:pPr algn="just"/>
            <a:r>
              <a:rPr lang="it-IT" dirty="0"/>
              <a:t>“</a:t>
            </a:r>
            <a:r>
              <a:rPr lang="it-IT" i="1" dirty="0"/>
              <a:t>Ciò che la nostra generazione ha dimenticato è che il sistema di proprietà privata è la garanzia più importante di libertà, non solo per coloro che possiedono delle proprietà, ma anche per coloro che non ne possiedono” </a:t>
            </a:r>
          </a:p>
          <a:p>
            <a:pPr algn="r"/>
            <a:r>
              <a:rPr lang="it-IT" i="1" dirty="0" err="1"/>
              <a:t>-Friedrich</a:t>
            </a:r>
            <a:r>
              <a:rPr lang="it-IT" i="1" dirty="0"/>
              <a:t> Hayek</a:t>
            </a:r>
          </a:p>
        </p:txBody>
      </p:sp>
      <p:sp>
        <p:nvSpPr>
          <p:cNvPr id="6146" name="AutoShape 2" descr="Risultati immagini per friedrich haye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it-IT"/>
          </a:p>
        </p:txBody>
      </p:sp>
      <p:sp>
        <p:nvSpPr>
          <p:cNvPr id="6148" name="AutoShape 4" descr="Risultati immagini per friedrich haye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it-IT"/>
          </a:p>
        </p:txBody>
      </p:sp>
      <p:sp>
        <p:nvSpPr>
          <p:cNvPr id="6150" name="AutoShape 6" descr="Risultati immagini per friedrich haye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it-IT"/>
          </a:p>
        </p:txBody>
      </p:sp>
      <p:sp>
        <p:nvSpPr>
          <p:cNvPr id="6152" name="AutoShape 8" descr="Risultati immagini per friedrich haye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it-IT"/>
          </a:p>
        </p:txBody>
      </p:sp>
      <p:pic>
        <p:nvPicPr>
          <p:cNvPr id="6153" name="Picture 9" descr="C:\Users\Acer\Desktop\esame pierluigi\Cittadinanza Esame\hayek00.jpg"/>
          <p:cNvPicPr>
            <a:picLocks noChangeAspect="1" noChangeArrowheads="1"/>
          </p:cNvPicPr>
          <p:nvPr/>
        </p:nvPicPr>
        <p:blipFill>
          <a:blip r:embed="rId2" cstate="print"/>
          <a:srcRect/>
          <a:stretch>
            <a:fillRect/>
          </a:stretch>
        </p:blipFill>
        <p:spPr bwMode="auto">
          <a:xfrm>
            <a:off x="6770917" y="195942"/>
            <a:ext cx="4045130" cy="2022566"/>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6153"/>
                                        </p:tgtEl>
                                        <p:attrNameLst>
                                          <p:attrName>style.visibility</p:attrName>
                                        </p:attrNameLst>
                                      </p:cBhvr>
                                      <p:to>
                                        <p:strVal val="visible"/>
                                      </p:to>
                                    </p:set>
                                    <p:animEffect transition="in" filter="wipe(down)">
                                      <p:cBhvr>
                                        <p:cTn id="10" dur="500"/>
                                        <p:tgtEl>
                                          <p:spTgt spid="6153"/>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500"/>
                            </p:stCondLst>
                            <p:childTnLst>
                              <p:par>
                                <p:cTn id="24" presetID="22" presetClass="entr" presetSubtype="4"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967777"/>
            <a:ext cx="12192000" cy="4922446"/>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a:p>
        </p:txBody>
      </p:sp>
      <p:sp>
        <p:nvSpPr>
          <p:cNvPr id="2" name="Titolo 1"/>
          <p:cNvSpPr>
            <a:spLocks noGrp="1"/>
          </p:cNvSpPr>
          <p:nvPr>
            <p:ph type="title"/>
          </p:nvPr>
        </p:nvSpPr>
        <p:spPr>
          <a:xfrm>
            <a:off x="0" y="-249030"/>
            <a:ext cx="8255727" cy="1752599"/>
          </a:xfrm>
        </p:spPr>
        <p:txBody>
          <a:bodyPr>
            <a:normAutofit/>
          </a:bodyPr>
          <a:lstStyle/>
          <a:p>
            <a:pPr algn="ctr"/>
            <a:r>
              <a:rPr lang="it-IT" sz="4800" b="1" dirty="0">
                <a:solidFill>
                  <a:schemeClr val="accent1">
                    <a:lumMod val="75000"/>
                  </a:schemeClr>
                </a:solidFill>
                <a:latin typeface="Century Gothic" panose="020B0502020202020204" pitchFamily="34" charset="0"/>
              </a:rPr>
              <a:t>BOBBIO</a:t>
            </a:r>
          </a:p>
        </p:txBody>
      </p:sp>
      <p:sp>
        <p:nvSpPr>
          <p:cNvPr id="3" name="Segnaposto contenuto 2"/>
          <p:cNvSpPr>
            <a:spLocks noGrp="1"/>
          </p:cNvSpPr>
          <p:nvPr>
            <p:ph idx="1"/>
          </p:nvPr>
        </p:nvSpPr>
        <p:spPr>
          <a:xfrm>
            <a:off x="0" y="1054652"/>
            <a:ext cx="7103165" cy="5445907"/>
          </a:xfrm>
        </p:spPr>
        <p:txBody>
          <a:bodyPr>
            <a:normAutofit/>
          </a:bodyPr>
          <a:lstStyle/>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Importantissime per le democrazie sono le Carte costituzionali, che contengono le regole sottese ai rapporti tra gli istituti e un catalogo dei diritti inviolabili. Quindi la Costituzione diventa uno strumento contro gli abusi di potere dello stato.</a:t>
            </a:r>
          </a:p>
          <a:p>
            <a:pPr marL="0" indent="0">
              <a:buNone/>
            </a:pPr>
            <a:endParaRPr lang="it-IT" dirty="0">
              <a:solidFill>
                <a:schemeClr val="bg1"/>
              </a:solidFill>
              <a:latin typeface="Century Gothic" panose="020B0502020202020204" pitchFamily="34" charset="0"/>
            </a:endParaRPr>
          </a:p>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Le Costituzioni, quindi, promuovono un moderno sentimento di unità, in difesa dei valori e delle regole che sono alla base della convivenza civile.</a:t>
            </a:r>
          </a:p>
          <a:p>
            <a:pPr>
              <a:buFont typeface="Wingdings" panose="05000000000000000000" pitchFamily="2" charset="2"/>
              <a:buChar char="Ø"/>
            </a:pPr>
            <a:endParaRPr lang="it-IT" dirty="0">
              <a:solidFill>
                <a:schemeClr val="bg1"/>
              </a:solidFill>
              <a:latin typeface="Century Gothic" panose="020B0502020202020204" pitchFamily="34" charset="0"/>
            </a:endParaRPr>
          </a:p>
          <a:p>
            <a:pPr>
              <a:buClr>
                <a:srgbClr val="FFC000"/>
              </a:buClr>
              <a:buFont typeface="Wingdings" panose="05000000000000000000" pitchFamily="2" charset="2"/>
              <a:buChar char="Ø"/>
            </a:pPr>
            <a:r>
              <a:rPr lang="it-IT" dirty="0">
                <a:solidFill>
                  <a:schemeClr val="bg1"/>
                </a:solidFill>
                <a:latin typeface="Century Gothic" panose="020B0502020202020204" pitchFamily="34" charset="0"/>
              </a:rPr>
              <a:t>I principi affermati dalle varie Costituzioni hanno un carattere aperto e sono strettamente correlati ai mutamenti della composizione del corpo sociale. Essi indicano la direzione verso cui muoversi, senza specificare le modalità del percorso.</a:t>
            </a:r>
          </a:p>
        </p:txBody>
      </p:sp>
      <p:pic>
        <p:nvPicPr>
          <p:cNvPr id="5" name="Immagin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90286" y="3230912"/>
            <a:ext cx="4283765" cy="2409618"/>
          </a:xfrm>
          <a:prstGeom prst="rect">
            <a:avLst/>
          </a:prstGeom>
        </p:spPr>
      </p:pic>
      <p:sp>
        <p:nvSpPr>
          <p:cNvPr id="10" name="CasellaDiTesto 9"/>
          <p:cNvSpPr txBox="1"/>
          <p:nvPr/>
        </p:nvSpPr>
        <p:spPr>
          <a:xfrm>
            <a:off x="5526157" y="5890223"/>
            <a:ext cx="6202017" cy="923330"/>
          </a:xfrm>
          <a:prstGeom prst="rect">
            <a:avLst/>
          </a:prstGeom>
          <a:noFill/>
        </p:spPr>
        <p:txBody>
          <a:bodyPr wrap="square" rtlCol="0">
            <a:spAutoFit/>
          </a:bodyPr>
          <a:lstStyle/>
          <a:p>
            <a:r>
              <a:rPr lang="it-IT" i="1" dirty="0"/>
              <a:t>«La speranza è una, il non prevaricare la tolleranza, il rispetto delle idee altrui, virtù mondane, civili»</a:t>
            </a:r>
          </a:p>
          <a:p>
            <a:r>
              <a:rPr lang="it-IT" dirty="0"/>
              <a:t>-Norberto Bobbio</a:t>
            </a:r>
          </a:p>
        </p:txBody>
      </p:sp>
      <p:pic>
        <p:nvPicPr>
          <p:cNvPr id="8" name="Immagin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36290" y="357441"/>
            <a:ext cx="3637761" cy="244979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21" presetClass="entr" presetSubtype="1"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1)">
                                      <p:cBhvr>
                                        <p:cTn id="10" dur="2000"/>
                                        <p:tgtEl>
                                          <p:spTgt spid="8"/>
                                        </p:tgtEl>
                                      </p:cBhvr>
                                    </p:animEffect>
                                  </p:childTnLst>
                                </p:cTn>
                              </p:par>
                              <p:par>
                                <p:cTn id="11" presetID="21" presetClass="entr" presetSubtype="1"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42" presetClass="entr" presetSubtype="0"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6" presetID="6" presetClass="entr" presetSubtype="16"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circle(in)">
                                      <p:cBhvr>
                                        <p:cTn id="28" dur="2000"/>
                                        <p:tgtEl>
                                          <p:spTgt spid="10"/>
                                        </p:tgtEl>
                                      </p:cBhvr>
                                    </p:animEffect>
                                  </p:childTnLst>
                                </p:cTn>
                              </p:par>
                            </p:childTnLst>
                          </p:cTn>
                        </p:par>
                        <p:par>
                          <p:cTn id="29" fill="hold">
                            <p:stCondLst>
                              <p:cond delay="5000"/>
                            </p:stCondLst>
                            <p:childTnLst>
                              <p:par>
                                <p:cTn id="30" presetID="42" presetClass="entr" presetSubtype="0"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10"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egno">
  <a:themeElements>
    <a:clrScheme name="Legno">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Legno">
      <a:majorFont>
        <a:latin typeface="Rockwell Condensed"/>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Legno">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TM03090434[[fn=Legno]]</Template>
  <TotalTime>17</TotalTime>
  <Words>1294</Words>
  <Application>Microsoft Office PowerPoint</Application>
  <PresentationFormat>Widescreen</PresentationFormat>
  <Paragraphs>94</Paragraphs>
  <Slides>16</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16</vt:i4>
      </vt:variant>
    </vt:vector>
  </HeadingPairs>
  <TitlesOfParts>
    <vt:vector size="22" baseType="lpstr">
      <vt:lpstr>Calibri</vt:lpstr>
      <vt:lpstr>Century Gothic</vt:lpstr>
      <vt:lpstr>Rockwell</vt:lpstr>
      <vt:lpstr>Rockwell Condensed</vt:lpstr>
      <vt:lpstr>Wingdings</vt:lpstr>
      <vt:lpstr>Legno</vt:lpstr>
      <vt:lpstr>        LA DEMOCRAZIA</vt:lpstr>
      <vt:lpstr>PLATONE</vt:lpstr>
      <vt:lpstr>ARISTOTELE</vt:lpstr>
      <vt:lpstr>MONTESQUIEU</vt:lpstr>
      <vt:lpstr>DEWEY</vt:lpstr>
      <vt:lpstr>POPPER</vt:lpstr>
      <vt:lpstr>SEN</vt:lpstr>
      <vt:lpstr>HAYEK</vt:lpstr>
      <vt:lpstr>BOBBIO</vt:lpstr>
      <vt:lpstr>la dittatura  della Maggioranza</vt:lpstr>
      <vt:lpstr>ASSENZA  DI PLURALISMO</vt:lpstr>
      <vt:lpstr>ASSENZA DI  RISPETTO NEGLI ALTRI</vt:lpstr>
      <vt:lpstr>ASSEFUAZIONE ALLA DEMOCRAZIA</vt:lpstr>
      <vt:lpstr>Il futuro della Democrazia</vt:lpstr>
      <vt:lpstr>Presentazione standard di PowerPoint</vt:lpstr>
      <vt:lpstr>pON “CITTADINI PRESENTI”  rOSSONI PIERLUIGI CAVALIERE PAOLO  ESPERTO: pROF. SSA MARIA ANTONIA CIAMPA TUTOR: pROF. SSA ROSA GRIECO</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 molti la risposta è         LA DEMOCRAZIA</dc:title>
  <dc:creator>Lim</dc:creator>
  <cp:lastModifiedBy>Antonio</cp:lastModifiedBy>
  <cp:revision>54</cp:revision>
  <dcterms:created xsi:type="dcterms:W3CDTF">2019-04-10T13:20:00Z</dcterms:created>
  <dcterms:modified xsi:type="dcterms:W3CDTF">2019-06-07T07:05:16Z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1033-10.2.0.6020</vt:lpwstr>
  </property>
</Properties>
</file>