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sldIdLst>
    <p:sldId id="262" r:id="rId2"/>
    <p:sldId id="256" r:id="rId3"/>
    <p:sldId id="263" r:id="rId4"/>
    <p:sldId id="264" r:id="rId5"/>
    <p:sldId id="259" r:id="rId6"/>
    <p:sldId id="265" r:id="rId7"/>
    <p:sldId id="275" r:id="rId8"/>
    <p:sldId id="260" r:id="rId9"/>
    <p:sldId id="277" r:id="rId10"/>
    <p:sldId id="266" r:id="rId11"/>
    <p:sldId id="261" r:id="rId12"/>
    <p:sldId id="267" r:id="rId13"/>
    <p:sldId id="268" r:id="rId14"/>
    <p:sldId id="269" r:id="rId15"/>
    <p:sldId id="270" r:id="rId16"/>
    <p:sldId id="271" r:id="rId17"/>
    <p:sldId id="279" r:id="rId18"/>
    <p:sldId id="272" r:id="rId19"/>
    <p:sldId id="278" r:id="rId20"/>
    <p:sldId id="273" r:id="rId21"/>
    <p:sldId id="274" r:id="rId22"/>
    <p:sldId id="280" r:id="rId23"/>
    <p:sldId id="281" r:id="rId24"/>
    <p:sldId id="282" r:id="rId25"/>
    <p:sldId id="283" r:id="rId26"/>
  </p:sldIdLst>
  <p:sldSz cx="12192000" cy="6858000"/>
  <p:notesSz cx="6858000" cy="9144000"/>
  <p:embeddedFontLst>
    <p:embeddedFont>
      <p:font typeface="Baskerville Old Face" panose="02020602080505020303" pitchFamily="18" charset="0"/>
      <p:regular r:id="rId27"/>
    </p:embeddedFont>
    <p:embeddedFont>
      <p:font typeface="Berlin Sans FB Demi" panose="020E0802020502020306" pitchFamily="34" charset="0"/>
      <p:bold r:id="rId28"/>
    </p:embeddedFont>
    <p:embeddedFont>
      <p:font typeface="Candara" panose="020E0502030303020204" pitchFamily="34" charset="0"/>
      <p:regular r:id="rId29"/>
      <p:bold r:id="rId30"/>
      <p:italic r:id="rId31"/>
      <p:boldItalic r:id="rId32"/>
    </p:embeddedFont>
    <p:embeddedFont>
      <p:font typeface="Corbel" panose="020B0503020204020204" pitchFamily="34" charset="0"/>
      <p:regular r:id="rId33"/>
      <p:bold r:id="rId34"/>
      <p:italic r:id="rId35"/>
      <p:boldItalic r:id="rId36"/>
    </p:embeddedFont>
    <p:embeddedFont>
      <p:font typeface="Informal Roman" panose="030604020304060B0204" pitchFamily="66" charset="0"/>
      <p:regular r:id="rId37"/>
    </p:embeddedFont>
    <p:embeddedFont>
      <p:font typeface="Kestoy Selfie" pitchFamily="2" charset="0"/>
      <p:italic r:id="rId38"/>
    </p:embeddedFont>
    <p:embeddedFont>
      <p:font typeface="Microsoft Uighur" panose="02000000000000000000" pitchFamily="2" charset="-78"/>
      <p:regular r:id="rId39"/>
      <p:bold r:id="rId40"/>
    </p:embeddedFont>
    <p:embeddedFont>
      <p:font typeface="Segoe UI Semilight" panose="020B0402040204020203" pitchFamily="34" charset="0"/>
      <p:regular r:id="rId41"/>
      <p:italic r:id="rId42"/>
    </p:embeddedFont>
    <p:embeddedFont>
      <p:font typeface="Space Craft" panose="02000503000000020002" pitchFamily="2" charset="0"/>
      <p:regular r:id="rId43"/>
    </p:embeddedFont>
    <p:embeddedFont>
      <p:font typeface="Sweet Lemonade" panose="02000500000000000000" pitchFamily="2" charset="0"/>
      <p:regular r:id="rId44"/>
    </p:embeddedFont>
    <p:embeddedFont>
      <p:font typeface="ZOMBIE" panose="02000506000000020004" pitchFamily="2" charset="0"/>
      <p:regular r:id="rId4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59FF"/>
    <a:srgbClr val="A66BD3"/>
    <a:srgbClr val="A3E7FF"/>
    <a:srgbClr val="4B07D3"/>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4" autoAdjust="0"/>
    <p:restoredTop sz="94660"/>
  </p:normalViewPr>
  <p:slideViewPr>
    <p:cSldViewPr snapToGrid="0">
      <p:cViewPr>
        <p:scale>
          <a:sx n="80" d="100"/>
          <a:sy n="80" d="100"/>
        </p:scale>
        <p:origin x="174" y="-3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en-US" sz="2200" b="1" i="0" u="none" strike="noStrike" kern="1200" baseline="0">
              <a:solidFill>
                <a:schemeClr val="dk1">
                  <a:lumMod val="75000"/>
                  <a:lumOff val="25000"/>
                </a:schemeClr>
              </a:solidFill>
              <a:latin typeface="+mn-lt"/>
              <a:ea typeface="+mn-ea"/>
              <a:cs typeface="+mn-cs"/>
            </a:defRPr>
          </a:pPr>
          <a:endParaRPr lang="it-IT"/>
        </a:p>
      </c:txPr>
    </c:title>
    <c:autoTitleDeleted val="0"/>
    <c:plotArea>
      <c:layout/>
      <c:pieChart>
        <c:varyColors val="1"/>
        <c:ser>
          <c:idx val="0"/>
          <c:order val="0"/>
          <c:tx>
            <c:strRef>
              <c:f>Foglio1!$B$1</c:f>
              <c:strCache>
                <c:ptCount val="1"/>
                <c:pt idx="0">
                  <c:v>Composizione dell'assemblea costituente (556 membri)</c:v>
                </c:pt>
              </c:strCache>
            </c:strRef>
          </c:tx>
          <c:dPt>
            <c:idx val="0"/>
            <c:bubble3D val="0"/>
            <c:spPr>
              <a:solidFill>
                <a:srgbClr val="92D050"/>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0E55-48D7-BBD1-D274BFA0DA11}"/>
              </c:ext>
            </c:extLst>
          </c:dPt>
          <c:dPt>
            <c:idx val="1"/>
            <c:bubble3D val="0"/>
            <c:spPr>
              <a:solidFill>
                <a:srgbClr val="4759FF"/>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0E55-48D7-BBD1-D274BFA0DA11}"/>
              </c:ext>
            </c:extLst>
          </c:dPt>
          <c:dPt>
            <c:idx val="2"/>
            <c:bubble3D val="0"/>
            <c:spPr>
              <a:solidFill>
                <a:srgbClr val="FFFF00"/>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0E55-48D7-BBD1-D274BFA0DA11}"/>
              </c:ext>
            </c:extLst>
          </c:dPt>
          <c:dPt>
            <c:idx val="3"/>
            <c:bubble3D val="0"/>
            <c:spPr>
              <a:solidFill>
                <a:srgbClr val="A66BD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0E55-48D7-BBD1-D274BFA0DA11}"/>
              </c:ext>
            </c:extLst>
          </c:dPt>
          <c:dPt>
            <c:idx val="4"/>
            <c:bubble3D val="0"/>
            <c:spPr>
              <a:solidFill>
                <a:schemeClr val="accent3">
                  <a:lumMod val="60000"/>
                  <a:lumOff val="4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0E55-48D7-BBD1-D274BFA0DA11}"/>
              </c:ext>
            </c:extLst>
          </c:dPt>
          <c:dPt>
            <c:idx val="5"/>
            <c:bubble3D val="0"/>
            <c:spPr>
              <a:solidFill>
                <a:schemeClr val="accent5">
                  <a:lumMod val="60000"/>
                  <a:lumOff val="4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0E55-48D7-BBD1-D274BFA0DA11}"/>
              </c:ext>
            </c:extLst>
          </c:dPt>
          <c:dPt>
            <c:idx val="6"/>
            <c:bubble3D val="0"/>
            <c:spPr>
              <a:solidFill>
                <a:schemeClr val="accent6">
                  <a:lumMod val="80000"/>
                  <a:lumOff val="2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D-0E55-48D7-BBD1-D274BFA0DA11}"/>
              </c:ext>
            </c:extLst>
          </c:dPt>
          <c:dPt>
            <c:idx val="7"/>
            <c:bubble3D val="0"/>
            <c:spPr>
              <a:solidFill>
                <a:schemeClr val="accent5">
                  <a:lumMod val="80000"/>
                  <a:lumOff val="2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F-0E55-48D7-BBD1-D274BFA0DA11}"/>
              </c:ext>
            </c:extLst>
          </c:dPt>
          <c:dPt>
            <c:idx val="8"/>
            <c:bubble3D val="0"/>
            <c:spPr>
              <a:solidFill>
                <a:schemeClr val="accent4">
                  <a:lumMod val="40000"/>
                  <a:lumOff val="6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1-0E55-48D7-BBD1-D274BFA0DA11}"/>
              </c:ext>
            </c:extLst>
          </c:dPt>
          <c:dPt>
            <c:idx val="9"/>
            <c:bubble3D val="0"/>
            <c:spPr>
              <a:solidFill>
                <a:srgbClr val="A3E7FF"/>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3-0E55-48D7-BBD1-D274BFA0DA11}"/>
              </c:ext>
            </c:extLst>
          </c:dPt>
          <c:dPt>
            <c:idx val="10"/>
            <c:bubble3D val="0"/>
            <c:spPr>
              <a:solidFill>
                <a:schemeClr val="accent2">
                  <a:lumMod val="60000"/>
                  <a:lumOff val="40000"/>
                </a:schemeClr>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15-0E55-48D7-BBD1-D274BFA0DA11}"/>
              </c:ext>
            </c:extLst>
          </c:dPt>
          <c:dLbls>
            <c:dLbl>
              <c:idx val="6"/>
              <c:layout>
                <c:manualLayout>
                  <c:x val="3.9474532480315003E-2"/>
                  <c:y val="3.8887139107611497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D-0E55-48D7-BBD1-D274BFA0DA11}"/>
                </c:ext>
              </c:extLst>
            </c:dLbl>
            <c:dLbl>
              <c:idx val="10"/>
              <c:layout>
                <c:manualLayout>
                  <c:x val="3.2312582020997799E-3"/>
                  <c:y val="0.12930431612715099"/>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5-0E55-48D7-BBD1-D274BFA0DA11}"/>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lang="en-US" sz="1330" b="1" i="0" u="none" strike="noStrike" kern="1200" baseline="0">
                    <a:solidFill>
                      <a:schemeClr val="lt1"/>
                    </a:solidFill>
                    <a:latin typeface="+mn-lt"/>
                    <a:ea typeface="+mn-ea"/>
                    <a:cs typeface="+mn-cs"/>
                  </a:defRPr>
                </a:pPr>
                <a:endParaRPr lang="it-IT"/>
              </a:p>
            </c:txPr>
            <c:dLblPos val="bestFit"/>
            <c:showLegendKey val="0"/>
            <c:showVal val="0"/>
            <c:showCatName val="0"/>
            <c:showSerName val="0"/>
            <c:showPercent val="1"/>
            <c:showBubbleSize val="0"/>
            <c:showLeaderLines val="1"/>
            <c:leaderLines>
              <c:spPr>
                <a:ln w="9525" cap="rnd" cmpd="sng" algn="ctr">
                  <a:solidFill>
                    <a:schemeClr val="dk1">
                      <a:lumMod val="50000"/>
                      <a:lumOff val="50000"/>
                    </a:schemeClr>
                  </a:solidFill>
                  <a:prstDash val="solid"/>
                  <a:round/>
                </a:ln>
                <a:effectLst/>
              </c:spPr>
            </c:leaderLines>
            <c:extLst>
              <c:ext xmlns:c15="http://schemas.microsoft.com/office/drawing/2012/chart" uri="{CE6537A1-D6FC-4f65-9D91-7224C49458BB}"/>
            </c:extLst>
          </c:dLbls>
          <c:cat>
            <c:strRef>
              <c:f>Foglio1!$A$2:$A$12</c:f>
              <c:strCache>
                <c:ptCount val="11"/>
                <c:pt idx="0">
                  <c:v>Blocco Nazionale delle libertà</c:v>
                </c:pt>
                <c:pt idx="1">
                  <c:v>Democrazia Cristiana</c:v>
                </c:pt>
                <c:pt idx="2">
                  <c:v>Partito Sardo d'azione</c:v>
                </c:pt>
                <c:pt idx="3">
                  <c:v>Partito Socialista d'unità proletaria</c:v>
                </c:pt>
                <c:pt idx="4">
                  <c:v>Movimento per l'indipendenza della Sicilia</c:v>
                </c:pt>
                <c:pt idx="5">
                  <c:v>Partito Comunista</c:v>
                </c:pt>
                <c:pt idx="6">
                  <c:v>Partito d'azione</c:v>
                </c:pt>
                <c:pt idx="7">
                  <c:v>Unione Democratica Nazionale</c:v>
                </c:pt>
                <c:pt idx="8">
                  <c:v>Fronte dell'uomo qualunque</c:v>
                </c:pt>
                <c:pt idx="9">
                  <c:v>Partito Repubblicano</c:v>
                </c:pt>
                <c:pt idx="10">
                  <c:v>Altri</c:v>
                </c:pt>
              </c:strCache>
            </c:strRef>
          </c:cat>
          <c:val>
            <c:numRef>
              <c:f>Foglio1!$B$2:$B$12</c:f>
              <c:numCache>
                <c:formatCode>General</c:formatCode>
                <c:ptCount val="11"/>
                <c:pt idx="0">
                  <c:v>16</c:v>
                </c:pt>
                <c:pt idx="1">
                  <c:v>207</c:v>
                </c:pt>
                <c:pt idx="2">
                  <c:v>2</c:v>
                </c:pt>
                <c:pt idx="3">
                  <c:v>115</c:v>
                </c:pt>
                <c:pt idx="4">
                  <c:v>4</c:v>
                </c:pt>
                <c:pt idx="5">
                  <c:v>104</c:v>
                </c:pt>
                <c:pt idx="6">
                  <c:v>7</c:v>
                </c:pt>
                <c:pt idx="7">
                  <c:v>41</c:v>
                </c:pt>
                <c:pt idx="8">
                  <c:v>30</c:v>
                </c:pt>
                <c:pt idx="9">
                  <c:v>23</c:v>
                </c:pt>
                <c:pt idx="10">
                  <c:v>7</c:v>
                </c:pt>
              </c:numCache>
            </c:numRef>
          </c:val>
          <c:extLst>
            <c:ext xmlns:c16="http://schemas.microsoft.com/office/drawing/2014/chart" uri="{C3380CC4-5D6E-409C-BE32-E72D297353CC}">
              <c16:uniqueId val="{00000016-0E55-48D7-BBD1-D274BFA0DA11}"/>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lang="en-US" sz="1600" b="0" i="0" u="none" strike="noStrike" kern="1200" baseline="0">
              <a:solidFill>
                <a:schemeClr val="dk1">
                  <a:lumMod val="75000"/>
                  <a:lumOff val="25000"/>
                </a:schemeClr>
              </a:solidFill>
              <a:latin typeface="+mn-lt"/>
              <a:ea typeface="+mn-ea"/>
              <a:cs typeface="+mn-cs"/>
            </a:defRPr>
          </a:pPr>
          <a:endParaRPr lang="it-IT"/>
        </a:p>
      </c:txPr>
    </c:legend>
    <c:plotVisOnly val="1"/>
    <c:dispBlanksAs val="zero"/>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prstDash val="solid"/>
      <a:round/>
    </a:ln>
    <a:effectLst/>
  </c:spPr>
  <c:txPr>
    <a:bodyPr/>
    <a:lstStyle/>
    <a:p>
      <a:pPr>
        <a:defRPr lang="en-US"/>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hasCustomPrompt="1"/>
          </p:nvPr>
        </p:nvSpPr>
        <p:spPr>
          <a:xfrm>
            <a:off x="2928401" y="1380068"/>
            <a:ext cx="8574622" cy="2616199"/>
          </a:xfrm>
        </p:spPr>
        <p:txBody>
          <a:bodyPr anchor="b">
            <a:normAutofit/>
          </a:bodyPr>
          <a:lstStyle>
            <a:lvl1pPr algn="r">
              <a:defRPr sz="6000">
                <a:effectLst/>
              </a:defRPr>
            </a:lvl1pPr>
          </a:lstStyle>
          <a:p>
            <a:r>
              <a:rPr lang="it-IT"/>
              <a:t>Fare clic per modificare lo stile del titolo</a:t>
            </a:r>
            <a:endParaRPr lang="en-US" dirty="0"/>
          </a:p>
        </p:txBody>
      </p:sp>
      <p:sp>
        <p:nvSpPr>
          <p:cNvPr id="3" name="Subtitle 2"/>
          <p:cNvSpPr>
            <a:spLocks noGrp="1"/>
          </p:cNvSpPr>
          <p:nvPr>
            <p:ph type="subTitle" idx="1" hasCustomPrompt="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1" y="4732865"/>
            <a:ext cx="10018711" cy="566738"/>
          </a:xfrm>
        </p:spPr>
        <p:txBody>
          <a:bodyPr anchor="b">
            <a:normAutofit/>
          </a:bodyPr>
          <a:lstStyle>
            <a:lvl1pPr algn="ctr">
              <a:defRPr sz="2400" b="0"/>
            </a:lvl1pPr>
          </a:lstStyle>
          <a:p>
            <a:r>
              <a:rPr lang="it-IT"/>
              <a:t>Fare clic per modificare lo stile del titolo</a:t>
            </a:r>
            <a:endParaRPr lang="en-US" dirty="0"/>
          </a:p>
        </p:txBody>
      </p:sp>
      <p:sp>
        <p:nvSpPr>
          <p:cNvPr id="3" name="Picture Placeholder 2"/>
          <p:cNvSpPr>
            <a:spLocks noGrp="1" noChangeAspect="1"/>
          </p:cNvSpPr>
          <p:nvPr>
            <p:ph type="pic" idx="1" hasCustomPrompt="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hasCustomPrompt="1"/>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2" y="685800"/>
            <a:ext cx="10018711" cy="3048000"/>
          </a:xfrm>
        </p:spPr>
        <p:txBody>
          <a:bodyPr anchor="ctr">
            <a:normAutofit/>
          </a:bodyPr>
          <a:lstStyle>
            <a:lvl1pPr algn="ctr">
              <a:defRPr sz="3200" b="0" cap="none"/>
            </a:lvl1pPr>
          </a:lstStyle>
          <a:p>
            <a:r>
              <a:rPr lang="it-IT"/>
              <a:t>Fare clic per modificare lo stile del titolo</a:t>
            </a:r>
            <a:endParaRPr lang="en-US" dirty="0"/>
          </a:p>
        </p:txBody>
      </p:sp>
      <p:sp>
        <p:nvSpPr>
          <p:cNvPr id="3" name="Text Placeholder 2"/>
          <p:cNvSpPr>
            <a:spLocks noGrp="1"/>
          </p:cNvSpPr>
          <p:nvPr>
            <p:ph type="body" idx="1" hasCustomPrompt="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hasCustomPrompt="1"/>
          </p:nvPr>
        </p:nvSpPr>
        <p:spPr>
          <a:xfrm>
            <a:off x="2208212" y="685800"/>
            <a:ext cx="8990012" cy="2743199"/>
          </a:xfrm>
        </p:spPr>
        <p:txBody>
          <a:bodyPr anchor="ctr">
            <a:normAutofit/>
          </a:bodyPr>
          <a:lstStyle>
            <a:lvl1pPr algn="ctr">
              <a:defRPr sz="3200" b="0" cap="none">
                <a:solidFill>
                  <a:schemeClr val="tx1"/>
                </a:solidFill>
              </a:defRPr>
            </a:lvl1pPr>
          </a:lstStyle>
          <a:p>
            <a:r>
              <a:rPr lang="it-IT"/>
              <a:t>Fare clic per modificare lo stile del titolo</a:t>
            </a:r>
            <a:endParaRPr lang="en-US" dirty="0"/>
          </a:p>
        </p:txBody>
      </p:sp>
      <p:sp>
        <p:nvSpPr>
          <p:cNvPr id="10" name="Text Placeholder 9"/>
          <p:cNvSpPr>
            <a:spLocks noGrp="1"/>
          </p:cNvSpPr>
          <p:nvPr>
            <p:ph type="body" sz="quarter" idx="13" hasCustomPrompt="1"/>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a:t>
            </a:r>
          </a:p>
        </p:txBody>
      </p:sp>
      <p:sp>
        <p:nvSpPr>
          <p:cNvPr id="3" name="Text Placeholder 2"/>
          <p:cNvSpPr>
            <a:spLocks noGrp="1"/>
          </p:cNvSpPr>
          <p:nvPr>
            <p:ph type="body" idx="1" hasCustomPrompt="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3" y="3308581"/>
            <a:ext cx="10018709" cy="1468800"/>
          </a:xfrm>
        </p:spPr>
        <p:txBody>
          <a:bodyPr anchor="b">
            <a:normAutofit/>
          </a:bodyPr>
          <a:lstStyle>
            <a:lvl1pPr algn="r">
              <a:defRPr sz="3200" b="0" cap="none"/>
            </a:lvl1pPr>
          </a:lstStyle>
          <a:p>
            <a:r>
              <a:rPr lang="it-IT"/>
              <a:t>Fare clic per modificare lo stile del titolo</a:t>
            </a:r>
            <a:endParaRPr lang="en-US" dirty="0"/>
          </a:p>
        </p:txBody>
      </p:sp>
      <p:sp>
        <p:nvSpPr>
          <p:cNvPr id="3" name="Text Placeholder 2"/>
          <p:cNvSpPr>
            <a:spLocks noGrp="1"/>
          </p:cNvSpPr>
          <p:nvPr>
            <p:ph type="body" idx="1" hasCustomPrompt="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hasCustomPrompt="1"/>
          </p:nvPr>
        </p:nvSpPr>
        <p:spPr>
          <a:xfrm>
            <a:off x="2208212" y="685800"/>
            <a:ext cx="8990012" cy="2743199"/>
          </a:xfrm>
        </p:spPr>
        <p:txBody>
          <a:bodyPr anchor="ctr">
            <a:normAutofit/>
          </a:bodyPr>
          <a:lstStyle>
            <a:lvl1pPr algn="ctr">
              <a:defRPr sz="3200" b="0" cap="none">
                <a:solidFill>
                  <a:schemeClr val="tx1"/>
                </a:solidFill>
              </a:defRPr>
            </a:lvl1pPr>
          </a:lstStyle>
          <a:p>
            <a:r>
              <a:rPr lang="it-IT"/>
              <a:t>Fare clic per modificare lo stile del titolo</a:t>
            </a:r>
            <a:endParaRPr lang="en-US" dirty="0"/>
          </a:p>
        </p:txBody>
      </p:sp>
      <p:sp>
        <p:nvSpPr>
          <p:cNvPr id="10" name="Text Placeholder 9"/>
          <p:cNvSpPr>
            <a:spLocks noGrp="1"/>
          </p:cNvSpPr>
          <p:nvPr>
            <p:ph type="body" sz="quarter" idx="13" hasCustomPrompt="1"/>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it-IT"/>
              <a:t>Modifica gli stili del testo dello schema</a:t>
            </a:r>
          </a:p>
        </p:txBody>
      </p:sp>
      <p:sp>
        <p:nvSpPr>
          <p:cNvPr id="3" name="Text Placeholder 2"/>
          <p:cNvSpPr>
            <a:spLocks noGrp="1"/>
          </p:cNvSpPr>
          <p:nvPr>
            <p:ph type="body" idx="1" hasCustomPrompt="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it-IT"/>
              <a:t>Fare clic per modificare lo stile del titolo</a:t>
            </a:r>
            <a:endParaRPr lang="en-US" dirty="0"/>
          </a:p>
        </p:txBody>
      </p:sp>
      <p:sp>
        <p:nvSpPr>
          <p:cNvPr id="10" name="Text Placeholder 9"/>
          <p:cNvSpPr>
            <a:spLocks noGrp="1"/>
          </p:cNvSpPr>
          <p:nvPr>
            <p:ph type="body" sz="quarter" idx="13" hasCustomPrompt="1"/>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it-IT"/>
              <a:t>Modifica gli stili del testo dello schema</a:t>
            </a:r>
          </a:p>
        </p:txBody>
      </p:sp>
      <p:sp>
        <p:nvSpPr>
          <p:cNvPr id="3" name="Text Placeholder 2"/>
          <p:cNvSpPr>
            <a:spLocks noGrp="1"/>
          </p:cNvSpPr>
          <p:nvPr>
            <p:ph type="body" idx="1" hasCustomPrompt="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a:lvl1pPr>
          </a:lstStyle>
          <a:p>
            <a:r>
              <a:rPr lang="it-IT"/>
              <a:t>Fare clic per modificare lo stile del titolo</a:t>
            </a:r>
            <a:endParaRPr lang="en-US" dirty="0"/>
          </a:p>
        </p:txBody>
      </p:sp>
      <p:sp>
        <p:nvSpPr>
          <p:cNvPr id="3" name="Vertical Text Placeholder 2"/>
          <p:cNvSpPr>
            <a:spLocks noGrp="1"/>
          </p:cNvSpPr>
          <p:nvPr>
            <p:ph type="body" orient="vert" idx="1" hasCustomPrompt="1"/>
          </p:nvPr>
        </p:nvSpPr>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732655" y="685800"/>
            <a:ext cx="1770369" cy="5105400"/>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hasCustomPrompt="1"/>
          </p:nvPr>
        </p:nvSpPr>
        <p:spPr>
          <a:xfrm>
            <a:off x="1484312" y="685800"/>
            <a:ext cx="8019742" cy="5105400"/>
          </a:xfrm>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t-IT"/>
              <a:t>Fare clic per modificare lo stile del titolo</a:t>
            </a:r>
            <a:endParaRPr lang="en-US" dirty="0"/>
          </a:p>
        </p:txBody>
      </p:sp>
      <p:sp>
        <p:nvSpPr>
          <p:cNvPr id="3" name="Content Placeholder 2"/>
          <p:cNvSpPr>
            <a:spLocks noGrp="1"/>
          </p:cNvSpPr>
          <p:nvPr>
            <p:ph idx="1" hasCustomPrompt="1"/>
          </p:nvPr>
        </p:nvSpPr>
        <p:spPr/>
        <p:txBody>
          <a:bodyPr anchor="ct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72279" y="2666999"/>
            <a:ext cx="8930747" cy="2110382"/>
          </a:xfrm>
        </p:spPr>
        <p:txBody>
          <a:bodyPr anchor="b"/>
          <a:lstStyle>
            <a:lvl1pPr algn="r">
              <a:defRPr sz="4000" b="0" cap="none"/>
            </a:lvl1pPr>
          </a:lstStyle>
          <a:p>
            <a:r>
              <a:rPr lang="it-IT"/>
              <a:t>Fare clic per modificare lo stile del titolo</a:t>
            </a:r>
            <a:endParaRPr lang="en-US" dirty="0"/>
          </a:p>
        </p:txBody>
      </p:sp>
      <p:sp>
        <p:nvSpPr>
          <p:cNvPr id="3" name="Text Placeholder 2"/>
          <p:cNvSpPr>
            <a:spLocks noGrp="1"/>
          </p:cNvSpPr>
          <p:nvPr>
            <p:ph type="body" idx="1" hasCustomPrompt="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1" y="685800"/>
            <a:ext cx="10018713" cy="1752599"/>
          </a:xfrm>
        </p:spPr>
        <p:txBody>
          <a:bodyPr/>
          <a:lstStyle/>
          <a:p>
            <a:r>
              <a:rPr lang="it-IT"/>
              <a:t>Fare clic per modificare lo stile del titolo</a:t>
            </a:r>
            <a:endParaRPr lang="en-US" dirty="0"/>
          </a:p>
        </p:txBody>
      </p:sp>
      <p:sp>
        <p:nvSpPr>
          <p:cNvPr id="3" name="Content Placeholder 2"/>
          <p:cNvSpPr>
            <a:spLocks noGrp="1"/>
          </p:cNvSpPr>
          <p:nvPr>
            <p:ph sz="half" idx="1" hasCustomPrompt="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hasCustomPrompt="1"/>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t-IT"/>
              <a:t>Fare clic per modificare lo stile del titolo</a:t>
            </a:r>
            <a:endParaRPr lang="en-US" dirty="0"/>
          </a:p>
        </p:txBody>
      </p:sp>
      <p:sp>
        <p:nvSpPr>
          <p:cNvPr id="3" name="Text Placeholder 2"/>
          <p:cNvSpPr>
            <a:spLocks noGrp="1"/>
          </p:cNvSpPr>
          <p:nvPr>
            <p:ph type="body" idx="1" hasCustomPrompt="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hasCustomPrompt="1"/>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hasCustomPrompt="1"/>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hasCustomPrompt="1"/>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4312" y="1600200"/>
            <a:ext cx="3549121" cy="1371600"/>
          </a:xfrm>
        </p:spPr>
        <p:txBody>
          <a:bodyPr anchor="b">
            <a:normAutofit/>
          </a:bodyPr>
          <a:lstStyle>
            <a:lvl1pPr algn="ctr">
              <a:defRPr sz="2400" b="0"/>
            </a:lvl1pPr>
          </a:lstStyle>
          <a:p>
            <a:r>
              <a:rPr lang="it-IT"/>
              <a:t>Fare clic per modificare lo stile del titolo</a:t>
            </a:r>
            <a:endParaRPr lang="en-US" dirty="0"/>
          </a:p>
        </p:txBody>
      </p:sp>
      <p:sp>
        <p:nvSpPr>
          <p:cNvPr id="3" name="Content Placeholder 2"/>
          <p:cNvSpPr>
            <a:spLocks noGrp="1"/>
          </p:cNvSpPr>
          <p:nvPr>
            <p:ph idx="1" hasCustomPrompt="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hasCustomPrompt="1"/>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82724" y="1752599"/>
            <a:ext cx="5426158" cy="1371600"/>
          </a:xfrm>
        </p:spPr>
        <p:txBody>
          <a:bodyPr anchor="b">
            <a:normAutofit/>
          </a:bodyPr>
          <a:lstStyle>
            <a:lvl1pPr algn="ctr">
              <a:defRPr sz="2800" b="0"/>
            </a:lvl1pPr>
          </a:lstStyle>
          <a:p>
            <a:r>
              <a:rPr lang="it-IT"/>
              <a:t>Fare clic per modificare lo stile del titolo</a:t>
            </a:r>
            <a:endParaRPr lang="en-US" dirty="0"/>
          </a:p>
        </p:txBody>
      </p:sp>
      <p:sp>
        <p:nvSpPr>
          <p:cNvPr id="14" name="Picture Placeholder 2"/>
          <p:cNvSpPr>
            <a:spLocks noGrp="1" noChangeAspect="1"/>
          </p:cNvSpPr>
          <p:nvPr>
            <p:ph type="pic" idx="1" hasCustomPrompt="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hasCustomPrompt="1"/>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664C608-40B1-4030-A28D-5B74BC98ADCE}" type="datetimeFigureOut">
              <a:rPr lang="en-US" smtClean="0"/>
              <a:t>6/7/2019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a:t>
            </a:fld>
            <a:endParaRPr 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664C608-40B1-4030-A28D-5B74BC98ADCE}" type="datetimeFigureOut">
              <a:rPr lang="en-US" smtClean="0"/>
              <a:t>6/7/2019</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s://www.google.it/url?sa=i&amp;rct=j&amp;q=&amp;esrc=s&amp;source=images&amp;cd=&amp;cad=rja&amp;uact=8&amp;ved=2ahUKEwj5hKPk2MXhAhXjTN8KHap6AEoQjRx6BAgBEAU&amp;url=http://www.rifondazione.it/primapagina/?p=22848&amp;psig=AOvVaw1C8bGMo7xo3QJlxQQneVTl&amp;ust=1554991469240935" TargetMode="External"/><Relationship Id="rId1" Type="http://schemas.openxmlformats.org/officeDocument/2006/relationships/slideLayout" Target="../slideLayouts/slideLayout7.xml"/><Relationship Id="rId6" Type="http://schemas.openxmlformats.org/officeDocument/2006/relationships/hyperlink" Target="https://www.google.it/url?sa=i&amp;rct=j&amp;q=&amp;esrc=s&amp;source=images&amp;cd=&amp;cad=rja&amp;uact=8&amp;ved=2ahUKEwiAieuY2cXhAhXvY98KHVbrCCwQjRx6BAgBEAU&amp;url=http://www.corriere.it/cronache/17_marzo_25/interviste-corriere-sera-pontefici-che-hanno-visitato-milano-0d2f8998-113e-11e7-8518-37eb22c51aa5.shtml&amp;psig=AOvVaw2ZTPOylwkH3ZwrpdBt-S-7&amp;ust=1554991576109752" TargetMode="External"/><Relationship Id="rId5" Type="http://schemas.openxmlformats.org/officeDocument/2006/relationships/image" Target="../media/image8.jpeg"/><Relationship Id="rId4" Type="http://schemas.openxmlformats.org/officeDocument/2006/relationships/hyperlink" Target="https://www.google.it/url?sa=i&amp;rct=j&amp;q=&amp;esrc=s&amp;source=images&amp;cd=&amp;cad=rja&amp;uact=8&amp;ved=2ahUKEwj26rL02MXhAhVGm-AKHRaNAXwQjRx6BAgBEAU&amp;url=http://ecodaipalazzi.it/2018/03/10/morto-piero-ostellino-vita-al-corriere-larte-del-dubbio/&amp;psig=AOvVaw3RfqoBFMlbV7OPjtaiy07P&amp;ust=155499149548895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1985554" y="1528355"/>
            <a:ext cx="9940833" cy="3971110"/>
          </a:xfrm>
        </p:spPr>
        <p:txBody>
          <a:bodyPr>
            <a:normAutofit lnSpcReduction="10000"/>
          </a:bodyPr>
          <a:lstStyle/>
          <a:p>
            <a:pPr marL="0" indent="0" algn="r">
              <a:buNone/>
            </a:pPr>
            <a:endParaRPr lang="it-IT" dirty="0">
              <a:latin typeface="Baskerville Old Face" panose="02020602080505020303" pitchFamily="18" charset="0"/>
            </a:endParaRPr>
          </a:p>
          <a:p>
            <a:pPr marL="0" indent="0" algn="r">
              <a:buNone/>
            </a:pPr>
            <a:r>
              <a:rPr lang="it-IT" dirty="0">
                <a:latin typeface="Baskerville Old Face" panose="02020602080505020303" pitchFamily="18" charset="0"/>
              </a:rPr>
              <a:t>Il Referendum «Istituzionale» si sarebbe tenuto contemporaneamente all’elezione dei deputanti della Costituente, che avrebbe redatto la nuova Costituzione.</a:t>
            </a:r>
          </a:p>
          <a:p>
            <a:pPr marL="0" indent="0" algn="r">
              <a:buNone/>
            </a:pPr>
            <a:r>
              <a:rPr lang="it-IT" dirty="0">
                <a:latin typeface="Baskerville Old Face" panose="02020602080505020303" pitchFamily="18" charset="0"/>
              </a:rPr>
              <a:t>La consultazione popolare diede esito favorevole alla Repubblica, e la costituente iniziò il proprio lavoro con 556 membri.</a:t>
            </a:r>
          </a:p>
          <a:p>
            <a:pPr marL="0" indent="0" algn="r">
              <a:buNone/>
            </a:pPr>
            <a:r>
              <a:rPr lang="it-IT" dirty="0">
                <a:latin typeface="Baskerville Old Face" panose="02020602080505020303" pitchFamily="18" charset="0"/>
              </a:rPr>
              <a:t>Preso atto che un’assemblea così numerosa non poteva elaborare un testo costituzionale, si decise di istituire una Costituzione ristretta di 75 deputati, che avrebbe lavorato dal 4 Marzo, e avrebbe poi concluso il proprio compito il 22 Dicembre 1947</a:t>
            </a:r>
          </a:p>
          <a:p>
            <a:pPr marL="0" indent="0">
              <a:buNone/>
            </a:pPr>
            <a:endParaRPr lang="it-IT" sz="2800"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circle(in)">
                                      <p:cBhvr>
                                        <p:cTn id="7" dur="2000"/>
                                        <p:tgtEl>
                                          <p:spTgt spid="4">
                                            <p:txEl>
                                              <p:pRg st="1" end="1"/>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circle(in)">
                                      <p:cBhvr>
                                        <p:cTn id="10" dur="2000"/>
                                        <p:tgtEl>
                                          <p:spTgt spid="4">
                                            <p:txEl>
                                              <p:pRg st="2" end="2"/>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circle(in)">
                                      <p:cBhvr>
                                        <p:cTn id="13"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p:nvPr/>
        </p:nvSpPr>
        <p:spPr>
          <a:xfrm>
            <a:off x="1144393" y="2534194"/>
            <a:ext cx="4211379" cy="5070145"/>
          </a:xfrm>
          <a:prstGeom prst="rect">
            <a:avLst/>
          </a:prstGeom>
        </p:spPr>
        <p:txBody>
          <a:bodyPr>
            <a:normAutofit/>
          </a:bodyPr>
          <a:lstStyle/>
          <a:p>
            <a:pPr marL="182880" marR="0" lvl="0" indent="-182880" algn="just"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000" b="0" i="1" u="none" strike="noStrike" kern="1200" cap="none" spc="0" normalizeH="0" baseline="0" noProof="0" dirty="0">
                <a:ln>
                  <a:noFill/>
                </a:ln>
                <a:solidFill>
                  <a:schemeClr val="tx1"/>
                </a:solidFill>
                <a:effectLst/>
                <a:uLnTx/>
                <a:uFillTx/>
                <a:latin typeface="Baskerville Old Face" panose="02020602080505020303" pitchFamily="18" charset="0"/>
              </a:rPr>
              <a:t>“Per me si tratta di qualcosa molto più nobile ed elevato, della ricerca di quell’unità necessaria per poter fare una costituzione non dell’uno o dell’altro partito, non dell’una o dell’altra ideologia, ma la costituzione di tutti i lavoratori italiani, di tutta la nazione”</a:t>
            </a:r>
          </a:p>
          <a:p>
            <a:pPr marL="182880" marR="0" lvl="0" indent="-182880" algn="just"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rPr>
              <a:t>				          </a:t>
            </a:r>
            <a:r>
              <a:rPr kumimoji="0" lang="it-IT" sz="1600" b="0" i="0" u="none" strike="noStrike" kern="1200" cap="none" spc="0" normalizeH="0" baseline="0" noProof="0" dirty="0">
                <a:ln>
                  <a:noFill/>
                </a:ln>
                <a:solidFill>
                  <a:schemeClr val="tx1"/>
                </a:solidFill>
                <a:effectLst/>
                <a:uLnTx/>
                <a:uFillTx/>
                <a:latin typeface="Baskerville Old Face" panose="02020602080505020303" pitchFamily="18" charset="0"/>
              </a:rPr>
              <a:t>	       - Piero Togliatti, segretario del P.C.I.</a:t>
            </a: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endPar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endParaRPr>
          </a:p>
        </p:txBody>
      </p:sp>
      <p:sp>
        <p:nvSpPr>
          <p:cNvPr id="4" name="CasellaDiTesto 3"/>
          <p:cNvSpPr txBox="1"/>
          <p:nvPr/>
        </p:nvSpPr>
        <p:spPr>
          <a:xfrm>
            <a:off x="7361872" y="2534194"/>
            <a:ext cx="4480560" cy="3077766"/>
          </a:xfrm>
          <a:prstGeom prst="rect">
            <a:avLst/>
          </a:prstGeom>
          <a:noFill/>
        </p:spPr>
        <p:txBody>
          <a:bodyPr wrap="square" rtlCol="0">
            <a:spAutoFit/>
          </a:bodyPr>
          <a:lstStyle/>
          <a:p>
            <a:pPr algn="just"/>
            <a:r>
              <a:rPr lang="it-IT" sz="2000" dirty="0">
                <a:latin typeface="Baskerville Old Face" panose="02020602080505020303" pitchFamily="18" charset="0"/>
              </a:rPr>
              <a:t>«Noi voteremo in questa costituzione degli articoli che certamente non corrispondono alle tradizioni del nostro partito e altri che contraddicono a quelle che sono le nostre aspirazioni lontane; ma voteremo degli articoli che siano l’espressione della complessa realtà oggi in atto e li voteremo con perfetta lealtà!»</a:t>
            </a:r>
          </a:p>
          <a:p>
            <a:pPr algn="just"/>
            <a:endParaRPr lang="it-IT" dirty="0">
              <a:latin typeface="Baskerville Old Face" panose="02020602080505020303" pitchFamily="18" charset="0"/>
            </a:endParaRPr>
          </a:p>
          <a:p>
            <a:pPr algn="just"/>
            <a:r>
              <a:rPr lang="it-IT" sz="1600" dirty="0">
                <a:latin typeface="Baskerville Old Face" panose="02020602080505020303" pitchFamily="18" charset="0"/>
              </a:rPr>
              <a:t>					  -Lelio Basso (socialista)</a:t>
            </a:r>
          </a:p>
        </p:txBody>
      </p:sp>
      <p:sp>
        <p:nvSpPr>
          <p:cNvPr id="6" name="Rettangolo 5"/>
          <p:cNvSpPr/>
          <p:nvPr/>
        </p:nvSpPr>
        <p:spPr>
          <a:xfrm>
            <a:off x="2983614" y="404795"/>
            <a:ext cx="10724608" cy="1015663"/>
          </a:xfrm>
          <a:prstGeom prst="rect">
            <a:avLst/>
          </a:prstGeom>
        </p:spPr>
        <p:txBody>
          <a:bodyPr wrap="square">
            <a:spAutoFit/>
          </a:bodyPr>
          <a:lstStyle/>
          <a:p>
            <a:r>
              <a:rPr lang="it-IT" sz="60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Il compromesso</a:t>
            </a:r>
            <a:endParaRPr lang="it-IT" sz="28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
        <p:nvSpPr>
          <p:cNvPr id="5" name="CasellaDiTesto 4"/>
          <p:cNvSpPr txBox="1"/>
          <p:nvPr/>
        </p:nvSpPr>
        <p:spPr>
          <a:xfrm>
            <a:off x="7080010" y="741586"/>
            <a:ext cx="2874505"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Costituzionale</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6"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in)">
                                      <p:cBhvr>
                                        <p:cTn id="16" dur="2000"/>
                                        <p:tgtEl>
                                          <p:spTgt spid="4"/>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2"/>
          <p:cNvSpPr txBox="1"/>
          <p:nvPr/>
        </p:nvSpPr>
        <p:spPr>
          <a:xfrm>
            <a:off x="1800225" y="2422856"/>
            <a:ext cx="9658349" cy="3557589"/>
          </a:xfrm>
          <a:prstGeom prst="rect">
            <a:avLst/>
          </a:prstGeom>
        </p:spPr>
        <p:txBody>
          <a:bodyPr/>
          <a:lstStyle/>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800" b="0" i="0" u="none" strike="noStrike" kern="1200" cap="none" spc="0" normalizeH="0" baseline="0" noProof="0" dirty="0">
                <a:ln>
                  <a:noFill/>
                </a:ln>
                <a:solidFill>
                  <a:schemeClr val="tx1"/>
                </a:solidFill>
                <a:effectLst/>
                <a:uLnTx/>
                <a:uFillTx/>
                <a:latin typeface="Baskerville Old Face" panose="02020602080505020303" pitchFamily="18" charset="0"/>
              </a:rPr>
              <a:t>Fu la condizione del successo.</a:t>
            </a:r>
          </a:p>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800" b="0" i="0" u="none" strike="noStrike" kern="1200" cap="none" spc="0" normalizeH="0" baseline="0" noProof="0" dirty="0">
                <a:ln>
                  <a:noFill/>
                </a:ln>
                <a:solidFill>
                  <a:schemeClr val="tx1"/>
                </a:solidFill>
                <a:effectLst/>
                <a:uLnTx/>
                <a:uFillTx/>
                <a:latin typeface="Baskerville Old Face" panose="02020602080505020303" pitchFamily="18" charset="0"/>
              </a:rPr>
              <a:t>Nessuno sapeva chi, nel futuro prossimo, sarebbe stato danneggiato o favorito da questa o quella regola costituzionale.</a:t>
            </a:r>
          </a:p>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800" b="0" i="0" u="none" strike="noStrike" kern="1200" cap="none" spc="0" normalizeH="0" baseline="0" noProof="0" dirty="0">
                <a:ln>
                  <a:noFill/>
                </a:ln>
                <a:solidFill>
                  <a:schemeClr val="tx1"/>
                </a:solidFill>
                <a:effectLst/>
                <a:uLnTx/>
                <a:uFillTx/>
                <a:latin typeface="Baskerville Old Face" panose="02020602080505020303" pitchFamily="18" charset="0"/>
              </a:rPr>
              <a:t>In questo clima, tutte le parti si impegnarono per far prevalere le considerazioni più elevate su quelle egoistiche.</a:t>
            </a:r>
          </a:p>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800" b="0" i="0" u="none" strike="noStrike" kern="1200" cap="none" spc="0" normalizeH="0" baseline="0" noProof="0" dirty="0">
                <a:ln>
                  <a:noFill/>
                </a:ln>
                <a:solidFill>
                  <a:schemeClr val="tx1"/>
                </a:solidFill>
                <a:effectLst/>
                <a:uLnTx/>
                <a:uFillTx/>
                <a:latin typeface="Baskerville Old Face" panose="02020602080505020303" pitchFamily="18" charset="0"/>
              </a:rPr>
              <a:t>Le soluzioni che si sceglievano erano quindi conformi alle visioni generali, non agli interessi di parte </a:t>
            </a:r>
          </a:p>
        </p:txBody>
      </p:sp>
      <p:sp>
        <p:nvSpPr>
          <p:cNvPr id="4" name="CasellaDiTesto 3"/>
          <p:cNvSpPr txBox="1"/>
          <p:nvPr/>
        </p:nvSpPr>
        <p:spPr>
          <a:xfrm>
            <a:off x="3771371" y="514600"/>
            <a:ext cx="1912703" cy="1323439"/>
          </a:xfrm>
          <a:prstGeom prst="rect">
            <a:avLst/>
          </a:prstGeom>
          <a:noFill/>
        </p:spPr>
        <p:txBody>
          <a:bodyPr wrap="none" rtlCol="0">
            <a:spAutoFit/>
          </a:bodyPr>
          <a:lstStyle/>
          <a:p>
            <a:r>
              <a:rPr lang="it-IT" sz="8000" dirty="0">
                <a:solidFill>
                  <a:srgbClr val="404040"/>
                </a:solidFill>
                <a:effectLst>
                  <a:outerShdw blurRad="38100" dist="38100" dir="2700000" algn="tl">
                    <a:srgbClr val="000000">
                      <a:alpha val="43137"/>
                    </a:srgbClr>
                  </a:outerShdw>
                </a:effectLst>
                <a:latin typeface="Sweet Lemonade" panose="02000500000000000000" pitchFamily="2" charset="0"/>
              </a:rPr>
              <a:t>Il velo</a:t>
            </a:r>
            <a:endParaRPr lang="it-IT" sz="80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
        <p:nvSpPr>
          <p:cNvPr id="5" name="Rettangolo 4"/>
          <p:cNvSpPr/>
          <p:nvPr/>
        </p:nvSpPr>
        <p:spPr>
          <a:xfrm>
            <a:off x="4455226" y="1099417"/>
            <a:ext cx="10724608" cy="830997"/>
          </a:xfrm>
          <a:prstGeom prst="rect">
            <a:avLst/>
          </a:prstGeom>
        </p:spPr>
        <p:txBody>
          <a:bodyPr wrap="square">
            <a:spAutoFit/>
          </a:bodyPr>
          <a:lstStyle/>
          <a:p>
            <a:r>
              <a:rPr lang="it-IT" sz="48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Dell’ignoranza</a:t>
            </a:r>
            <a:endParaRPr lang="it-IT" sz="20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17" presetClass="entr" presetSubtype="1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ttore 1 2"/>
          <p:cNvCxnSpPr/>
          <p:nvPr/>
        </p:nvCxnSpPr>
        <p:spPr>
          <a:xfrm rot="5400000">
            <a:off x="-146155" y="2911842"/>
            <a:ext cx="1746354" cy="14991"/>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 name="CasellaDiTesto 3"/>
          <p:cNvSpPr txBox="1"/>
          <p:nvPr/>
        </p:nvSpPr>
        <p:spPr>
          <a:xfrm>
            <a:off x="0" y="1648918"/>
            <a:ext cx="2443397" cy="307777"/>
          </a:xfrm>
          <a:prstGeom prst="rect">
            <a:avLst/>
          </a:prstGeom>
          <a:noFill/>
        </p:spPr>
        <p:txBody>
          <a:bodyPr wrap="square" rtlCol="0">
            <a:spAutoFit/>
          </a:bodyPr>
          <a:lstStyle/>
          <a:p>
            <a:r>
              <a:rPr lang="it-IT" sz="1400" dirty="0"/>
              <a:t>1948</a:t>
            </a:r>
          </a:p>
        </p:txBody>
      </p:sp>
      <p:sp>
        <p:nvSpPr>
          <p:cNvPr id="5" name="CasellaDiTesto 4"/>
          <p:cNvSpPr txBox="1"/>
          <p:nvPr/>
        </p:nvSpPr>
        <p:spPr>
          <a:xfrm>
            <a:off x="1678898" y="3612630"/>
            <a:ext cx="1573967" cy="923330"/>
          </a:xfrm>
          <a:prstGeom prst="rect">
            <a:avLst/>
          </a:prstGeom>
          <a:noFill/>
        </p:spPr>
        <p:txBody>
          <a:bodyPr wrap="square" rtlCol="0">
            <a:spAutoFit/>
          </a:bodyPr>
          <a:lstStyle/>
          <a:p>
            <a:pPr algn="ctr"/>
            <a:r>
              <a:rPr lang="it-IT" sz="2400" dirty="0"/>
              <a:t>1953</a:t>
            </a:r>
          </a:p>
          <a:p>
            <a:pPr algn="ctr"/>
            <a:r>
              <a:rPr lang="it-IT" sz="1600" dirty="0"/>
              <a:t>La legge truffa</a:t>
            </a:r>
          </a:p>
          <a:p>
            <a:pPr algn="ctr"/>
            <a:r>
              <a:rPr lang="it-IT" sz="1400" dirty="0"/>
              <a:t>(</a:t>
            </a:r>
            <a:r>
              <a:rPr lang="it-IT" sz="1400" dirty="0" err="1"/>
              <a:t>Scelba</a:t>
            </a:r>
            <a:r>
              <a:rPr lang="it-IT" sz="1400" dirty="0"/>
              <a:t> e </a:t>
            </a:r>
            <a:r>
              <a:rPr lang="it-IT" sz="1400" dirty="0" err="1"/>
              <a:t>Tesauro</a:t>
            </a:r>
            <a:r>
              <a:rPr lang="it-IT" sz="1400" dirty="0"/>
              <a:t>)</a:t>
            </a:r>
          </a:p>
        </p:txBody>
      </p:sp>
      <p:cxnSp>
        <p:nvCxnSpPr>
          <p:cNvPr id="6" name="Connettore 1 5"/>
          <p:cNvCxnSpPr>
            <a:endCxn id="5" idx="0"/>
          </p:cNvCxnSpPr>
          <p:nvPr/>
        </p:nvCxnSpPr>
        <p:spPr>
          <a:xfrm rot="5400000">
            <a:off x="1726370" y="2848135"/>
            <a:ext cx="1504008" cy="24983"/>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7" name="CasellaDiTesto 6"/>
          <p:cNvSpPr txBox="1"/>
          <p:nvPr/>
        </p:nvSpPr>
        <p:spPr>
          <a:xfrm>
            <a:off x="3612631" y="3705068"/>
            <a:ext cx="1573967" cy="954107"/>
          </a:xfrm>
          <a:prstGeom prst="rect">
            <a:avLst/>
          </a:prstGeom>
          <a:noFill/>
        </p:spPr>
        <p:txBody>
          <a:bodyPr wrap="square" rtlCol="0">
            <a:spAutoFit/>
          </a:bodyPr>
          <a:lstStyle/>
          <a:p>
            <a:pPr algn="ctr"/>
            <a:r>
              <a:rPr lang="it-IT" sz="2400" dirty="0"/>
              <a:t>2003</a:t>
            </a:r>
          </a:p>
          <a:p>
            <a:pPr algn="ctr"/>
            <a:r>
              <a:rPr lang="it-IT" sz="1600" dirty="0" err="1"/>
              <a:t>Ostellino</a:t>
            </a:r>
            <a:endParaRPr lang="it-IT" sz="1600" dirty="0"/>
          </a:p>
          <a:p>
            <a:pPr algn="ctr"/>
            <a:r>
              <a:rPr lang="it-IT" sz="1600" dirty="0"/>
              <a:t>Articolo 1</a:t>
            </a:r>
          </a:p>
        </p:txBody>
      </p:sp>
      <p:sp>
        <p:nvSpPr>
          <p:cNvPr id="8" name="CasellaDiTesto 7"/>
          <p:cNvSpPr txBox="1"/>
          <p:nvPr/>
        </p:nvSpPr>
        <p:spPr>
          <a:xfrm>
            <a:off x="-194872" y="3792511"/>
            <a:ext cx="1948721" cy="954107"/>
          </a:xfrm>
          <a:prstGeom prst="rect">
            <a:avLst/>
          </a:prstGeom>
          <a:noFill/>
        </p:spPr>
        <p:txBody>
          <a:bodyPr wrap="square" rtlCol="0">
            <a:spAutoFit/>
          </a:bodyPr>
          <a:lstStyle/>
          <a:p>
            <a:pPr algn="ctr"/>
            <a:r>
              <a:rPr lang="it-IT" sz="2400" dirty="0"/>
              <a:t>1952</a:t>
            </a:r>
          </a:p>
          <a:p>
            <a:pPr algn="ctr"/>
            <a:r>
              <a:rPr lang="it-IT" sz="1600" dirty="0"/>
              <a:t>Gonnella e</a:t>
            </a:r>
          </a:p>
          <a:p>
            <a:pPr algn="ctr"/>
            <a:r>
              <a:rPr lang="it-IT" sz="1600" dirty="0"/>
              <a:t> </a:t>
            </a:r>
            <a:r>
              <a:rPr lang="it-IT" sz="1400" dirty="0"/>
              <a:t>l’autorità dello stato</a:t>
            </a:r>
            <a:endParaRPr lang="it-IT" sz="1600" dirty="0"/>
          </a:p>
        </p:txBody>
      </p:sp>
      <p:sp>
        <p:nvSpPr>
          <p:cNvPr id="9" name="CasellaDiTesto 8"/>
          <p:cNvSpPr txBox="1"/>
          <p:nvPr/>
        </p:nvSpPr>
        <p:spPr>
          <a:xfrm>
            <a:off x="5249057" y="2973048"/>
            <a:ext cx="1573967" cy="1754326"/>
          </a:xfrm>
          <a:prstGeom prst="rect">
            <a:avLst/>
          </a:prstGeom>
          <a:noFill/>
        </p:spPr>
        <p:txBody>
          <a:bodyPr wrap="square" rtlCol="0">
            <a:spAutoFit/>
          </a:bodyPr>
          <a:lstStyle/>
          <a:p>
            <a:pPr algn="ctr"/>
            <a:r>
              <a:rPr lang="it-IT" sz="2400" dirty="0"/>
              <a:t>2010</a:t>
            </a:r>
          </a:p>
          <a:p>
            <a:pPr algn="ctr"/>
            <a:r>
              <a:rPr lang="it-IT" sz="1400" dirty="0"/>
              <a:t>Il corriere della sera</a:t>
            </a:r>
          </a:p>
          <a:p>
            <a:pPr algn="ctr"/>
            <a:r>
              <a:rPr lang="it-IT" sz="1400" dirty="0"/>
              <a:t>Attacca Berlusconi e il </a:t>
            </a:r>
            <a:r>
              <a:rPr lang="it-IT" sz="1400" dirty="0" err="1"/>
              <a:t>sovrasocialismo</a:t>
            </a:r>
            <a:r>
              <a:rPr lang="it-IT" sz="1400" dirty="0"/>
              <a:t> della costituzione</a:t>
            </a:r>
          </a:p>
        </p:txBody>
      </p:sp>
      <p:cxnSp>
        <p:nvCxnSpPr>
          <p:cNvPr id="10" name="Connettore 1 9"/>
          <p:cNvCxnSpPr/>
          <p:nvPr/>
        </p:nvCxnSpPr>
        <p:spPr>
          <a:xfrm rot="5400000">
            <a:off x="3528938" y="2866870"/>
            <a:ext cx="1743854" cy="47472"/>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 name="Connettore 1 10"/>
          <p:cNvCxnSpPr/>
          <p:nvPr/>
        </p:nvCxnSpPr>
        <p:spPr>
          <a:xfrm rot="16200000" flipH="1">
            <a:off x="5516381" y="2548330"/>
            <a:ext cx="824459" cy="14991"/>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CasellaDiTesto 11"/>
          <p:cNvSpPr txBox="1"/>
          <p:nvPr/>
        </p:nvSpPr>
        <p:spPr>
          <a:xfrm>
            <a:off x="7365169" y="3290340"/>
            <a:ext cx="1573967" cy="954107"/>
          </a:xfrm>
          <a:prstGeom prst="rect">
            <a:avLst/>
          </a:prstGeom>
          <a:noFill/>
        </p:spPr>
        <p:txBody>
          <a:bodyPr wrap="square" rtlCol="0">
            <a:spAutoFit/>
          </a:bodyPr>
          <a:lstStyle/>
          <a:p>
            <a:pPr algn="ctr"/>
            <a:r>
              <a:rPr lang="it-IT" sz="2400" dirty="0"/>
              <a:t>2013</a:t>
            </a:r>
          </a:p>
          <a:p>
            <a:pPr algn="ctr"/>
            <a:r>
              <a:rPr lang="it-IT" sz="1600" dirty="0" err="1"/>
              <a:t>Ostellino</a:t>
            </a:r>
            <a:endParaRPr lang="it-IT" sz="1600" dirty="0"/>
          </a:p>
          <a:p>
            <a:pPr algn="ctr"/>
            <a:r>
              <a:rPr lang="it-IT" sz="1600" dirty="0"/>
              <a:t>Articolo 1</a:t>
            </a:r>
          </a:p>
        </p:txBody>
      </p:sp>
      <p:cxnSp>
        <p:nvCxnSpPr>
          <p:cNvPr id="13" name="Connettore 1 12"/>
          <p:cNvCxnSpPr/>
          <p:nvPr/>
        </p:nvCxnSpPr>
        <p:spPr>
          <a:xfrm rot="5400000">
            <a:off x="7517567" y="2588303"/>
            <a:ext cx="1231694" cy="42472"/>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 name="CasellaDiTesto 13"/>
          <p:cNvSpPr txBox="1"/>
          <p:nvPr/>
        </p:nvSpPr>
        <p:spPr>
          <a:xfrm>
            <a:off x="9596206" y="3827488"/>
            <a:ext cx="1573967" cy="954107"/>
          </a:xfrm>
          <a:prstGeom prst="rect">
            <a:avLst/>
          </a:prstGeom>
          <a:noFill/>
        </p:spPr>
        <p:txBody>
          <a:bodyPr wrap="square" rtlCol="0">
            <a:spAutoFit/>
          </a:bodyPr>
          <a:lstStyle/>
          <a:p>
            <a:pPr algn="ctr"/>
            <a:r>
              <a:rPr lang="it-IT" sz="2400" dirty="0"/>
              <a:t>2016</a:t>
            </a:r>
          </a:p>
          <a:p>
            <a:pPr algn="ctr"/>
            <a:r>
              <a:rPr lang="it-IT" sz="1600" dirty="0"/>
              <a:t>Attacco all’articolo 33</a:t>
            </a:r>
          </a:p>
        </p:txBody>
      </p:sp>
      <p:cxnSp>
        <p:nvCxnSpPr>
          <p:cNvPr id="15" name="Connettore 1 14"/>
          <p:cNvCxnSpPr/>
          <p:nvPr/>
        </p:nvCxnSpPr>
        <p:spPr>
          <a:xfrm rot="5400000">
            <a:off x="9572473" y="3019271"/>
            <a:ext cx="1743854" cy="47472"/>
          </a:xfrm>
          <a:prstGeom prst="line">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6" name="Picture 4" descr="Risultati immagini per scelba e tesauro">
            <a:hlinkClick r:id="rId2"/>
          </p:cNvPr>
          <p:cNvPicPr>
            <a:picLocks noChangeAspect="1" noChangeArrowheads="1"/>
          </p:cNvPicPr>
          <p:nvPr/>
        </p:nvPicPr>
        <p:blipFill>
          <a:blip r:embed="rId3"/>
          <a:srcRect/>
          <a:stretch>
            <a:fillRect/>
          </a:stretch>
        </p:blipFill>
        <p:spPr bwMode="auto">
          <a:xfrm>
            <a:off x="1801526" y="4540954"/>
            <a:ext cx="1320199" cy="1320200"/>
          </a:xfrm>
          <a:prstGeom prst="rect">
            <a:avLst/>
          </a:prstGeom>
          <a:noFill/>
        </p:spPr>
      </p:pic>
      <p:pic>
        <p:nvPicPr>
          <p:cNvPr id="17" name="Picture 6" descr="Risultati immagini per ostellino">
            <a:hlinkClick r:id="rId4"/>
          </p:cNvPr>
          <p:cNvPicPr>
            <a:picLocks noChangeAspect="1" noChangeArrowheads="1"/>
          </p:cNvPicPr>
          <p:nvPr/>
        </p:nvPicPr>
        <p:blipFill>
          <a:blip r:embed="rId5"/>
          <a:srcRect/>
          <a:stretch>
            <a:fillRect/>
          </a:stretch>
        </p:blipFill>
        <p:spPr bwMode="auto">
          <a:xfrm>
            <a:off x="3639357" y="4619912"/>
            <a:ext cx="1317631" cy="1001400"/>
          </a:xfrm>
          <a:prstGeom prst="round2DiagRect">
            <a:avLst>
              <a:gd name="adj1" fmla="val 32050"/>
              <a:gd name="adj2" fmla="val 0"/>
            </a:avLst>
          </a:prstGeom>
          <a:noFill/>
        </p:spPr>
      </p:pic>
      <p:pic>
        <p:nvPicPr>
          <p:cNvPr id="18" name="Picture 6" descr="Risultati immagini per ostellino">
            <a:hlinkClick r:id="rId4"/>
          </p:cNvPr>
          <p:cNvPicPr>
            <a:picLocks noChangeAspect="1" noChangeArrowheads="1"/>
          </p:cNvPicPr>
          <p:nvPr/>
        </p:nvPicPr>
        <p:blipFill>
          <a:blip r:embed="rId5"/>
          <a:srcRect/>
          <a:stretch>
            <a:fillRect/>
          </a:stretch>
        </p:blipFill>
        <p:spPr bwMode="auto">
          <a:xfrm>
            <a:off x="7494328" y="4232666"/>
            <a:ext cx="1317631" cy="1001400"/>
          </a:xfrm>
          <a:prstGeom prst="round2DiagRect">
            <a:avLst>
              <a:gd name="adj1" fmla="val 32050"/>
              <a:gd name="adj2" fmla="val 0"/>
            </a:avLst>
          </a:prstGeom>
          <a:noFill/>
        </p:spPr>
      </p:pic>
      <p:pic>
        <p:nvPicPr>
          <p:cNvPr id="19" name="Picture 8" descr="Risultati immagini per il corriere della sera">
            <a:hlinkClick r:id="rId6"/>
          </p:cNvPr>
          <p:cNvPicPr>
            <a:picLocks noChangeAspect="1" noChangeArrowheads="1"/>
          </p:cNvPicPr>
          <p:nvPr/>
        </p:nvPicPr>
        <p:blipFill>
          <a:blip r:embed="rId7" cstate="print"/>
          <a:srcRect/>
          <a:stretch>
            <a:fillRect/>
          </a:stretch>
        </p:blipFill>
        <p:spPr bwMode="auto">
          <a:xfrm>
            <a:off x="5298114" y="4738401"/>
            <a:ext cx="1543626" cy="1152734"/>
          </a:xfrm>
          <a:prstGeom prst="rect">
            <a:avLst/>
          </a:prstGeom>
          <a:noFill/>
        </p:spPr>
      </p:pic>
      <p:sp>
        <p:nvSpPr>
          <p:cNvPr id="20" name="Freccia a destra 19"/>
          <p:cNvSpPr/>
          <p:nvPr/>
        </p:nvSpPr>
        <p:spPr>
          <a:xfrm>
            <a:off x="359763" y="1828801"/>
            <a:ext cx="11332565" cy="554636"/>
          </a:xfrm>
          <a:prstGeom prst="rightArrow">
            <a:avLst>
              <a:gd name="adj1" fmla="val 28379"/>
              <a:gd name="adj2" fmla="val 9324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p:cNvSpPr/>
          <p:nvPr/>
        </p:nvSpPr>
        <p:spPr>
          <a:xfrm>
            <a:off x="1799710" y="502225"/>
            <a:ext cx="10724608" cy="769441"/>
          </a:xfrm>
          <a:prstGeom prst="rect">
            <a:avLst/>
          </a:prstGeom>
        </p:spPr>
        <p:txBody>
          <a:bodyPr wrap="square">
            <a:spAutoFit/>
          </a:bodyPr>
          <a:lstStyle/>
          <a:p>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Gli attacchi diretti</a:t>
            </a:r>
            <a:endParaRPr lang="it-IT"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
        <p:nvSpPr>
          <p:cNvPr id="21" name="CasellaDiTesto 20"/>
          <p:cNvSpPr txBox="1"/>
          <p:nvPr/>
        </p:nvSpPr>
        <p:spPr>
          <a:xfrm>
            <a:off x="5952260" y="690482"/>
            <a:ext cx="3643946"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Alla Costituzione</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Vertical)">
                                      <p:cBhvr>
                                        <p:cTn id="12" dur="500"/>
                                        <p:tgtEl>
                                          <p:spTgt spid="21"/>
                                        </p:tgtEl>
                                      </p:cBhvr>
                                    </p:animEffect>
                                  </p:childTnLst>
                                </p:cTn>
                              </p:par>
                            </p:childTnLst>
                          </p:cTn>
                        </p:par>
                        <p:par>
                          <p:cTn id="13" fill="hold">
                            <p:stCondLst>
                              <p:cond delay="500"/>
                            </p:stCondLst>
                            <p:childTnLst>
                              <p:par>
                                <p:cTn id="14" presetID="45"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anim calcmode="lin" valueType="num">
                                      <p:cBhvr>
                                        <p:cTn id="17" dur="2000" fill="hold"/>
                                        <p:tgtEl>
                                          <p:spTgt spid="20"/>
                                        </p:tgtEl>
                                        <p:attrNameLst>
                                          <p:attrName>ppt_w</p:attrName>
                                        </p:attrNameLst>
                                      </p:cBhvr>
                                      <p:tavLst>
                                        <p:tav tm="0" fmla="#ppt_w*sin(2.5*pi*$)">
                                          <p:val>
                                            <p:fltVal val="0"/>
                                          </p:val>
                                        </p:tav>
                                        <p:tav tm="100000">
                                          <p:val>
                                            <p:fltVal val="1"/>
                                          </p:val>
                                        </p:tav>
                                      </p:tavLst>
                                    </p:anim>
                                    <p:anim calcmode="lin" valueType="num">
                                      <p:cBhvr>
                                        <p:cTn id="18" dur="2000" fill="hold"/>
                                        <p:tgtEl>
                                          <p:spTgt spid="20"/>
                                        </p:tgtEl>
                                        <p:attrNameLst>
                                          <p:attrName>ppt_h</p:attrName>
                                        </p:attrNameLst>
                                      </p:cBhvr>
                                      <p:tavLst>
                                        <p:tav tm="0">
                                          <p:val>
                                            <p:strVal val="#ppt_h"/>
                                          </p:val>
                                        </p:tav>
                                        <p:tav tm="100000">
                                          <p:val>
                                            <p:strVal val="#ppt_h"/>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ppt_x"/>
                                          </p:val>
                                        </p:tav>
                                        <p:tav tm="100000">
                                          <p:val>
                                            <p:strVal val="#ppt_x"/>
                                          </p:val>
                                        </p:tav>
                                      </p:tavLst>
                                    </p:anim>
                                    <p:anim calcmode="lin" valueType="num">
                                      <p:cBhvr additive="base">
                                        <p:cTn id="42" dur="500" fill="hold"/>
                                        <p:tgtEl>
                                          <p:spTgt spid="5"/>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additive="base">
                                        <p:cTn id="56" dur="500" fill="hold"/>
                                        <p:tgtEl>
                                          <p:spTgt spid="7"/>
                                        </p:tgtEl>
                                        <p:attrNameLst>
                                          <p:attrName>ppt_x</p:attrName>
                                        </p:attrNameLst>
                                      </p:cBhvr>
                                      <p:tavLst>
                                        <p:tav tm="0">
                                          <p:val>
                                            <p:strVal val="#ppt_x"/>
                                          </p:val>
                                        </p:tav>
                                        <p:tav tm="100000">
                                          <p:val>
                                            <p:strVal val="#ppt_x"/>
                                          </p:val>
                                        </p:tav>
                                      </p:tavLst>
                                    </p:anim>
                                    <p:anim calcmode="lin" valueType="num">
                                      <p:cBhvr additive="base">
                                        <p:cTn id="57" dur="500" fill="hold"/>
                                        <p:tgtEl>
                                          <p:spTgt spid="7"/>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 presetClass="entr" presetSubtype="4"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par>
                          <p:cTn id="63" fill="hold">
                            <p:stCondLst>
                              <p:cond delay="6000"/>
                            </p:stCondLst>
                            <p:childTnLst>
                              <p:par>
                                <p:cTn id="64" presetID="42" presetClass="entr" presetSubtype="0"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childTnLst>
                          </p:cTn>
                        </p:par>
                        <p:par>
                          <p:cTn id="69" fill="hold">
                            <p:stCondLst>
                              <p:cond delay="7000"/>
                            </p:stCondLst>
                            <p:childTnLst>
                              <p:par>
                                <p:cTn id="70" presetID="42" presetClass="entr" presetSubtype="0"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1000"/>
                                        <p:tgtEl>
                                          <p:spTgt spid="9"/>
                                        </p:tgtEl>
                                      </p:cBhvr>
                                    </p:animEffect>
                                    <p:anim calcmode="lin" valueType="num">
                                      <p:cBhvr>
                                        <p:cTn id="73" dur="1000" fill="hold"/>
                                        <p:tgtEl>
                                          <p:spTgt spid="9"/>
                                        </p:tgtEl>
                                        <p:attrNameLst>
                                          <p:attrName>ppt_x</p:attrName>
                                        </p:attrNameLst>
                                      </p:cBhvr>
                                      <p:tavLst>
                                        <p:tav tm="0">
                                          <p:val>
                                            <p:strVal val="#ppt_x"/>
                                          </p:val>
                                        </p:tav>
                                        <p:tav tm="100000">
                                          <p:val>
                                            <p:strVal val="#ppt_x"/>
                                          </p:val>
                                        </p:tav>
                                      </p:tavLst>
                                    </p:anim>
                                    <p:anim calcmode="lin" valueType="num">
                                      <p:cBhvr>
                                        <p:cTn id="74" dur="1000" fill="hold"/>
                                        <p:tgtEl>
                                          <p:spTgt spid="9"/>
                                        </p:tgtEl>
                                        <p:attrNameLst>
                                          <p:attrName>ppt_y</p:attrName>
                                        </p:attrNameLst>
                                      </p:cBhvr>
                                      <p:tavLst>
                                        <p:tav tm="0">
                                          <p:val>
                                            <p:strVal val="#ppt_y+.1"/>
                                          </p:val>
                                        </p:tav>
                                        <p:tav tm="100000">
                                          <p:val>
                                            <p:strVal val="#ppt_y"/>
                                          </p:val>
                                        </p:tav>
                                      </p:tavLst>
                                    </p:anim>
                                  </p:childTnLst>
                                </p:cTn>
                              </p:par>
                            </p:childTnLst>
                          </p:cTn>
                        </p:par>
                        <p:par>
                          <p:cTn id="75" fill="hold">
                            <p:stCondLst>
                              <p:cond delay="8000"/>
                            </p:stCondLst>
                            <p:childTnLst>
                              <p:par>
                                <p:cTn id="76" presetID="42" presetClass="entr" presetSubtype="0" fill="hold"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1000"/>
                                        <p:tgtEl>
                                          <p:spTgt spid="19"/>
                                        </p:tgtEl>
                                      </p:cBhvr>
                                    </p:animEffect>
                                    <p:anim calcmode="lin" valueType="num">
                                      <p:cBhvr>
                                        <p:cTn id="79" dur="1000" fill="hold"/>
                                        <p:tgtEl>
                                          <p:spTgt spid="19"/>
                                        </p:tgtEl>
                                        <p:attrNameLst>
                                          <p:attrName>ppt_x</p:attrName>
                                        </p:attrNameLst>
                                      </p:cBhvr>
                                      <p:tavLst>
                                        <p:tav tm="0">
                                          <p:val>
                                            <p:strVal val="#ppt_x"/>
                                          </p:val>
                                        </p:tav>
                                        <p:tav tm="100000">
                                          <p:val>
                                            <p:strVal val="#ppt_x"/>
                                          </p:val>
                                        </p:tav>
                                      </p:tavLst>
                                    </p:anim>
                                    <p:anim calcmode="lin" valueType="num">
                                      <p:cBhvr>
                                        <p:cTn id="80" dur="1000" fill="hold"/>
                                        <p:tgtEl>
                                          <p:spTgt spid="19"/>
                                        </p:tgtEl>
                                        <p:attrNameLst>
                                          <p:attrName>ppt_y</p:attrName>
                                        </p:attrNameLst>
                                      </p:cBhvr>
                                      <p:tavLst>
                                        <p:tav tm="0">
                                          <p:val>
                                            <p:strVal val="#ppt_y+.1"/>
                                          </p:val>
                                        </p:tav>
                                        <p:tav tm="100000">
                                          <p:val>
                                            <p:strVal val="#ppt_y"/>
                                          </p:val>
                                        </p:tav>
                                      </p:tavLst>
                                    </p:anim>
                                  </p:childTnLst>
                                </p:cTn>
                              </p:par>
                            </p:childTnLst>
                          </p:cTn>
                        </p:par>
                        <p:par>
                          <p:cTn id="81" fill="hold">
                            <p:stCondLst>
                              <p:cond delay="9000"/>
                            </p:stCondLst>
                            <p:childTnLst>
                              <p:par>
                                <p:cTn id="82" presetID="2" presetClass="entr" presetSubtype="4" fill="hold" nodeType="after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additive="base">
                                        <p:cTn id="84" dur="500" fill="hold"/>
                                        <p:tgtEl>
                                          <p:spTgt spid="13"/>
                                        </p:tgtEl>
                                        <p:attrNameLst>
                                          <p:attrName>ppt_x</p:attrName>
                                        </p:attrNameLst>
                                      </p:cBhvr>
                                      <p:tavLst>
                                        <p:tav tm="0">
                                          <p:val>
                                            <p:strVal val="#ppt_x"/>
                                          </p:val>
                                        </p:tav>
                                        <p:tav tm="100000">
                                          <p:val>
                                            <p:strVal val="#ppt_x"/>
                                          </p:val>
                                        </p:tav>
                                      </p:tavLst>
                                    </p:anim>
                                    <p:anim calcmode="lin" valueType="num">
                                      <p:cBhvr additive="base">
                                        <p:cTn id="85" dur="500" fill="hold"/>
                                        <p:tgtEl>
                                          <p:spTgt spid="13"/>
                                        </p:tgtEl>
                                        <p:attrNameLst>
                                          <p:attrName>ppt_y</p:attrName>
                                        </p:attrNameLst>
                                      </p:cBhvr>
                                      <p:tavLst>
                                        <p:tav tm="0">
                                          <p:val>
                                            <p:strVal val="1+#ppt_h/2"/>
                                          </p:val>
                                        </p:tav>
                                        <p:tav tm="100000">
                                          <p:val>
                                            <p:strVal val="#ppt_y"/>
                                          </p:val>
                                        </p:tav>
                                      </p:tavLst>
                                    </p:anim>
                                  </p:childTnLst>
                                </p:cTn>
                              </p:par>
                            </p:childTnLst>
                          </p:cTn>
                        </p:par>
                        <p:par>
                          <p:cTn id="86" fill="hold">
                            <p:stCondLst>
                              <p:cond delay="9500"/>
                            </p:stCondLst>
                            <p:childTnLst>
                              <p:par>
                                <p:cTn id="87" presetID="2" presetClass="entr" presetSubtype="4"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500" fill="hold"/>
                                        <p:tgtEl>
                                          <p:spTgt spid="12"/>
                                        </p:tgtEl>
                                        <p:attrNameLst>
                                          <p:attrName>ppt_x</p:attrName>
                                        </p:attrNameLst>
                                      </p:cBhvr>
                                      <p:tavLst>
                                        <p:tav tm="0">
                                          <p:val>
                                            <p:strVal val="#ppt_x"/>
                                          </p:val>
                                        </p:tav>
                                        <p:tav tm="100000">
                                          <p:val>
                                            <p:strVal val="#ppt_x"/>
                                          </p:val>
                                        </p:tav>
                                      </p:tavLst>
                                    </p:anim>
                                    <p:anim calcmode="lin" valueType="num">
                                      <p:cBhvr additive="base">
                                        <p:cTn id="90" dur="500" fill="hold"/>
                                        <p:tgtEl>
                                          <p:spTgt spid="12"/>
                                        </p:tgtEl>
                                        <p:attrNameLst>
                                          <p:attrName>ppt_y</p:attrName>
                                        </p:attrNameLst>
                                      </p:cBhvr>
                                      <p:tavLst>
                                        <p:tav tm="0">
                                          <p:val>
                                            <p:strVal val="1+#ppt_h/2"/>
                                          </p:val>
                                        </p:tav>
                                        <p:tav tm="100000">
                                          <p:val>
                                            <p:strVal val="#ppt_y"/>
                                          </p:val>
                                        </p:tav>
                                      </p:tavLst>
                                    </p:anim>
                                  </p:childTnLst>
                                </p:cTn>
                              </p:par>
                            </p:childTnLst>
                          </p:cTn>
                        </p:par>
                        <p:par>
                          <p:cTn id="91" fill="hold">
                            <p:stCondLst>
                              <p:cond delay="10000"/>
                            </p:stCondLst>
                            <p:childTnLst>
                              <p:par>
                                <p:cTn id="92" presetID="2" presetClass="entr" presetSubtype="4" fill="hold" nodeType="afterEffect">
                                  <p:stCondLst>
                                    <p:cond delay="0"/>
                                  </p:stCondLst>
                                  <p:childTnLst>
                                    <p:set>
                                      <p:cBhvr>
                                        <p:cTn id="93" dur="1" fill="hold">
                                          <p:stCondLst>
                                            <p:cond delay="0"/>
                                          </p:stCondLst>
                                        </p:cTn>
                                        <p:tgtEl>
                                          <p:spTgt spid="18"/>
                                        </p:tgtEl>
                                        <p:attrNameLst>
                                          <p:attrName>style.visibility</p:attrName>
                                        </p:attrNameLst>
                                      </p:cBhvr>
                                      <p:to>
                                        <p:strVal val="visible"/>
                                      </p:to>
                                    </p:set>
                                    <p:anim calcmode="lin" valueType="num">
                                      <p:cBhvr additive="base">
                                        <p:cTn id="94" dur="500" fill="hold"/>
                                        <p:tgtEl>
                                          <p:spTgt spid="18"/>
                                        </p:tgtEl>
                                        <p:attrNameLst>
                                          <p:attrName>ppt_x</p:attrName>
                                        </p:attrNameLst>
                                      </p:cBhvr>
                                      <p:tavLst>
                                        <p:tav tm="0">
                                          <p:val>
                                            <p:strVal val="#ppt_x"/>
                                          </p:val>
                                        </p:tav>
                                        <p:tav tm="100000">
                                          <p:val>
                                            <p:strVal val="#ppt_x"/>
                                          </p:val>
                                        </p:tav>
                                      </p:tavLst>
                                    </p:anim>
                                    <p:anim calcmode="lin" valueType="num">
                                      <p:cBhvr additive="base">
                                        <p:cTn id="95" dur="500" fill="hold"/>
                                        <p:tgtEl>
                                          <p:spTgt spid="18"/>
                                        </p:tgtEl>
                                        <p:attrNameLst>
                                          <p:attrName>ppt_y</p:attrName>
                                        </p:attrNameLst>
                                      </p:cBhvr>
                                      <p:tavLst>
                                        <p:tav tm="0">
                                          <p:val>
                                            <p:strVal val="1+#ppt_h/2"/>
                                          </p:val>
                                        </p:tav>
                                        <p:tav tm="100000">
                                          <p:val>
                                            <p:strVal val="#ppt_y"/>
                                          </p:val>
                                        </p:tav>
                                      </p:tavLst>
                                    </p:anim>
                                  </p:childTnLst>
                                </p:cTn>
                              </p:par>
                            </p:childTnLst>
                          </p:cTn>
                        </p:par>
                        <p:par>
                          <p:cTn id="96" fill="hold">
                            <p:stCondLst>
                              <p:cond delay="10500"/>
                            </p:stCondLst>
                            <p:childTnLst>
                              <p:par>
                                <p:cTn id="97" presetID="42" presetClass="entr" presetSubtype="0" fill="hold" nodeType="after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1000"/>
                                        <p:tgtEl>
                                          <p:spTgt spid="15"/>
                                        </p:tgtEl>
                                      </p:cBhvr>
                                    </p:animEffect>
                                    <p:anim calcmode="lin" valueType="num">
                                      <p:cBhvr>
                                        <p:cTn id="100" dur="1000" fill="hold"/>
                                        <p:tgtEl>
                                          <p:spTgt spid="15"/>
                                        </p:tgtEl>
                                        <p:attrNameLst>
                                          <p:attrName>ppt_x</p:attrName>
                                        </p:attrNameLst>
                                      </p:cBhvr>
                                      <p:tavLst>
                                        <p:tav tm="0">
                                          <p:val>
                                            <p:strVal val="#ppt_x"/>
                                          </p:val>
                                        </p:tav>
                                        <p:tav tm="100000">
                                          <p:val>
                                            <p:strVal val="#ppt_x"/>
                                          </p:val>
                                        </p:tav>
                                      </p:tavLst>
                                    </p:anim>
                                    <p:anim calcmode="lin" valueType="num">
                                      <p:cBhvr>
                                        <p:cTn id="101" dur="1000" fill="hold"/>
                                        <p:tgtEl>
                                          <p:spTgt spid="15"/>
                                        </p:tgtEl>
                                        <p:attrNameLst>
                                          <p:attrName>ppt_y</p:attrName>
                                        </p:attrNameLst>
                                      </p:cBhvr>
                                      <p:tavLst>
                                        <p:tav tm="0">
                                          <p:val>
                                            <p:strVal val="#ppt_y+.1"/>
                                          </p:val>
                                        </p:tav>
                                        <p:tav tm="100000">
                                          <p:val>
                                            <p:strVal val="#ppt_y"/>
                                          </p:val>
                                        </p:tav>
                                      </p:tavLst>
                                    </p:anim>
                                  </p:childTnLst>
                                </p:cTn>
                              </p:par>
                            </p:childTnLst>
                          </p:cTn>
                        </p:par>
                        <p:par>
                          <p:cTn id="102" fill="hold">
                            <p:stCondLst>
                              <p:cond delay="115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1000"/>
                                        <p:tgtEl>
                                          <p:spTgt spid="14"/>
                                        </p:tgtEl>
                                      </p:cBhvr>
                                    </p:animEffect>
                                    <p:anim calcmode="lin" valueType="num">
                                      <p:cBhvr>
                                        <p:cTn id="106" dur="1000" fill="hold"/>
                                        <p:tgtEl>
                                          <p:spTgt spid="14"/>
                                        </p:tgtEl>
                                        <p:attrNameLst>
                                          <p:attrName>ppt_x</p:attrName>
                                        </p:attrNameLst>
                                      </p:cBhvr>
                                      <p:tavLst>
                                        <p:tav tm="0">
                                          <p:val>
                                            <p:strVal val="#ppt_x"/>
                                          </p:val>
                                        </p:tav>
                                        <p:tav tm="100000">
                                          <p:val>
                                            <p:strVal val="#ppt_x"/>
                                          </p:val>
                                        </p:tav>
                                      </p:tavLst>
                                    </p:anim>
                                    <p:anim calcmode="lin" valueType="num">
                                      <p:cBhvr>
                                        <p:cTn id="10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2" grpId="0"/>
      <p:bldP spid="14" grpId="0"/>
      <p:bldP spid="20" grpId="0" animBg="1"/>
      <p:bldP spid="22"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p:nvPr/>
        </p:nvSpPr>
        <p:spPr>
          <a:xfrm>
            <a:off x="1528764" y="3078939"/>
            <a:ext cx="10553700" cy="3585550"/>
          </a:xfrm>
          <a:prstGeom prst="rect">
            <a:avLst/>
          </a:prstGeom>
        </p:spPr>
        <p:txBody>
          <a:bodyPr/>
          <a:lstStyle/>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rPr>
              <a:t>“</a:t>
            </a:r>
            <a:r>
              <a:rPr kumimoji="0" lang="it-IT" sz="2000" b="0" i="1" u="none" strike="noStrike" kern="1200" cap="none" spc="0" normalizeH="0" baseline="0" noProof="0" dirty="0">
                <a:ln>
                  <a:noFill/>
                </a:ln>
                <a:solidFill>
                  <a:schemeClr val="tx1"/>
                </a:solidFill>
                <a:effectLst/>
                <a:uLnTx/>
                <a:uFillTx/>
                <a:latin typeface="Baskerville Old Face" panose="02020602080505020303" pitchFamily="18" charset="0"/>
              </a:rPr>
              <a:t>La costituzione è fondamento della Repubblica. Se cade dal cuore del popolo, se non è rispettata dalle autorità politiche, se non è difesa dal governo e dal parlamento, se è manomessa dai partiti verrà a mancare il terreno sodo sul quale sono fabbricate le nostre istituzioni e ancorate le nostre libertà”  </a:t>
            </a:r>
            <a:r>
              <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rPr>
              <a:t>							</a:t>
            </a:r>
            <a:r>
              <a:rPr kumimoji="0" lang="it-IT" sz="2000" b="0" i="0" u="none" strike="noStrike" kern="1200" cap="none" spc="0" normalizeH="0" noProof="0" dirty="0">
                <a:ln>
                  <a:noFill/>
                </a:ln>
                <a:solidFill>
                  <a:schemeClr val="tx1"/>
                </a:solidFill>
                <a:effectLst/>
                <a:uLnTx/>
                <a:uFillTx/>
                <a:latin typeface="Baskerville Old Face" panose="02020602080505020303" pitchFamily="18" charset="0"/>
              </a:rPr>
              <a:t>                                         </a:t>
            </a:r>
            <a:r>
              <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rPr>
              <a:t>-don Luigi Sturzo</a:t>
            </a:r>
          </a:p>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endPar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endParaRPr>
          </a:p>
          <a:p>
            <a:pPr marL="182880" marR="0" lvl="0" indent="-182880" algn="ct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000" b="0" i="0" u="none" strike="noStrike" kern="1200" cap="none" spc="0" normalizeH="0" baseline="0" noProof="0" dirty="0">
                <a:ln>
                  <a:noFill/>
                </a:ln>
                <a:solidFill>
                  <a:schemeClr val="tx1"/>
                </a:solidFill>
                <a:effectLst/>
                <a:uLnTx/>
                <a:uFillTx/>
                <a:latin typeface="Baskerville Old Face" panose="02020602080505020303" pitchFamily="18" charset="0"/>
              </a:rPr>
              <a:t>Infatti non sono rari i casi in cui la costituzione non viene schernita a parole, ma viene aggirata scandalosamente:</a:t>
            </a:r>
          </a:p>
        </p:txBody>
      </p:sp>
      <p:sp>
        <p:nvSpPr>
          <p:cNvPr id="4" name="CasellaDiTesto 3"/>
          <p:cNvSpPr txBox="1"/>
          <p:nvPr/>
        </p:nvSpPr>
        <p:spPr>
          <a:xfrm>
            <a:off x="2314046" y="714655"/>
            <a:ext cx="4177747"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Gli attacchi indiretti</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
        <p:nvSpPr>
          <p:cNvPr id="5" name="Rettangolo 4"/>
          <p:cNvSpPr/>
          <p:nvPr/>
        </p:nvSpPr>
        <p:spPr>
          <a:xfrm>
            <a:off x="4526664" y="1176320"/>
            <a:ext cx="10724608" cy="769441"/>
          </a:xfrm>
          <a:prstGeom prst="rect">
            <a:avLst/>
          </a:prstGeom>
        </p:spPr>
        <p:txBody>
          <a:bodyPr wrap="square">
            <a:spAutoFit/>
          </a:bodyPr>
          <a:lstStyle/>
          <a:p>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Alla costituzione</a:t>
            </a:r>
            <a:endParaRPr lang="it-IT"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arn(inVertical)">
                                      <p:cBhvr>
                                        <p:cTn id="10" dur="500"/>
                                        <p:tgtEl>
                                          <p:spTgt spid="5">
                                            <p:txEl>
                                              <p:pRg st="0" end="0"/>
                                            </p:txEl>
                                          </p:spTgt>
                                        </p:tgtEl>
                                      </p:cBhvr>
                                    </p:animEffect>
                                  </p:childTnLst>
                                </p:cTn>
                              </p:par>
                            </p:childTnLst>
                          </p:cTn>
                        </p:par>
                        <p:par>
                          <p:cTn id="11" fill="hold">
                            <p:stCondLst>
                              <p:cond delay="2000"/>
                            </p:stCondLst>
                            <p:childTnLst>
                              <p:par>
                                <p:cTn id="12" presetID="21"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p:nvPr/>
        </p:nvSpPr>
        <p:spPr>
          <a:xfrm>
            <a:off x="3207434" y="4375053"/>
            <a:ext cx="8535752" cy="2022764"/>
          </a:xfrm>
          <a:prstGeom prst="rect">
            <a:avLst/>
          </a:prstGeom>
        </p:spPr>
        <p:txBody>
          <a:bodyPr>
            <a:noAutofit/>
          </a:bodyPr>
          <a:lstStyle/>
          <a:p>
            <a:pPr marL="182880" marR="0" lvl="0" indent="-182880" algn="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400" b="0" i="0" u="none" strike="noStrike" kern="1200" cap="none" spc="0" normalizeH="0" baseline="0" noProof="0" dirty="0">
                <a:ln>
                  <a:noFill/>
                </a:ln>
                <a:solidFill>
                  <a:schemeClr val="tx1"/>
                </a:solidFill>
                <a:effectLst/>
                <a:uLnTx/>
                <a:uFillTx/>
                <a:latin typeface="+mn-lt"/>
                <a:ea typeface="+mn-ea"/>
                <a:cs typeface="+mn-cs"/>
              </a:rPr>
              <a:t>Dogma imprescindibile in una vera e attendibile democrazia. </a:t>
            </a:r>
            <a:br>
              <a:rPr kumimoji="0" lang="it-IT" sz="2400" b="0" i="0" u="none" strike="noStrike" kern="1200" cap="none" spc="0" normalizeH="0" baseline="0" noProof="0" dirty="0">
                <a:ln>
                  <a:noFill/>
                </a:ln>
                <a:solidFill>
                  <a:schemeClr val="tx1"/>
                </a:solidFill>
                <a:effectLst/>
                <a:uLnTx/>
                <a:uFillTx/>
                <a:latin typeface="+mn-lt"/>
                <a:ea typeface="+mn-ea"/>
                <a:cs typeface="+mn-cs"/>
              </a:rPr>
            </a:br>
            <a:r>
              <a:rPr kumimoji="0" lang="it-IT" sz="2400" b="0" i="0" u="none" strike="noStrike" kern="1200" cap="none" spc="0" normalizeH="0" baseline="0" noProof="0" dirty="0">
                <a:ln>
                  <a:noFill/>
                </a:ln>
                <a:solidFill>
                  <a:schemeClr val="tx1"/>
                </a:solidFill>
                <a:effectLst/>
                <a:uLnTx/>
                <a:uFillTx/>
                <a:latin typeface="+mn-lt"/>
                <a:ea typeface="+mn-ea"/>
                <a:cs typeface="+mn-cs"/>
              </a:rPr>
              <a:t>Peccato poi che si varano decreti legge che mirano a garantire </a:t>
            </a:r>
            <a:br>
              <a:rPr kumimoji="0" lang="it-IT" sz="2400" b="0" i="0" u="none" strike="noStrike" kern="1200" cap="none" spc="0" normalizeH="0" baseline="0" noProof="0" dirty="0">
                <a:ln>
                  <a:noFill/>
                </a:ln>
                <a:solidFill>
                  <a:schemeClr val="tx1"/>
                </a:solidFill>
                <a:effectLst/>
                <a:uLnTx/>
                <a:uFillTx/>
                <a:latin typeface="+mn-lt"/>
                <a:ea typeface="+mn-ea"/>
                <a:cs typeface="+mn-cs"/>
              </a:rPr>
            </a:br>
            <a:r>
              <a:rPr kumimoji="0" lang="it-IT" sz="2400" b="0" i="0" u="none" strike="noStrike" kern="1200" cap="none" spc="0" normalizeH="0" baseline="0" noProof="0" dirty="0">
                <a:ln>
                  <a:noFill/>
                </a:ln>
                <a:solidFill>
                  <a:schemeClr val="tx1"/>
                </a:solidFill>
                <a:effectLst/>
                <a:uLnTx/>
                <a:uFillTx/>
                <a:latin typeface="+mn-lt"/>
                <a:ea typeface="+mn-ea"/>
                <a:cs typeface="+mn-cs"/>
              </a:rPr>
              <a:t>l’immunità giudiziaria</a:t>
            </a:r>
          </a:p>
        </p:txBody>
      </p:sp>
      <p:sp>
        <p:nvSpPr>
          <p:cNvPr id="4" name="Terminatore 3"/>
          <p:cNvSpPr/>
          <p:nvPr/>
        </p:nvSpPr>
        <p:spPr>
          <a:xfrm>
            <a:off x="1730326" y="1889950"/>
            <a:ext cx="10223875" cy="1688882"/>
          </a:xfrm>
          <a:prstGeom prst="flowChartTerminator">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lvl="0" algn="ctr" defTabSz="914400">
              <a:lnSpc>
                <a:spcPct val="90000"/>
              </a:lnSpc>
              <a:spcBef>
                <a:spcPts val="1200"/>
              </a:spcBef>
              <a:buClr>
                <a:schemeClr val="accent1">
                  <a:lumMod val="75000"/>
                </a:schemeClr>
              </a:buClr>
              <a:buSzPct val="85000"/>
              <a:defRPr/>
            </a:pPr>
            <a:r>
              <a:rPr lang="it-IT" sz="2000" dirty="0">
                <a:latin typeface="Baskerville Old Face" panose="02020602080505020303" pitchFamily="18" charset="0"/>
              </a:rPr>
              <a:t>ART.3</a:t>
            </a:r>
            <a:br>
              <a:rPr lang="it-IT" sz="2000" dirty="0">
                <a:latin typeface="Baskerville Old Face" panose="02020602080505020303" pitchFamily="18" charset="0"/>
              </a:rPr>
            </a:br>
            <a:r>
              <a:rPr lang="it-IT" sz="2000" i="1" dirty="0">
                <a:latin typeface="Baskerville Old Face" panose="02020602080505020303" pitchFamily="18" charset="0"/>
              </a:rPr>
              <a:t>Tutti i cittadini hanno pari dignità sociale e sono eguali davanti alla legge, senza distinzione di sesso, di razza, di lingua, di religione, di opinioni politiche, di condizioni personali e sociali.</a:t>
            </a:r>
            <a:endParaRPr lang="it-IT" sz="2000" dirty="0">
              <a:latin typeface="Baskerville Old Face" panose="02020602080505020303" pitchFamily="18" charset="0"/>
            </a:endParaRPr>
          </a:p>
        </p:txBody>
      </p:sp>
      <p:sp>
        <p:nvSpPr>
          <p:cNvPr id="5" name="CasellaDiTesto 4"/>
          <p:cNvSpPr txBox="1"/>
          <p:nvPr/>
        </p:nvSpPr>
        <p:spPr>
          <a:xfrm>
            <a:off x="5957455" y="463934"/>
            <a:ext cx="6234545" cy="830997"/>
          </a:xfrm>
          <a:prstGeom prst="rect">
            <a:avLst/>
          </a:prstGeom>
          <a:noFill/>
        </p:spPr>
        <p:txBody>
          <a:bodyPr wrap="square" rtlCol="0">
            <a:spAutoFit/>
          </a:bodyPr>
          <a:lstStyle/>
          <a:p>
            <a:pPr algn="ctr"/>
            <a:r>
              <a:rPr lang="it-IT" sz="4800" b="1" dirty="0">
                <a:solidFill>
                  <a:srgbClr val="404040"/>
                </a:solidFill>
                <a:effectLst>
                  <a:outerShdw blurRad="38100" dist="38100" dir="2700000" algn="tl">
                    <a:srgbClr val="000000">
                      <a:alpha val="43137"/>
                    </a:srgbClr>
                  </a:outerShdw>
                </a:effectLst>
                <a:latin typeface="Space Craft" panose="02000503000000020002" pitchFamily="2" charset="0"/>
              </a:rPr>
              <a:t>Siamo tutti uguali?</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5"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p:nvPr/>
        </p:nvSpPr>
        <p:spPr>
          <a:xfrm>
            <a:off x="1551709" y="2039233"/>
            <a:ext cx="6927273" cy="1598497"/>
          </a:xfrm>
          <a:prstGeom prst="homePlate">
            <a:avLst>
              <a:gd name="adj" fmla="val 65601"/>
            </a:avLst>
          </a:prstGeom>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lnSpcReduction="10000"/>
          </a:bodyPr>
          <a:lstStyle/>
          <a:p>
            <a:pPr marR="0" lvl="0" algn="l" defTabSz="914400" rtl="0" eaLnBrk="1" fontAlgn="auto" latinLnBrk="0" hangingPunct="1">
              <a:lnSpc>
                <a:spcPct val="90000"/>
              </a:lnSpc>
              <a:spcBef>
                <a:spcPts val="1200"/>
              </a:spcBef>
              <a:spcAft>
                <a:spcPts val="0"/>
              </a:spcAft>
              <a:buClr>
                <a:schemeClr val="accent1">
                  <a:lumMod val="75000"/>
                </a:schemeClr>
              </a:buClr>
              <a:buSzPct val="85000"/>
              <a:defRPr/>
            </a:pPr>
            <a:b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br>
            <a: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t>ART.4</a:t>
            </a:r>
            <a:b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br>
            <a:r>
              <a:rPr kumimoji="0" lang="it-IT" sz="2400" b="0" i="1" u="none" strike="noStrike" kern="1200" cap="none" spc="0" normalizeH="0" baseline="0" noProof="0" dirty="0">
                <a:ln>
                  <a:noFill/>
                </a:ln>
                <a:solidFill>
                  <a:schemeClr val="tx1"/>
                </a:solidFill>
                <a:effectLst/>
                <a:uLnTx/>
                <a:uFillTx/>
                <a:latin typeface="Baskerville Old Face" panose="02020602080505020303" pitchFamily="18" charset="0"/>
              </a:rPr>
              <a:t>La Repubblica riconosce a tutti i cittadini il diritto al lavoro e promuove le condizioni che rendano effettivo questo diritto.</a:t>
            </a:r>
            <a:endPar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endParaRPr>
          </a:p>
        </p:txBody>
      </p:sp>
      <p:sp>
        <p:nvSpPr>
          <p:cNvPr id="4" name="Rettangolo 3"/>
          <p:cNvSpPr/>
          <p:nvPr/>
        </p:nvSpPr>
        <p:spPr>
          <a:xfrm>
            <a:off x="8478982" y="2247051"/>
            <a:ext cx="3228110" cy="3831818"/>
          </a:xfrm>
          <a:prstGeom prst="rect">
            <a:avLst/>
          </a:prstGeom>
        </p:spPr>
        <p:txBody>
          <a:bodyPr wrap="square">
            <a:spAutoFit/>
          </a:bodyPr>
          <a:lstStyle/>
          <a:p>
            <a:pPr marL="182880" lvl="0" indent="-182880" algn="r" defTabSz="914400">
              <a:lnSpc>
                <a:spcPct val="90000"/>
              </a:lnSpc>
              <a:spcBef>
                <a:spcPts val="1200"/>
              </a:spcBef>
              <a:buClr>
                <a:schemeClr val="accent1">
                  <a:lumMod val="75000"/>
                </a:schemeClr>
              </a:buClr>
              <a:buSzPct val="85000"/>
              <a:defRPr/>
            </a:pPr>
            <a:r>
              <a:rPr lang="it-IT" dirty="0"/>
              <a:t>Il lavoro è uno dei cardini essenziali di una buona società. La famiglia si sviluppa con i redditi fissi da parte di almeno un lavoratore per nucleo familiare. Oggi in Italia abbiamo una tasso di disoccupazione che si impenna mese dopo mese, abbiamo un numero di cassaintegrati che aumenta esponenzialmente giorno dopo giorno e abbiamo una quantità di precari in cospicuo ingrandimento.</a:t>
            </a:r>
          </a:p>
        </p:txBody>
      </p:sp>
      <p:sp>
        <p:nvSpPr>
          <p:cNvPr id="5" name="CasellaDiTesto 4"/>
          <p:cNvSpPr txBox="1"/>
          <p:nvPr/>
        </p:nvSpPr>
        <p:spPr>
          <a:xfrm>
            <a:off x="3089563" y="834994"/>
            <a:ext cx="8465128" cy="855261"/>
          </a:xfrm>
          <a:prstGeom prst="rect">
            <a:avLst/>
          </a:prstGeom>
          <a:noFill/>
        </p:spPr>
        <p:txBody>
          <a:bodyPr wrap="square" rtlCol="0">
            <a:spAutoFit/>
          </a:bodyPr>
          <a:lstStyle/>
          <a:p>
            <a:r>
              <a:rPr lang="it-IT" sz="4800" b="1"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effectLst>
                  <a:outerShdw blurRad="38100" dist="38100" dir="2700000" algn="tl">
                    <a:srgbClr val="000000">
                      <a:alpha val="43137"/>
                    </a:srgbClr>
                  </a:outerShdw>
                </a:effectLst>
                <a:latin typeface="ZOMBIE" panose="02000506000000020004" pitchFamily="2" charset="0"/>
              </a:rPr>
              <a:t>UN LAVORO NON ASSICURATO</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3" presetClass="entr" presetSubtype="1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linds(horizontal)">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p:nvPr/>
        </p:nvSpPr>
        <p:spPr>
          <a:xfrm>
            <a:off x="1747693" y="4135901"/>
            <a:ext cx="9795163" cy="1183267"/>
          </a:xfrm>
          <a:prstGeom prst="rect">
            <a:avLst/>
          </a:prstGeom>
        </p:spPr>
        <p:txBody>
          <a:bodyPr>
            <a:noAutofit/>
          </a:bodyPr>
          <a:lstStyle/>
          <a:p>
            <a:pPr marL="182880" marR="0" lvl="0" indent="-182880" algn="just"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b="0" i="0" u="none" strike="noStrike" kern="1200" cap="none" spc="0" normalizeH="0" baseline="0" noProof="0" dirty="0">
                <a:ln>
                  <a:noFill/>
                </a:ln>
                <a:solidFill>
                  <a:schemeClr val="tx1"/>
                </a:solidFill>
                <a:effectLst/>
                <a:uLnTx/>
                <a:uFillTx/>
                <a:latin typeface="+mn-lt"/>
                <a:ea typeface="+mn-ea"/>
                <a:cs typeface="+mn-cs"/>
              </a:rPr>
              <a:t>    L’incremento dell’erudizione nella società e i progressi in campo scientifico e tecnico s</a:t>
            </a:r>
            <a:r>
              <a:rPr lang="it-IT" dirty="0"/>
              <a:t>i </a:t>
            </a:r>
            <a:r>
              <a:rPr kumimoji="0" lang="it-IT" b="0" i="0" u="none" strike="noStrike" kern="1200" cap="none" spc="0" normalizeH="0" baseline="0" noProof="0" dirty="0">
                <a:ln>
                  <a:noFill/>
                </a:ln>
                <a:solidFill>
                  <a:schemeClr val="tx1"/>
                </a:solidFill>
                <a:effectLst/>
                <a:uLnTx/>
                <a:uFillTx/>
                <a:latin typeface="+mn-lt"/>
                <a:ea typeface="+mn-ea"/>
                <a:cs typeface="+mn-cs"/>
              </a:rPr>
              <a:t>ottengono attraverso l’investimento e gli stanziamenti economici da parte dello Stato. I grandi cervelli italiani (numerosissimi e con capacità invidiate all’estero) devono ricevere tutto il sostegno economico possibile da parte dello Stato che deve cosi esaltarne le  competenze. I tagli indiscriminati e criminali a scuola e ricerca voluti dal ministro Gelmini perseguono la strada opposta soffocando le abilità individuali e spingendo i nostri connazionali alla ricerca di risorse che solo l’estero garantisce.</a:t>
            </a: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Char char="§"/>
              <a:defRPr/>
            </a:pPr>
            <a:endParaRPr kumimoji="0" lang="it-IT" b="0" i="0" u="none" strike="noStrike" kern="1200" cap="none" spc="0" normalizeH="0" baseline="0" noProof="0" dirty="0">
              <a:ln>
                <a:noFill/>
              </a:ln>
              <a:solidFill>
                <a:schemeClr val="tx1"/>
              </a:solidFill>
              <a:effectLst/>
              <a:uLnTx/>
              <a:uFillTx/>
              <a:latin typeface="+mn-lt"/>
              <a:ea typeface="+mn-ea"/>
              <a:cs typeface="+mn-cs"/>
            </a:endParaRP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Char char="§"/>
              <a:defRPr/>
            </a:pPr>
            <a:endParaRPr kumimoji="0" lang="it-IT" b="0" i="0" u="none" strike="noStrike" kern="1200" cap="none" spc="0" normalizeH="0" baseline="0" noProof="0" dirty="0">
              <a:ln>
                <a:noFill/>
              </a:ln>
              <a:solidFill>
                <a:schemeClr val="tx1"/>
              </a:solidFill>
              <a:effectLst/>
              <a:uLnTx/>
              <a:uFillTx/>
              <a:latin typeface="+mn-lt"/>
              <a:ea typeface="+mn-ea"/>
              <a:cs typeface="+mn-cs"/>
            </a:endParaRPr>
          </a:p>
        </p:txBody>
      </p:sp>
      <p:sp>
        <p:nvSpPr>
          <p:cNvPr id="4" name="Rettangolo con angoli arrotondati in diagonale 3"/>
          <p:cNvSpPr/>
          <p:nvPr/>
        </p:nvSpPr>
        <p:spPr>
          <a:xfrm>
            <a:off x="2433493" y="1842396"/>
            <a:ext cx="8423561" cy="1532084"/>
          </a:xfrm>
          <a:prstGeom prst="round2DiagRect">
            <a:avLst>
              <a:gd name="adj1" fmla="val 50000"/>
              <a:gd name="adj2" fmla="val 0"/>
            </a:avLst>
          </a:prstGeom>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a:spAutoFit/>
          </a:bodyPr>
          <a:lstStyle/>
          <a:p>
            <a:pPr lvl="0" algn="ctr" defTabSz="914400">
              <a:lnSpc>
                <a:spcPct val="90000"/>
              </a:lnSpc>
              <a:spcBef>
                <a:spcPts val="1200"/>
              </a:spcBef>
              <a:buClr>
                <a:schemeClr val="accent1">
                  <a:lumMod val="75000"/>
                </a:schemeClr>
              </a:buClr>
              <a:buSzPct val="85000"/>
              <a:defRPr/>
            </a:pPr>
            <a:r>
              <a:rPr lang="it-IT" dirty="0">
                <a:latin typeface="Baskerville Old Face" panose="02020602080505020303" pitchFamily="18" charset="0"/>
              </a:rPr>
              <a:t>ART.9 </a:t>
            </a:r>
            <a:br>
              <a:rPr lang="it-IT" dirty="0">
                <a:latin typeface="Baskerville Old Face" panose="02020602080505020303" pitchFamily="18" charset="0"/>
              </a:rPr>
            </a:br>
            <a:r>
              <a:rPr lang="it-IT" i="1" dirty="0">
                <a:latin typeface="Baskerville Old Face" panose="02020602080505020303" pitchFamily="18" charset="0"/>
              </a:rPr>
              <a:t>La Repubblica promuove lo sviluppo della cultura e la ricerca scientifica e tecnica. Tutela il paesaggio e il patrimonio storico e artistico della Nazione</a:t>
            </a:r>
            <a:r>
              <a:rPr lang="it-IT" dirty="0">
                <a:latin typeface="Baskerville Old Face" panose="02020602080505020303" pitchFamily="18" charset="0"/>
              </a:rPr>
              <a:t>.</a:t>
            </a:r>
            <a:br>
              <a:rPr lang="it-IT" dirty="0"/>
            </a:br>
            <a:endParaRPr lang="it-IT" dirty="0"/>
          </a:p>
        </p:txBody>
      </p:sp>
      <p:sp>
        <p:nvSpPr>
          <p:cNvPr id="5" name="CasellaDiTesto 4"/>
          <p:cNvSpPr txBox="1"/>
          <p:nvPr/>
        </p:nvSpPr>
        <p:spPr>
          <a:xfrm>
            <a:off x="3165759" y="311534"/>
            <a:ext cx="6234545" cy="769441"/>
          </a:xfrm>
          <a:prstGeom prst="rect">
            <a:avLst/>
          </a:prstGeom>
          <a:noFill/>
        </p:spPr>
        <p:txBody>
          <a:bodyPr wrap="square" rtlCol="0">
            <a:spAutoFit/>
          </a:bodyPr>
          <a:lstStyle/>
          <a:p>
            <a:r>
              <a:rPr lang="it-IT" sz="4400" b="1" dirty="0">
                <a:solidFill>
                  <a:srgbClr val="404040"/>
                </a:solidFill>
                <a:effectLst>
                  <a:outerShdw blurRad="38100" dist="38100" dir="2700000" algn="tl">
                    <a:srgbClr val="000000">
                      <a:alpha val="43137"/>
                    </a:srgbClr>
                  </a:outerShdw>
                </a:effectLst>
                <a:latin typeface="Space Craft" panose="02000503000000020002" pitchFamily="2" charset="0"/>
              </a:rPr>
              <a:t>La Fuga di Cervelli...</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ritagliati in diagonale 1"/>
          <p:cNvSpPr/>
          <p:nvPr/>
        </p:nvSpPr>
        <p:spPr>
          <a:xfrm>
            <a:off x="1842654" y="1967617"/>
            <a:ext cx="3117273" cy="3981396"/>
          </a:xfrm>
          <a:prstGeom prst="snip2Diag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ln>
            <a:noFill/>
          </a:ln>
          <a:effectLst/>
          <a:scene3d>
            <a:camera prst="orthographicFront">
              <a:rot lat="0" lon="0" rev="0"/>
            </a:camera>
            <a:lightRig rig="contrasting" dir="t">
              <a:rot lat="0" lon="0" rev="7800000"/>
            </a:lightRig>
          </a:scene3d>
          <a:sp3d>
            <a:bevelT w="139700" h="139700"/>
          </a:sp3d>
        </p:spPr>
        <p:txBody>
          <a:bodyPr wrap="square">
            <a:spAutoFit/>
          </a:bodyPr>
          <a:lstStyle/>
          <a:p>
            <a:pPr marL="182880" lvl="0" indent="-182880" defTabSz="914400">
              <a:lnSpc>
                <a:spcPct val="90000"/>
              </a:lnSpc>
              <a:spcBef>
                <a:spcPts val="1200"/>
              </a:spcBef>
              <a:buClr>
                <a:schemeClr val="accent1">
                  <a:lumMod val="75000"/>
                </a:schemeClr>
              </a:buClr>
              <a:buSzPct val="85000"/>
              <a:buFont typeface="Wingdings" panose="05000000000000000000" pitchFamily="2" charset="2"/>
              <a:buChar char="§"/>
              <a:defRPr/>
            </a:pPr>
            <a:r>
              <a:rPr lang="it-IT" sz="2400" dirty="0"/>
              <a:t>ART.11 </a:t>
            </a:r>
            <a:br>
              <a:rPr lang="it-IT" sz="2400" dirty="0"/>
            </a:br>
            <a:r>
              <a:rPr lang="it-IT" sz="2400" i="1" dirty="0"/>
              <a:t>L’Italia ripudia la guerra come strumento di offesa alla libertà degli altri popoli e come mezzo di risoluzione delle controversie internazionali.</a:t>
            </a:r>
            <a:endParaRPr lang="it-IT" sz="2400" dirty="0"/>
          </a:p>
        </p:txBody>
      </p:sp>
      <p:sp>
        <p:nvSpPr>
          <p:cNvPr id="3" name="Rettangolo 2"/>
          <p:cNvSpPr/>
          <p:nvPr/>
        </p:nvSpPr>
        <p:spPr>
          <a:xfrm>
            <a:off x="6580909" y="4933350"/>
            <a:ext cx="5223164" cy="1015663"/>
          </a:xfrm>
          <a:prstGeom prst="rect">
            <a:avLst/>
          </a:prstGeom>
        </p:spPr>
        <p:txBody>
          <a:bodyPr wrap="square">
            <a:spAutoFit/>
          </a:bodyPr>
          <a:lstStyle/>
          <a:p>
            <a:pPr algn="r"/>
            <a:r>
              <a:rPr lang="it-IT" sz="2000" dirty="0">
                <a:latin typeface="Baskerville Old Face" panose="02020602080505020303" pitchFamily="18" charset="0"/>
              </a:rPr>
              <a:t>Ripensando ai nostri morti in Kosovo Iraq e Afghanistan, forse questo principio non viene SEMPRE rispettato…</a:t>
            </a:r>
          </a:p>
        </p:txBody>
      </p:sp>
      <p:sp>
        <p:nvSpPr>
          <p:cNvPr id="4" name="CasellaDiTesto 3"/>
          <p:cNvSpPr txBox="1"/>
          <p:nvPr/>
        </p:nvSpPr>
        <p:spPr>
          <a:xfrm>
            <a:off x="2272145" y="668739"/>
            <a:ext cx="8534402" cy="830997"/>
          </a:xfrm>
          <a:prstGeom prst="rect">
            <a:avLst/>
          </a:prstGeom>
          <a:noFill/>
        </p:spPr>
        <p:txBody>
          <a:bodyPr wrap="square" rtlCol="0">
            <a:spAutoFit/>
          </a:bodyPr>
          <a:lstStyle/>
          <a:p>
            <a:r>
              <a:rPr lang="it-IT" sz="4800" b="1"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effectLst>
                  <a:outerShdw blurRad="38100" dist="38100" dir="2700000" algn="tl">
                    <a:srgbClr val="000000">
                      <a:alpha val="43137"/>
                    </a:srgbClr>
                  </a:outerShdw>
                </a:effectLst>
                <a:latin typeface="ZOMBIE" panose="02000506000000020004" pitchFamily="2" charset="0"/>
              </a:rPr>
              <a:t>Basta alla guerra!... Forse</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508" y="1991896"/>
            <a:ext cx="4133862" cy="27123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par>
                                <p:cTn id="14" presetID="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16" presetClass="entr" presetSubtype="21" fill="hold"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barn(inVertical)">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332372" y="1569608"/>
            <a:ext cx="9893029" cy="1569660"/>
          </a:xfrm>
          <a:prstGeom prst="rect">
            <a:avLst/>
          </a:prstGeom>
          <a:noFill/>
        </p:spPr>
        <p:txBody>
          <a:bodyPr wrap="none" lIns="91440" tIns="45720" rIns="91440" bIns="45720">
            <a:spAutoFit/>
          </a:bodyPr>
          <a:lstStyle/>
          <a:p>
            <a:pPr algn="ctr"/>
            <a:r>
              <a:rPr lang="it-IT" sz="9600" b="0" cap="none" spc="0" dirty="0">
                <a:ln w="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effectLst>
                  <a:outerShdw blurRad="50800" dist="38100" dir="2700000" algn="tl" rotWithShape="0">
                    <a:prstClr val="black">
                      <a:alpha val="40000"/>
                    </a:prstClr>
                  </a:outerShdw>
                </a:effectLst>
                <a:latin typeface="ZOMBIE" panose="02000506000000020004" pitchFamily="2" charset="0"/>
              </a:rPr>
              <a:t>DALLA COSTITUENTE</a:t>
            </a:r>
          </a:p>
        </p:txBody>
      </p:sp>
      <p:sp>
        <p:nvSpPr>
          <p:cNvPr id="3" name="Rettangolo 2"/>
          <p:cNvSpPr/>
          <p:nvPr/>
        </p:nvSpPr>
        <p:spPr>
          <a:xfrm>
            <a:off x="5726780" y="2249936"/>
            <a:ext cx="5498621" cy="1446550"/>
          </a:xfrm>
          <a:prstGeom prst="rect">
            <a:avLst/>
          </a:prstGeom>
        </p:spPr>
        <p:txBody>
          <a:bodyPr wrap="none">
            <a:spAutoFit/>
          </a:bodyPr>
          <a:lstStyle/>
          <a:p>
            <a:r>
              <a:rPr lang="en-US" sz="8800" dirty="0" err="1">
                <a:ln>
                  <a:solidFill>
                    <a:schemeClr val="tx1">
                      <a:lumMod val="65000"/>
                      <a:lumOff val="35000"/>
                    </a:schemeClr>
                  </a:solidFill>
                </a:ln>
                <a:solidFill>
                  <a:srgbClr val="404040"/>
                </a:solidFill>
                <a:effectLst>
                  <a:outerShdw blurRad="38100" dist="38100" dir="2700000" algn="tl">
                    <a:srgbClr val="000000">
                      <a:alpha val="43137"/>
                    </a:srgbClr>
                  </a:outerShdw>
                </a:effectLst>
                <a:latin typeface="Sweet Lemonade" panose="02000500000000000000" pitchFamily="2" charset="0"/>
              </a:rPr>
              <a:t>alla</a:t>
            </a:r>
            <a:r>
              <a:rPr lang="en-US" sz="8800" dirty="0">
                <a:ln>
                  <a:solidFill>
                    <a:schemeClr val="tx1">
                      <a:lumMod val="65000"/>
                      <a:lumOff val="35000"/>
                    </a:schemeClr>
                  </a:solidFill>
                </a:ln>
                <a:solidFill>
                  <a:srgbClr val="404040"/>
                </a:solidFill>
                <a:effectLst>
                  <a:outerShdw blurRad="38100" dist="38100" dir="2700000" algn="tl">
                    <a:srgbClr val="000000">
                      <a:alpha val="43137"/>
                    </a:srgbClr>
                  </a:outerShdw>
                </a:effectLst>
                <a:latin typeface="Sweet Lemonade" panose="02000500000000000000" pitchFamily="2" charset="0"/>
              </a:rPr>
              <a:t> </a:t>
            </a:r>
            <a:r>
              <a:rPr lang="en-US" sz="8800" dirty="0" err="1">
                <a:ln>
                  <a:solidFill>
                    <a:schemeClr val="tx1">
                      <a:lumMod val="65000"/>
                      <a:lumOff val="35000"/>
                    </a:schemeClr>
                  </a:solidFill>
                </a:ln>
                <a:solidFill>
                  <a:srgbClr val="404040"/>
                </a:solidFill>
                <a:effectLst>
                  <a:outerShdw blurRad="38100" dist="38100" dir="2700000" algn="tl">
                    <a:srgbClr val="000000">
                      <a:alpha val="43137"/>
                    </a:srgbClr>
                  </a:outerShdw>
                </a:effectLst>
                <a:latin typeface="Sweet Lemonade" panose="02000500000000000000" pitchFamily="2" charset="0"/>
              </a:rPr>
              <a:t>Costituzione</a:t>
            </a:r>
            <a:endParaRPr lang="it-IT" sz="8800" dirty="0">
              <a:ln>
                <a:solidFill>
                  <a:schemeClr val="tx1">
                    <a:lumMod val="65000"/>
                    <a:lumOff val="35000"/>
                  </a:schemeClr>
                </a:solidFill>
              </a:ln>
              <a:solidFill>
                <a:srgbClr val="404040"/>
              </a:solidFill>
              <a:effectLst>
                <a:outerShdw blurRad="38100" dist="38100" dir="2700000" algn="tl">
                  <a:srgbClr val="000000">
                    <a:alpha val="43137"/>
                  </a:srgbClr>
                </a:outerShdw>
              </a:effectLst>
              <a:latin typeface="Sweet Lemonade" panose="02000500000000000000" pitchFamily="2"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200" fill="hold"/>
                                        <p:tgtEl>
                                          <p:spTgt spid="3"/>
                                        </p:tgtEl>
                                        <p:attrNameLst>
                                          <p:attrName>ppt_x</p:attrName>
                                        </p:attrNameLst>
                                      </p:cBhvr>
                                      <p:tavLst>
                                        <p:tav tm="0">
                                          <p:val>
                                            <p:strVal val="1+#ppt_w/2"/>
                                          </p:val>
                                        </p:tav>
                                        <p:tav tm="100000">
                                          <p:val>
                                            <p:strVal val="#ppt_x"/>
                                          </p:val>
                                        </p:tav>
                                      </p:tavLst>
                                    </p:anim>
                                    <p:anim calcmode="lin" valueType="num">
                                      <p:cBhvr additive="base">
                                        <p:cTn id="24" dur="12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2"/>
          <p:cNvSpPr txBox="1"/>
          <p:nvPr/>
        </p:nvSpPr>
        <p:spPr>
          <a:xfrm>
            <a:off x="1607127" y="1482439"/>
            <a:ext cx="9545782" cy="1814944"/>
          </a:xfrm>
          <a:prstGeom prst="roundRect">
            <a:avLst>
              <a:gd name="adj" fmla="val 37278"/>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55000" lnSpcReduction="20000"/>
          </a:bodyPr>
          <a:lstStyle/>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Char char="§"/>
              <a:defRPr/>
            </a:pPr>
            <a:r>
              <a:rPr kumimoji="0" lang="it-IT" sz="5100" b="0" i="0" u="none" strike="noStrike" kern="1200" cap="none" spc="0" normalizeH="0" baseline="0" noProof="0" dirty="0">
                <a:ln>
                  <a:noFill/>
                </a:ln>
                <a:solidFill>
                  <a:schemeClr val="tx1"/>
                </a:solidFill>
                <a:effectLst/>
                <a:uLnTx/>
                <a:uFillTx/>
                <a:latin typeface="Microsoft Uighur" panose="02000000000000000000" pitchFamily="2" charset="-78"/>
                <a:cs typeface="Microsoft Uighur" panose="02000000000000000000" pitchFamily="2" charset="-78"/>
              </a:rPr>
              <a:t>ART.</a:t>
            </a:r>
            <a:r>
              <a:rPr kumimoji="0" lang="it-IT" sz="5100" b="0" i="1" u="none" strike="noStrike" kern="1200" cap="none" spc="0" normalizeH="0" baseline="0" noProof="0" dirty="0">
                <a:ln>
                  <a:noFill/>
                </a:ln>
                <a:solidFill>
                  <a:schemeClr val="tx1"/>
                </a:solidFill>
                <a:effectLst/>
                <a:uLnTx/>
                <a:uFillTx/>
                <a:latin typeface="Microsoft Uighur" panose="02000000000000000000" pitchFamily="2" charset="-78"/>
                <a:cs typeface="Microsoft Uighur" panose="02000000000000000000" pitchFamily="2" charset="-78"/>
              </a:rPr>
              <a:t>21 </a:t>
            </a:r>
            <a:br>
              <a:rPr lang="it-IT" sz="5100" i="1" dirty="0">
                <a:latin typeface="Microsoft Uighur" panose="02000000000000000000" pitchFamily="2" charset="-78"/>
                <a:cs typeface="Microsoft Uighur" panose="02000000000000000000" pitchFamily="2" charset="-78"/>
              </a:rPr>
            </a:br>
            <a:r>
              <a:rPr kumimoji="0" lang="it-IT" sz="5100" b="0" i="1" u="none" strike="noStrike" kern="1200" cap="none" spc="0" normalizeH="0" baseline="0" noProof="0" dirty="0">
                <a:ln>
                  <a:noFill/>
                </a:ln>
                <a:solidFill>
                  <a:schemeClr val="tx1"/>
                </a:solidFill>
                <a:effectLst/>
                <a:uLnTx/>
                <a:uFillTx/>
                <a:latin typeface="Microsoft Uighur" panose="02000000000000000000" pitchFamily="2" charset="-78"/>
                <a:cs typeface="Microsoft Uighur" panose="02000000000000000000" pitchFamily="2" charset="-78"/>
              </a:rPr>
              <a:t>Tutti hanno diritto di manifestare liberamente il proprio pensiero con la parola, lo scritto e ogni altro mezzo di diffusione. La stampa non può essere soggetta ad autorizzazioni o censure.</a:t>
            </a:r>
          </a:p>
          <a:p>
            <a:pPr marR="0" lvl="0" algn="l" defTabSz="914400" rtl="0" eaLnBrk="1" fontAlgn="auto" latinLnBrk="0" hangingPunct="1">
              <a:lnSpc>
                <a:spcPct val="90000"/>
              </a:lnSpc>
              <a:spcBef>
                <a:spcPts val="1200"/>
              </a:spcBef>
              <a:spcAft>
                <a:spcPts val="0"/>
              </a:spcAft>
              <a:buClr>
                <a:schemeClr val="accent1">
                  <a:lumMod val="75000"/>
                </a:schemeClr>
              </a:buClr>
              <a:buSzPct val="85000"/>
              <a:defRPr/>
            </a:pPr>
            <a:endParaRPr kumimoji="0" lang="it-IT" sz="3200" b="0" i="0" u="none" strike="noStrike" kern="1200" cap="none" spc="0" normalizeH="0" baseline="0" noProof="0" dirty="0">
              <a:ln>
                <a:noFill/>
              </a:ln>
              <a:solidFill>
                <a:schemeClr val="tx1"/>
              </a:solidFill>
              <a:effectLst/>
              <a:uLnTx/>
              <a:uFillTx/>
              <a:latin typeface="Microsoft Uighur" panose="02000000000000000000" pitchFamily="2" charset="-78"/>
              <a:cs typeface="Microsoft Uighur" panose="02000000000000000000" pitchFamily="2" charset="-78"/>
            </a:endParaRPr>
          </a:p>
        </p:txBody>
      </p:sp>
      <p:sp>
        <p:nvSpPr>
          <p:cNvPr id="3" name="Rettangolo 2"/>
          <p:cNvSpPr/>
          <p:nvPr/>
        </p:nvSpPr>
        <p:spPr>
          <a:xfrm>
            <a:off x="3394364" y="3951242"/>
            <a:ext cx="7758545" cy="2309030"/>
          </a:xfrm>
          <a:prstGeom prst="rect">
            <a:avLst/>
          </a:prstGeom>
        </p:spPr>
        <p:txBody>
          <a:bodyPr wrap="square">
            <a:spAutoFit/>
          </a:bodyPr>
          <a:lstStyle/>
          <a:p>
            <a:pPr marL="182880" lvl="0" indent="-182880" algn="r" defTabSz="914400">
              <a:lnSpc>
                <a:spcPct val="90000"/>
              </a:lnSpc>
              <a:spcBef>
                <a:spcPts val="1200"/>
              </a:spcBef>
              <a:buClr>
                <a:schemeClr val="accent1">
                  <a:lumMod val="75000"/>
                </a:schemeClr>
              </a:buClr>
              <a:buSzPct val="85000"/>
              <a:defRPr/>
            </a:pPr>
            <a:r>
              <a:rPr lang="it-IT" sz="2000" dirty="0">
                <a:latin typeface="Baskerville Old Face" panose="02020602080505020303" pitchFamily="18" charset="0"/>
              </a:rPr>
              <a:t>La nostra penisola è controllata mediaticamente e questa non è una novità. I giornali, la televisione, le radio e  tutti i vari mezzi di comunicazione sono intrisi di politica e di controllo partitico. Ogni parola è volta ad osannare, mascherare, smentire o infangare con scopi ben precisi che esulano dal concetto di libertà e autonomia. Il declino della nostra società è misurabile contando giornalmente le pugnalate assestate alla sua natura democratica, limitata in ogni suo settore, dal più visibile al più sotterraneo. </a:t>
            </a:r>
            <a:endParaRPr lang="it-IT" sz="1400" dirty="0">
              <a:latin typeface="Baskerville Old Face" panose="02020602080505020303" pitchFamily="18" charset="0"/>
            </a:endParaRPr>
          </a:p>
        </p:txBody>
      </p:sp>
      <p:sp>
        <p:nvSpPr>
          <p:cNvPr id="4" name="CasellaDiTesto 3"/>
          <p:cNvSpPr txBox="1"/>
          <p:nvPr/>
        </p:nvSpPr>
        <p:spPr>
          <a:xfrm>
            <a:off x="4516583" y="502485"/>
            <a:ext cx="6234545" cy="769441"/>
          </a:xfrm>
          <a:prstGeom prst="rect">
            <a:avLst/>
          </a:prstGeom>
          <a:noFill/>
        </p:spPr>
        <p:txBody>
          <a:bodyPr wrap="square" rtlCol="0">
            <a:spAutoFit/>
          </a:bodyPr>
          <a:lstStyle/>
          <a:p>
            <a:r>
              <a:rPr lang="it-IT" sz="4400" b="1" dirty="0">
                <a:solidFill>
                  <a:srgbClr val="404040"/>
                </a:solidFill>
                <a:latin typeface="Space Craft" panose="02000503000000020002" pitchFamily="2" charset="0"/>
              </a:rPr>
              <a:t>Libertà?...</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p:nvPr/>
        </p:nvSpPr>
        <p:spPr>
          <a:xfrm>
            <a:off x="1787236" y="398478"/>
            <a:ext cx="11097718" cy="1399032"/>
          </a:xfrm>
          <a:prstGeom prst="rect">
            <a:avLst/>
          </a:prstGeom>
        </p:spPr>
        <p:txBody>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Articolo 10 e Decreto </a:t>
            </a:r>
            <a:r>
              <a:rPr kumimoji="0" lang="it-IT" sz="5400" b="0" i="0" u="none" strike="noStrike" kern="1200" cap="all" spc="0" normalizeH="0" baseline="0" noProof="0" dirty="0" err="1">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Salvini</a:t>
            </a:r>
            <a:endPar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endParaRPr>
          </a:p>
        </p:txBody>
      </p:sp>
      <p:sp>
        <p:nvSpPr>
          <p:cNvPr id="3" name="Segnaposto contenuto 2"/>
          <p:cNvSpPr txBox="1"/>
          <p:nvPr/>
        </p:nvSpPr>
        <p:spPr>
          <a:xfrm>
            <a:off x="1467005" y="1797510"/>
            <a:ext cx="4307174" cy="4311215"/>
          </a:xfrm>
          <a:prstGeom prst="rect">
            <a:avLst/>
          </a:prstGeom>
        </p:spPr>
        <p:txBody>
          <a:bodyPr>
            <a:normAutofit fontScale="92500" lnSpcReduction="20000"/>
          </a:bodyPr>
          <a:lstStyle/>
          <a:p>
            <a:pPr marL="182880" marR="0" lvl="0" indent="-182880" algn="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t>L'ordinamento giuridico italiano si conforma alle norme del diritto internazionale generalmente </a:t>
            </a:r>
            <a:r>
              <a:rPr kumimoji="0" lang="it-IT" sz="2400" b="0" i="0" u="none" strike="noStrike" kern="1200" cap="none" spc="0" normalizeH="0" baseline="0" noProof="0" dirty="0" err="1">
                <a:ln>
                  <a:noFill/>
                </a:ln>
                <a:solidFill>
                  <a:schemeClr val="tx1"/>
                </a:solidFill>
                <a:effectLst/>
                <a:uLnTx/>
                <a:uFillTx/>
                <a:latin typeface="Baskerville Old Face" panose="02020602080505020303" pitchFamily="18" charset="0"/>
              </a:rPr>
              <a:t>riconosciute.La</a:t>
            </a:r>
            <a: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t> condizione giuridica dello straniero è regolata dalla legge in conformità delle norme e dei trattati </a:t>
            </a:r>
            <a:r>
              <a:rPr kumimoji="0" lang="it-IT" sz="2400" b="0" i="0" u="none" strike="noStrike" kern="1200" cap="none" spc="0" normalizeH="0" baseline="0" noProof="0" dirty="0" err="1">
                <a:ln>
                  <a:noFill/>
                </a:ln>
                <a:solidFill>
                  <a:schemeClr val="tx1"/>
                </a:solidFill>
                <a:effectLst/>
                <a:uLnTx/>
                <a:uFillTx/>
                <a:latin typeface="Baskerville Old Face" panose="02020602080505020303" pitchFamily="18" charset="0"/>
              </a:rPr>
              <a:t>internazionali.Lo</a:t>
            </a:r>
            <a: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t> straniero, al quale sia impedito nel suo paese l'effettivo esercizio delle libertà democratiche garantite dalla Costituzione italiana, ha diritto d'asilo nel territorio della Repubblica, secondo le condizioni stabilite dalla legge.</a:t>
            </a:r>
          </a:p>
          <a:p>
            <a:pPr marL="182880" marR="0" lvl="0" indent="-182880" algn="r"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None/>
              <a:defRPr/>
            </a:pPr>
            <a:r>
              <a:rPr kumimoji="0" lang="it-IT" sz="2400" b="0" i="0" u="none" strike="noStrike" kern="1200" cap="none" spc="0" normalizeH="0" baseline="0" noProof="0" dirty="0">
                <a:ln>
                  <a:noFill/>
                </a:ln>
                <a:solidFill>
                  <a:schemeClr val="tx1"/>
                </a:solidFill>
                <a:effectLst/>
                <a:uLnTx/>
                <a:uFillTx/>
                <a:latin typeface="Baskerville Old Face" panose="02020602080505020303" pitchFamily="18" charset="0"/>
              </a:rPr>
              <a:t>Non è ammessa l'estradizione dello straniero per reati politici </a:t>
            </a:r>
          </a:p>
          <a:p>
            <a:pPr marL="182880" marR="0" lvl="0" indent="-182880" algn="l" defTabSz="914400" rtl="0" eaLnBrk="1" fontAlgn="auto" latinLnBrk="0" hangingPunct="1">
              <a:lnSpc>
                <a:spcPct val="90000"/>
              </a:lnSpc>
              <a:spcBef>
                <a:spcPts val="1200"/>
              </a:spcBef>
              <a:spcAft>
                <a:spcPts val="0"/>
              </a:spcAft>
              <a:buClr>
                <a:schemeClr val="accent1">
                  <a:lumMod val="75000"/>
                </a:schemeClr>
              </a:buClr>
              <a:buSzPct val="85000"/>
              <a:buFont typeface="Wingdings" panose="05000000000000000000" pitchFamily="2" charset="2"/>
              <a:buChar char="§"/>
              <a:defRPr/>
            </a:pPr>
            <a:endParaRPr kumimoji="0" lang="it-IT"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2" descr="https://portaleimmigrazione.eu/wp-content/uploads/2018/08/pacchetto-sicurezza-2018.jpg"/>
          <p:cNvPicPr>
            <a:picLocks noChangeAspect="1" noChangeArrowheads="1"/>
          </p:cNvPicPr>
          <p:nvPr/>
        </p:nvPicPr>
        <p:blipFill>
          <a:blip r:embed="rId2"/>
          <a:srcRect/>
          <a:stretch>
            <a:fillRect/>
          </a:stretch>
        </p:blipFill>
        <p:spPr bwMode="auto">
          <a:xfrm>
            <a:off x="5774179" y="1871414"/>
            <a:ext cx="6262251" cy="3421370"/>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25884" y="1797510"/>
            <a:ext cx="7786254" cy="3785652"/>
          </a:xfrm>
          <a:prstGeom prst="rect">
            <a:avLst/>
          </a:prstGeom>
        </p:spPr>
        <p:txBody>
          <a:bodyPr wrap="square">
            <a:spAutoFit/>
          </a:bodyPr>
          <a:lstStyle/>
          <a:p>
            <a:pPr algn="ctr"/>
            <a:r>
              <a:rPr lang="it-IT" sz="2400" i="1" dirty="0">
                <a:latin typeface="Baskerville Old Face" panose="02020602080505020303" pitchFamily="18" charset="0"/>
              </a:rPr>
              <a:t>«La Costituzione non è una macchina che una volta messa in moto va avanti da sé. La Costituzione è un pezzo di carta: la lascio cadere e non si muove. Perché si muova bisogna ogni giorno rimetterci dentro il combustibile, bisogna metterci dentro l’impegno, lo spirito, la volontà di mantenere queste promesse, la propria responsabilità. Per questo una delle offese che si fanno alla costituzione è l’indifferenza alla politica, </a:t>
            </a:r>
            <a:r>
              <a:rPr lang="it-IT" sz="2400" b="1" i="1" dirty="0">
                <a:latin typeface="Baskerville Old Face" panose="02020602080505020303" pitchFamily="18" charset="0"/>
              </a:rPr>
              <a:t>l’indifferentismo politico </a:t>
            </a:r>
            <a:r>
              <a:rPr lang="it-IT" sz="2400" i="1" dirty="0">
                <a:latin typeface="Baskerville Old Face" panose="02020602080505020303" pitchFamily="18" charset="0"/>
              </a:rPr>
              <a:t>che è -non qui, per fortuna, in questo uditorio, ma spesso in larghe categorie di giovani- una malattia dei giovani».</a:t>
            </a:r>
          </a:p>
        </p:txBody>
      </p:sp>
      <p:sp>
        <p:nvSpPr>
          <p:cNvPr id="3" name="Titolo 1"/>
          <p:cNvSpPr txBox="1"/>
          <p:nvPr/>
        </p:nvSpPr>
        <p:spPr>
          <a:xfrm>
            <a:off x="2201574" y="684228"/>
            <a:ext cx="11097718" cy="1399032"/>
          </a:xfrm>
          <a:prstGeom prst="rect">
            <a:avLst/>
          </a:prstGeom>
        </p:spPr>
        <p:txBody>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Il discorso</a:t>
            </a:r>
            <a:r>
              <a:rPr kumimoji="0" lang="it-IT" sz="5400" b="0" i="0" u="none" strike="noStrike" kern="1200" cap="all" spc="0" normalizeH="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 di </a:t>
            </a:r>
            <a:r>
              <a:rPr kumimoji="0" lang="it-IT" sz="5400" b="0" i="0" u="none" strike="noStrike" kern="1200" cap="all" spc="0" normalizeH="0" noProof="0" dirty="0" err="1">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calamandrei</a:t>
            </a:r>
            <a:endPar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25781" y="1427018"/>
            <a:ext cx="8589819" cy="4401205"/>
          </a:xfrm>
          <a:prstGeom prst="rect">
            <a:avLst/>
          </a:prstGeom>
        </p:spPr>
        <p:txBody>
          <a:bodyPr wrap="square">
            <a:spAutoFit/>
          </a:bodyPr>
          <a:lstStyle/>
          <a:p>
            <a:r>
              <a:rPr lang="it-IT" sz="2800" i="1" dirty="0">
                <a:latin typeface="Baskerville Old Face" panose="02020602080505020303" pitchFamily="18" charset="0"/>
              </a:rPr>
              <a:t>«La libertà è come l’aria: ci si accorge di quanto vale quando comincia a mancare, quando si sente quel senso di asfissia che gli uomini della mia generazione hanno sentito per vent’anni, e che io auguro a voi, giovani, di non sentire mai, e vi auguro di non trovarvi mai a sentire questo senso di angoscia, in quanto vi auguro di riuscire a creare voi le condizioni perché questo senso di angoscia non lo dobbiate provare mai, ricordandovi ogni giorno che sulla libertà bisogna vigilare, dando il proprio contributo alla vita politica».</a:t>
            </a:r>
          </a:p>
        </p:txBody>
      </p:sp>
      <p:sp>
        <p:nvSpPr>
          <p:cNvPr id="3" name="Titolo 1"/>
          <p:cNvSpPr txBox="1"/>
          <p:nvPr/>
        </p:nvSpPr>
        <p:spPr>
          <a:xfrm>
            <a:off x="1787236" y="398478"/>
            <a:ext cx="11097718" cy="1399032"/>
          </a:xfrm>
          <a:prstGeom prst="rect">
            <a:avLst/>
          </a:prstGeom>
        </p:spPr>
        <p:txBody>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Il discorso</a:t>
            </a:r>
            <a:r>
              <a:rPr kumimoji="0" lang="it-IT" sz="5400" b="0" i="0" u="none" strike="noStrike" kern="1200" cap="all" spc="0" normalizeH="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 di </a:t>
            </a:r>
            <a:r>
              <a:rPr kumimoji="0" lang="it-IT" sz="5400" b="0" i="0" u="none" strike="noStrike" kern="1200" cap="all" spc="0" normalizeH="0" noProof="0" dirty="0" err="1">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calamandrei</a:t>
            </a:r>
            <a:endPar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down)">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82982" y="1634835"/>
            <a:ext cx="8589819" cy="4154984"/>
          </a:xfrm>
          <a:prstGeom prst="rect">
            <a:avLst/>
          </a:prstGeom>
        </p:spPr>
        <p:txBody>
          <a:bodyPr wrap="square">
            <a:spAutoFit/>
          </a:bodyPr>
          <a:lstStyle/>
          <a:p>
            <a:pPr algn="r"/>
            <a:r>
              <a:rPr lang="it-IT" sz="2400" i="1" dirty="0">
                <a:latin typeface="Baskerville Old Face" panose="02020602080505020303" pitchFamily="18" charset="0"/>
              </a:rPr>
              <a:t>«Quindi, voi giovani alla Costituzione dovete dare il vostro spirito, la vostra gioventù, farla vivere, sentirla come cosa vostra, metterci dentro il senso civico, la coscienza civica, rendersi conto- questa è una delle gioie della vita- rendersi conto che ognuno di noi nel mondo non è solo, che siamo in più, che siamo parte di un tutto, nei limiti dell’Italia e nel mondo. Ora vedete- io ho poco altro da dirvi-, in questa Costituzione, di cui sentirete fare il commento nelle prossime conferenze, c’è dentro tutta la nostra storia, tutto il nostro passato. Tutti i nostri dolori, le nostre sciagure, le nostre glorie son tutti sfociati in questi articoli. E a sapere intendere, dietro questi articoli ci si sentono delle voci lontane»: </a:t>
            </a:r>
          </a:p>
        </p:txBody>
      </p:sp>
      <p:sp>
        <p:nvSpPr>
          <p:cNvPr id="3" name="Titolo 1"/>
          <p:cNvSpPr txBox="1"/>
          <p:nvPr/>
        </p:nvSpPr>
        <p:spPr>
          <a:xfrm>
            <a:off x="2133599" y="564732"/>
            <a:ext cx="11097718" cy="1399032"/>
          </a:xfrm>
          <a:prstGeom prst="rect">
            <a:avLst/>
          </a:prstGeom>
        </p:spPr>
        <p:txBody>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Il discorso</a:t>
            </a:r>
            <a:r>
              <a:rPr kumimoji="0" lang="it-IT" sz="5400" b="0" i="0" u="none" strike="noStrike" kern="1200" cap="all" spc="0" normalizeH="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 di </a:t>
            </a:r>
            <a:r>
              <a:rPr kumimoji="0" lang="it-IT" sz="5400" b="0" i="0" u="none" strike="noStrike" kern="1200" cap="all" spc="0" normalizeH="0" noProof="0" dirty="0" err="1">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rPr>
              <a:t>calamandrei</a:t>
            </a:r>
            <a:endParaRPr kumimoji="0" lang="it-IT" sz="5400" b="0" i="0" u="none" strike="noStrike" kern="1200" cap="all" spc="0" normalizeH="0" baseline="0" noProof="0" dirty="0">
              <a:ln>
                <a:noFill/>
              </a:ln>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b="100000"/>
                </a:path>
                <a:tileRect t="-100000" r="-100000"/>
              </a:gradFill>
              <a:effectLst>
                <a:outerShdw blurRad="38100" dist="38100" dir="2700000" algn="tl">
                  <a:srgbClr val="000000">
                    <a:alpha val="43137"/>
                  </a:srgbClr>
                </a:outerShdw>
              </a:effectLst>
              <a:uLnTx/>
              <a:uFillTx/>
              <a:latin typeface="ZOMBIE" panose="02000506000000020004" pitchFamily="2"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693063" y="1124467"/>
            <a:ext cx="9762490" cy="5169535"/>
          </a:xfrm>
          <a:prstGeom prst="rect">
            <a:avLst/>
          </a:prstGeom>
          <a:noFill/>
        </p:spPr>
        <p:txBody>
          <a:bodyPr wrap="none" lIns="91440" tIns="45720" rIns="91440" bIns="45720">
            <a:spAutoFit/>
          </a:bodyPr>
          <a:lstStyle/>
          <a:p>
            <a:pPr algn="ctr"/>
            <a:r>
              <a:rPr lang="it-IT" sz="6600" b="0" cap="none" spc="0" dirty="0">
                <a:ln w="0"/>
                <a:solidFill>
                  <a:schemeClr val="tx1"/>
                </a:solidFill>
                <a:effectLst>
                  <a:outerShdw blurRad="38100" dist="19050" dir="2700000" algn="tl" rotWithShape="0">
                    <a:schemeClr val="dk1">
                      <a:alpha val="40000"/>
                    </a:schemeClr>
                  </a:outerShdw>
                </a:effectLst>
                <a:latin typeface="Kestoy Selfie" pitchFamily="2" charset="0"/>
              </a:rPr>
              <a:t>Grazie per l’attenzione</a:t>
            </a:r>
          </a:p>
          <a:p>
            <a:pPr algn="ctr"/>
            <a:r>
              <a:rPr lang="it-IT" sz="4400" dirty="0">
                <a:ln w="0"/>
                <a:effectLst>
                  <a:outerShdw blurRad="38100" dist="19050" dir="2700000" algn="tl" rotWithShape="0">
                    <a:schemeClr val="dk1">
                      <a:alpha val="40000"/>
                    </a:schemeClr>
                  </a:outerShdw>
                </a:effectLst>
                <a:latin typeface="Kestoy Selfie" pitchFamily="2" charset="0"/>
              </a:rPr>
              <a:t>Antonio Mazzara</a:t>
            </a:r>
          </a:p>
          <a:p>
            <a:pPr algn="ctr"/>
            <a:r>
              <a:rPr lang="it-IT" sz="4400" b="0" cap="none" spc="0" dirty="0">
                <a:ln w="0"/>
                <a:solidFill>
                  <a:schemeClr val="tx1"/>
                </a:solidFill>
                <a:effectLst>
                  <a:outerShdw blurRad="38100" dist="19050" dir="2700000" algn="tl" rotWithShape="0">
                    <a:schemeClr val="dk1">
                      <a:alpha val="40000"/>
                    </a:schemeClr>
                  </a:outerShdw>
                </a:effectLst>
                <a:latin typeface="Kestoy Selfie" pitchFamily="2" charset="0"/>
              </a:rPr>
              <a:t>Arianna Cappelli</a:t>
            </a:r>
          </a:p>
          <a:p>
            <a:pPr algn="ctr"/>
            <a:r>
              <a:rPr lang="it-IT" sz="4400" dirty="0">
                <a:ln w="0"/>
                <a:effectLst>
                  <a:outerShdw blurRad="38100" dist="19050" dir="2700000" algn="tl" rotWithShape="0">
                    <a:schemeClr val="dk1">
                      <a:alpha val="40000"/>
                    </a:schemeClr>
                  </a:outerShdw>
                </a:effectLst>
                <a:latin typeface="Kestoy Selfie" pitchFamily="2" charset="0"/>
              </a:rPr>
              <a:t>Gianmarco Santo</a:t>
            </a:r>
          </a:p>
          <a:p>
            <a:pPr algn="ctr"/>
            <a:r>
              <a:rPr lang="it-IT" sz="4400" b="0" cap="none" spc="0" dirty="0">
                <a:ln w="0"/>
                <a:solidFill>
                  <a:schemeClr val="tx1"/>
                </a:solidFill>
                <a:effectLst>
                  <a:outerShdw blurRad="38100" dist="19050" dir="2700000" algn="tl" rotWithShape="0">
                    <a:schemeClr val="dk1">
                      <a:alpha val="40000"/>
                    </a:schemeClr>
                  </a:outerShdw>
                </a:effectLst>
                <a:latin typeface="Kestoy Selfie" pitchFamily="2" charset="0"/>
              </a:rPr>
              <a:t>Anna Laura Fiorillo</a:t>
            </a:r>
          </a:p>
          <a:p>
            <a:pPr algn="ctr"/>
            <a:r>
              <a:rPr lang="it-IT" sz="4400" dirty="0">
                <a:ln w="0"/>
                <a:effectLst>
                  <a:outerShdw blurRad="38100" dist="19050" dir="2700000" algn="tl" rotWithShape="0">
                    <a:schemeClr val="dk1">
                      <a:alpha val="40000"/>
                    </a:schemeClr>
                  </a:outerShdw>
                </a:effectLst>
                <a:latin typeface="Kestoy Selfie" pitchFamily="2" charset="0"/>
              </a:rPr>
              <a:t>Gennaro Dell’Aversana</a:t>
            </a:r>
          </a:p>
          <a:p>
            <a:pPr algn="ctr"/>
            <a:r>
              <a:rPr lang="it-IT" sz="4400" b="0" cap="none" spc="0" dirty="0">
                <a:ln w="0"/>
                <a:solidFill>
                  <a:schemeClr val="tx1"/>
                </a:solidFill>
                <a:effectLst>
                  <a:outerShdw blurRad="38100" dist="19050" dir="2700000" algn="tl" rotWithShape="0">
                    <a:schemeClr val="dk1">
                      <a:alpha val="40000"/>
                    </a:schemeClr>
                  </a:outerShdw>
                </a:effectLst>
                <a:latin typeface="Kestoy Selfie" pitchFamily="2" charset="0"/>
              </a:rPr>
              <a:t>PON “CITTADINI PRESENTI”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91491" y="83127"/>
            <a:ext cx="10058400" cy="1609344"/>
          </a:xfrm>
        </p:spPr>
        <p:txBody>
          <a:bodyPr>
            <a:normAutofit/>
          </a:bodyPr>
          <a:lstStyle/>
          <a:p>
            <a:pPr algn="ctr"/>
            <a:r>
              <a:rPr lang="it-IT" sz="60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a:effectLst>
                  <a:outerShdw blurRad="38100" dist="38100" dir="2700000" algn="tl">
                    <a:srgbClr val="000000">
                      <a:alpha val="43137"/>
                    </a:srgbClr>
                  </a:outerShdw>
                </a:effectLst>
                <a:latin typeface="Sweet Lemonade" panose="02000500000000000000" pitchFamily="2" charset="0"/>
                <a:cs typeface="Segoe UI Semilight" panose="020B0402040204020203" pitchFamily="34" charset="0"/>
              </a:rPr>
              <a:t>Lo Statuto Albertino</a:t>
            </a:r>
          </a:p>
        </p:txBody>
      </p:sp>
      <p:sp>
        <p:nvSpPr>
          <p:cNvPr id="3" name="Segnaposto contenuto 2"/>
          <p:cNvSpPr>
            <a:spLocks noGrp="1"/>
          </p:cNvSpPr>
          <p:nvPr>
            <p:ph idx="1"/>
          </p:nvPr>
        </p:nvSpPr>
        <p:spPr>
          <a:xfrm>
            <a:off x="6220691" y="1609344"/>
            <a:ext cx="5278582" cy="4752109"/>
          </a:xfrm>
        </p:spPr>
        <p:txBody>
          <a:bodyPr>
            <a:normAutofit lnSpcReduction="10000"/>
          </a:bodyPr>
          <a:lstStyle/>
          <a:p>
            <a:pPr marL="0" indent="0" algn="ctr">
              <a:buNone/>
            </a:pPr>
            <a:r>
              <a:rPr lang="it-IT" sz="2000" dirty="0">
                <a:latin typeface="Baskerville Old Face" panose="02020602080505020303" pitchFamily="18" charset="0"/>
              </a:rPr>
              <a:t>L’8 Febbraio 1848 il re Carlo Alberto emanò un proclama in 14 articoli enunciante i principi del nuovo governo. Tale documento era denominato Statuto. Lo Statuto introduceva la forma di governo costituzionale pura, col dualismo tra il sovrano e l’assemblea rappresentativa.</a:t>
            </a:r>
          </a:p>
          <a:p>
            <a:pPr marL="0" indent="0" algn="ctr">
              <a:buNone/>
            </a:pPr>
            <a:r>
              <a:rPr lang="it-IT" sz="2000" dirty="0">
                <a:latin typeface="Baskerville Old Face" panose="02020602080505020303" pitchFamily="18" charset="0"/>
              </a:rPr>
              <a:t>Al re era il potere esecutivo. Gli appartenevano importanti prerogative: aveva il comando delle forze armate, gestiva la politica estera, amministrava i funzionari e aveva il potere giudiziario. </a:t>
            </a:r>
          </a:p>
          <a:p>
            <a:pPr marL="0" indent="0" algn="ctr">
              <a:buNone/>
            </a:pPr>
            <a:r>
              <a:rPr lang="it-IT" sz="2000" dirty="0">
                <a:latin typeface="Baskerville Old Face" panose="02020602080505020303" pitchFamily="18" charset="0"/>
              </a:rPr>
              <a:t>Al sovrano si contrapponevano le due camere.</a:t>
            </a:r>
          </a:p>
          <a:p>
            <a:pPr marL="0" indent="0" algn="ctr">
              <a:buNone/>
            </a:pPr>
            <a:r>
              <a:rPr lang="it-IT" sz="2000" dirty="0">
                <a:latin typeface="Baskerville Old Face" panose="02020602080505020303" pitchFamily="18" charset="0"/>
              </a:rPr>
              <a:t> Il senato del regno, invece, si componeva di membri nominati dal re. </a:t>
            </a:r>
          </a:p>
        </p:txBody>
      </p:sp>
      <p:pic>
        <p:nvPicPr>
          <p:cNvPr id="5" name="Immagine 4"/>
          <p:cNvPicPr>
            <a:picLocks noChangeAspect="1"/>
          </p:cNvPicPr>
          <p:nvPr/>
        </p:nvPicPr>
        <p:blipFill>
          <a:blip r:embed="rId2"/>
          <a:stretch>
            <a:fillRect/>
          </a:stretch>
        </p:blipFill>
        <p:spPr>
          <a:xfrm>
            <a:off x="484909" y="1692471"/>
            <a:ext cx="5486400" cy="41148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6"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wipe(down)">
                                      <p:cBhvr>
                                        <p:cTn id="18" dur="580">
                                          <p:stCondLst>
                                            <p:cond delay="0"/>
                                          </p:stCondLst>
                                        </p:cTn>
                                        <p:tgtEl>
                                          <p:spTgt spid="3">
                                            <p:txEl>
                                              <p:pRg st="0" end="0"/>
                                            </p:txEl>
                                          </p:spTgt>
                                        </p:tgtEl>
                                      </p:cBhvr>
                                    </p:animEffect>
                                    <p:anim calcmode="lin" valueType="num">
                                      <p:cBhvr>
                                        <p:cTn id="19"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xEl>
                                              <p:pRg st="0" end="0"/>
                                            </p:txEl>
                                          </p:spTgt>
                                        </p:tgtEl>
                                      </p:cBhvr>
                                      <p:to x="100000" y="60000"/>
                                    </p:animScale>
                                    <p:animScale>
                                      <p:cBhvr>
                                        <p:cTn id="25" dur="166" decel="50000">
                                          <p:stCondLst>
                                            <p:cond delay="676"/>
                                          </p:stCondLst>
                                        </p:cTn>
                                        <p:tgtEl>
                                          <p:spTgt spid="3">
                                            <p:txEl>
                                              <p:pRg st="0" end="0"/>
                                            </p:txEl>
                                          </p:spTgt>
                                        </p:tgtEl>
                                      </p:cBhvr>
                                      <p:to x="100000" y="100000"/>
                                    </p:animScale>
                                    <p:animScale>
                                      <p:cBhvr>
                                        <p:cTn id="26" dur="26">
                                          <p:stCondLst>
                                            <p:cond delay="1312"/>
                                          </p:stCondLst>
                                        </p:cTn>
                                        <p:tgtEl>
                                          <p:spTgt spid="3">
                                            <p:txEl>
                                              <p:pRg st="0" end="0"/>
                                            </p:txEl>
                                          </p:spTgt>
                                        </p:tgtEl>
                                      </p:cBhvr>
                                      <p:to x="100000" y="80000"/>
                                    </p:animScale>
                                    <p:animScale>
                                      <p:cBhvr>
                                        <p:cTn id="27" dur="166" decel="50000">
                                          <p:stCondLst>
                                            <p:cond delay="1338"/>
                                          </p:stCondLst>
                                        </p:cTn>
                                        <p:tgtEl>
                                          <p:spTgt spid="3">
                                            <p:txEl>
                                              <p:pRg st="0" end="0"/>
                                            </p:txEl>
                                          </p:spTgt>
                                        </p:tgtEl>
                                      </p:cBhvr>
                                      <p:to x="100000" y="100000"/>
                                    </p:animScale>
                                    <p:animScale>
                                      <p:cBhvr>
                                        <p:cTn id="28" dur="26">
                                          <p:stCondLst>
                                            <p:cond delay="1642"/>
                                          </p:stCondLst>
                                        </p:cTn>
                                        <p:tgtEl>
                                          <p:spTgt spid="3">
                                            <p:txEl>
                                              <p:pRg st="0" end="0"/>
                                            </p:txEl>
                                          </p:spTgt>
                                        </p:tgtEl>
                                      </p:cBhvr>
                                      <p:to x="100000" y="90000"/>
                                    </p:animScale>
                                    <p:animScale>
                                      <p:cBhvr>
                                        <p:cTn id="29" dur="166" decel="50000">
                                          <p:stCondLst>
                                            <p:cond delay="1668"/>
                                          </p:stCondLst>
                                        </p:cTn>
                                        <p:tgtEl>
                                          <p:spTgt spid="3">
                                            <p:txEl>
                                              <p:pRg st="0" end="0"/>
                                            </p:txEl>
                                          </p:spTgt>
                                        </p:tgtEl>
                                      </p:cBhvr>
                                      <p:to x="100000" y="100000"/>
                                    </p:animScale>
                                    <p:animScale>
                                      <p:cBhvr>
                                        <p:cTn id="30" dur="26">
                                          <p:stCondLst>
                                            <p:cond delay="1808"/>
                                          </p:stCondLst>
                                        </p:cTn>
                                        <p:tgtEl>
                                          <p:spTgt spid="3">
                                            <p:txEl>
                                              <p:pRg st="0" end="0"/>
                                            </p:txEl>
                                          </p:spTgt>
                                        </p:tgtEl>
                                      </p:cBhvr>
                                      <p:to x="100000" y="95000"/>
                                    </p:animScale>
                                    <p:animScale>
                                      <p:cBhvr>
                                        <p:cTn id="31" dur="166" decel="50000">
                                          <p:stCondLst>
                                            <p:cond delay="1834"/>
                                          </p:stCondLst>
                                        </p:cTn>
                                        <p:tgtEl>
                                          <p:spTgt spid="3">
                                            <p:txEl>
                                              <p:pRg st="0" end="0"/>
                                            </p:txEl>
                                          </p:spTgt>
                                        </p:tgtEl>
                                      </p:cBhvr>
                                      <p:to x="100000" y="100000"/>
                                    </p:animScale>
                                  </p:childTnLst>
                                </p:cTn>
                              </p:par>
                              <p:par>
                                <p:cTn id="32" presetID="26" presetClass="entr" presetSubtype="0" fill="hold" grpId="0"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wipe(down)">
                                      <p:cBhvr>
                                        <p:cTn id="34" dur="580">
                                          <p:stCondLst>
                                            <p:cond delay="0"/>
                                          </p:stCondLst>
                                        </p:cTn>
                                        <p:tgtEl>
                                          <p:spTgt spid="3">
                                            <p:txEl>
                                              <p:pRg st="1" end="1"/>
                                            </p:txEl>
                                          </p:spTgt>
                                        </p:tgtEl>
                                      </p:cBhvr>
                                    </p:animEffect>
                                    <p:anim calcmode="lin" valueType="num">
                                      <p:cBhvr>
                                        <p:cTn id="3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
                                            <p:txEl>
                                              <p:pRg st="1" end="1"/>
                                            </p:txEl>
                                          </p:spTgt>
                                        </p:tgtEl>
                                      </p:cBhvr>
                                      <p:to x="100000" y="60000"/>
                                    </p:animScale>
                                    <p:animScale>
                                      <p:cBhvr>
                                        <p:cTn id="41" dur="166" decel="50000">
                                          <p:stCondLst>
                                            <p:cond delay="676"/>
                                          </p:stCondLst>
                                        </p:cTn>
                                        <p:tgtEl>
                                          <p:spTgt spid="3">
                                            <p:txEl>
                                              <p:pRg st="1" end="1"/>
                                            </p:txEl>
                                          </p:spTgt>
                                        </p:tgtEl>
                                      </p:cBhvr>
                                      <p:to x="100000" y="100000"/>
                                    </p:animScale>
                                    <p:animScale>
                                      <p:cBhvr>
                                        <p:cTn id="42" dur="26">
                                          <p:stCondLst>
                                            <p:cond delay="1312"/>
                                          </p:stCondLst>
                                        </p:cTn>
                                        <p:tgtEl>
                                          <p:spTgt spid="3">
                                            <p:txEl>
                                              <p:pRg st="1" end="1"/>
                                            </p:txEl>
                                          </p:spTgt>
                                        </p:tgtEl>
                                      </p:cBhvr>
                                      <p:to x="100000" y="80000"/>
                                    </p:animScale>
                                    <p:animScale>
                                      <p:cBhvr>
                                        <p:cTn id="43" dur="166" decel="50000">
                                          <p:stCondLst>
                                            <p:cond delay="1338"/>
                                          </p:stCondLst>
                                        </p:cTn>
                                        <p:tgtEl>
                                          <p:spTgt spid="3">
                                            <p:txEl>
                                              <p:pRg st="1" end="1"/>
                                            </p:txEl>
                                          </p:spTgt>
                                        </p:tgtEl>
                                      </p:cBhvr>
                                      <p:to x="100000" y="100000"/>
                                    </p:animScale>
                                    <p:animScale>
                                      <p:cBhvr>
                                        <p:cTn id="44" dur="26">
                                          <p:stCondLst>
                                            <p:cond delay="1642"/>
                                          </p:stCondLst>
                                        </p:cTn>
                                        <p:tgtEl>
                                          <p:spTgt spid="3">
                                            <p:txEl>
                                              <p:pRg st="1" end="1"/>
                                            </p:txEl>
                                          </p:spTgt>
                                        </p:tgtEl>
                                      </p:cBhvr>
                                      <p:to x="100000" y="90000"/>
                                    </p:animScale>
                                    <p:animScale>
                                      <p:cBhvr>
                                        <p:cTn id="45" dur="166" decel="50000">
                                          <p:stCondLst>
                                            <p:cond delay="1668"/>
                                          </p:stCondLst>
                                        </p:cTn>
                                        <p:tgtEl>
                                          <p:spTgt spid="3">
                                            <p:txEl>
                                              <p:pRg st="1" end="1"/>
                                            </p:txEl>
                                          </p:spTgt>
                                        </p:tgtEl>
                                      </p:cBhvr>
                                      <p:to x="100000" y="100000"/>
                                    </p:animScale>
                                    <p:animScale>
                                      <p:cBhvr>
                                        <p:cTn id="46" dur="26">
                                          <p:stCondLst>
                                            <p:cond delay="1808"/>
                                          </p:stCondLst>
                                        </p:cTn>
                                        <p:tgtEl>
                                          <p:spTgt spid="3">
                                            <p:txEl>
                                              <p:pRg st="1" end="1"/>
                                            </p:txEl>
                                          </p:spTgt>
                                        </p:tgtEl>
                                      </p:cBhvr>
                                      <p:to x="100000" y="95000"/>
                                    </p:animScale>
                                    <p:animScale>
                                      <p:cBhvr>
                                        <p:cTn id="47" dur="166" decel="50000">
                                          <p:stCondLst>
                                            <p:cond delay="1834"/>
                                          </p:stCondLst>
                                        </p:cTn>
                                        <p:tgtEl>
                                          <p:spTgt spid="3">
                                            <p:txEl>
                                              <p:pRg st="1" end="1"/>
                                            </p:txEl>
                                          </p:spTgt>
                                        </p:tgtEl>
                                      </p:cBhvr>
                                      <p:to x="100000" y="100000"/>
                                    </p:animScale>
                                  </p:childTnLst>
                                </p:cTn>
                              </p:par>
                              <p:par>
                                <p:cTn id="48" presetID="26" presetClass="entr" presetSubtype="0" fill="hold" grpId="0" nodeType="with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wipe(down)">
                                      <p:cBhvr>
                                        <p:cTn id="50" dur="580">
                                          <p:stCondLst>
                                            <p:cond delay="0"/>
                                          </p:stCondLst>
                                        </p:cTn>
                                        <p:tgtEl>
                                          <p:spTgt spid="3">
                                            <p:txEl>
                                              <p:pRg st="2" end="2"/>
                                            </p:txEl>
                                          </p:spTgt>
                                        </p:tgtEl>
                                      </p:cBhvr>
                                    </p:animEffect>
                                    <p:anim calcmode="lin" valueType="num">
                                      <p:cBhvr>
                                        <p:cTn id="5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2" end="2"/>
                                            </p:txEl>
                                          </p:spTgt>
                                        </p:tgtEl>
                                      </p:cBhvr>
                                      <p:to x="100000" y="60000"/>
                                    </p:animScale>
                                    <p:animScale>
                                      <p:cBhvr>
                                        <p:cTn id="57" dur="166" decel="50000">
                                          <p:stCondLst>
                                            <p:cond delay="676"/>
                                          </p:stCondLst>
                                        </p:cTn>
                                        <p:tgtEl>
                                          <p:spTgt spid="3">
                                            <p:txEl>
                                              <p:pRg st="2" end="2"/>
                                            </p:txEl>
                                          </p:spTgt>
                                        </p:tgtEl>
                                      </p:cBhvr>
                                      <p:to x="100000" y="100000"/>
                                    </p:animScale>
                                    <p:animScale>
                                      <p:cBhvr>
                                        <p:cTn id="58" dur="26">
                                          <p:stCondLst>
                                            <p:cond delay="1312"/>
                                          </p:stCondLst>
                                        </p:cTn>
                                        <p:tgtEl>
                                          <p:spTgt spid="3">
                                            <p:txEl>
                                              <p:pRg st="2" end="2"/>
                                            </p:txEl>
                                          </p:spTgt>
                                        </p:tgtEl>
                                      </p:cBhvr>
                                      <p:to x="100000" y="80000"/>
                                    </p:animScale>
                                    <p:animScale>
                                      <p:cBhvr>
                                        <p:cTn id="59" dur="166" decel="50000">
                                          <p:stCondLst>
                                            <p:cond delay="1338"/>
                                          </p:stCondLst>
                                        </p:cTn>
                                        <p:tgtEl>
                                          <p:spTgt spid="3">
                                            <p:txEl>
                                              <p:pRg st="2" end="2"/>
                                            </p:txEl>
                                          </p:spTgt>
                                        </p:tgtEl>
                                      </p:cBhvr>
                                      <p:to x="100000" y="100000"/>
                                    </p:animScale>
                                    <p:animScale>
                                      <p:cBhvr>
                                        <p:cTn id="60" dur="26">
                                          <p:stCondLst>
                                            <p:cond delay="1642"/>
                                          </p:stCondLst>
                                        </p:cTn>
                                        <p:tgtEl>
                                          <p:spTgt spid="3">
                                            <p:txEl>
                                              <p:pRg st="2" end="2"/>
                                            </p:txEl>
                                          </p:spTgt>
                                        </p:tgtEl>
                                      </p:cBhvr>
                                      <p:to x="100000" y="90000"/>
                                    </p:animScale>
                                    <p:animScale>
                                      <p:cBhvr>
                                        <p:cTn id="61" dur="166" decel="50000">
                                          <p:stCondLst>
                                            <p:cond delay="1668"/>
                                          </p:stCondLst>
                                        </p:cTn>
                                        <p:tgtEl>
                                          <p:spTgt spid="3">
                                            <p:txEl>
                                              <p:pRg st="2" end="2"/>
                                            </p:txEl>
                                          </p:spTgt>
                                        </p:tgtEl>
                                      </p:cBhvr>
                                      <p:to x="100000" y="100000"/>
                                    </p:animScale>
                                    <p:animScale>
                                      <p:cBhvr>
                                        <p:cTn id="62" dur="26">
                                          <p:stCondLst>
                                            <p:cond delay="1808"/>
                                          </p:stCondLst>
                                        </p:cTn>
                                        <p:tgtEl>
                                          <p:spTgt spid="3">
                                            <p:txEl>
                                              <p:pRg st="2" end="2"/>
                                            </p:txEl>
                                          </p:spTgt>
                                        </p:tgtEl>
                                      </p:cBhvr>
                                      <p:to x="100000" y="95000"/>
                                    </p:animScale>
                                    <p:animScale>
                                      <p:cBhvr>
                                        <p:cTn id="63" dur="166" decel="50000">
                                          <p:stCondLst>
                                            <p:cond delay="1834"/>
                                          </p:stCondLst>
                                        </p:cTn>
                                        <p:tgtEl>
                                          <p:spTgt spid="3">
                                            <p:txEl>
                                              <p:pRg st="2" end="2"/>
                                            </p:txEl>
                                          </p:spTgt>
                                        </p:tgtEl>
                                      </p:cBhvr>
                                      <p:to x="100000" y="100000"/>
                                    </p:animScale>
                                  </p:childTnLst>
                                </p:cTn>
                              </p:par>
                              <p:par>
                                <p:cTn id="64" presetID="26" presetClass="entr" presetSubtype="0" fill="hold" grpId="0" nodeType="withEffect">
                                  <p:stCondLst>
                                    <p:cond delay="0"/>
                                  </p:stCondLst>
                                  <p:childTnLst>
                                    <p:set>
                                      <p:cBhvr>
                                        <p:cTn id="65" dur="1" fill="hold">
                                          <p:stCondLst>
                                            <p:cond delay="0"/>
                                          </p:stCondLst>
                                        </p:cTn>
                                        <p:tgtEl>
                                          <p:spTgt spid="3">
                                            <p:txEl>
                                              <p:pRg st="3" end="3"/>
                                            </p:txEl>
                                          </p:spTgt>
                                        </p:tgtEl>
                                        <p:attrNameLst>
                                          <p:attrName>style.visibility</p:attrName>
                                        </p:attrNameLst>
                                      </p:cBhvr>
                                      <p:to>
                                        <p:strVal val="visible"/>
                                      </p:to>
                                    </p:set>
                                    <p:animEffect transition="in" filter="wipe(down)">
                                      <p:cBhvr>
                                        <p:cTn id="66" dur="580">
                                          <p:stCondLst>
                                            <p:cond delay="0"/>
                                          </p:stCondLst>
                                        </p:cTn>
                                        <p:tgtEl>
                                          <p:spTgt spid="3">
                                            <p:txEl>
                                              <p:pRg st="3" end="3"/>
                                            </p:txEl>
                                          </p:spTgt>
                                        </p:tgtEl>
                                      </p:cBhvr>
                                    </p:animEffect>
                                    <p:anim calcmode="lin" valueType="num">
                                      <p:cBhvr>
                                        <p:cTn id="67"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2" dur="26">
                                          <p:stCondLst>
                                            <p:cond delay="650"/>
                                          </p:stCondLst>
                                        </p:cTn>
                                        <p:tgtEl>
                                          <p:spTgt spid="3">
                                            <p:txEl>
                                              <p:pRg st="3" end="3"/>
                                            </p:txEl>
                                          </p:spTgt>
                                        </p:tgtEl>
                                      </p:cBhvr>
                                      <p:to x="100000" y="60000"/>
                                    </p:animScale>
                                    <p:animScale>
                                      <p:cBhvr>
                                        <p:cTn id="73" dur="166" decel="50000">
                                          <p:stCondLst>
                                            <p:cond delay="676"/>
                                          </p:stCondLst>
                                        </p:cTn>
                                        <p:tgtEl>
                                          <p:spTgt spid="3">
                                            <p:txEl>
                                              <p:pRg st="3" end="3"/>
                                            </p:txEl>
                                          </p:spTgt>
                                        </p:tgtEl>
                                      </p:cBhvr>
                                      <p:to x="100000" y="100000"/>
                                    </p:animScale>
                                    <p:animScale>
                                      <p:cBhvr>
                                        <p:cTn id="74" dur="26">
                                          <p:stCondLst>
                                            <p:cond delay="1312"/>
                                          </p:stCondLst>
                                        </p:cTn>
                                        <p:tgtEl>
                                          <p:spTgt spid="3">
                                            <p:txEl>
                                              <p:pRg st="3" end="3"/>
                                            </p:txEl>
                                          </p:spTgt>
                                        </p:tgtEl>
                                      </p:cBhvr>
                                      <p:to x="100000" y="80000"/>
                                    </p:animScale>
                                    <p:animScale>
                                      <p:cBhvr>
                                        <p:cTn id="75" dur="166" decel="50000">
                                          <p:stCondLst>
                                            <p:cond delay="1338"/>
                                          </p:stCondLst>
                                        </p:cTn>
                                        <p:tgtEl>
                                          <p:spTgt spid="3">
                                            <p:txEl>
                                              <p:pRg st="3" end="3"/>
                                            </p:txEl>
                                          </p:spTgt>
                                        </p:tgtEl>
                                      </p:cBhvr>
                                      <p:to x="100000" y="100000"/>
                                    </p:animScale>
                                    <p:animScale>
                                      <p:cBhvr>
                                        <p:cTn id="76" dur="26">
                                          <p:stCondLst>
                                            <p:cond delay="1642"/>
                                          </p:stCondLst>
                                        </p:cTn>
                                        <p:tgtEl>
                                          <p:spTgt spid="3">
                                            <p:txEl>
                                              <p:pRg st="3" end="3"/>
                                            </p:txEl>
                                          </p:spTgt>
                                        </p:tgtEl>
                                      </p:cBhvr>
                                      <p:to x="100000" y="90000"/>
                                    </p:animScale>
                                    <p:animScale>
                                      <p:cBhvr>
                                        <p:cTn id="77" dur="166" decel="50000">
                                          <p:stCondLst>
                                            <p:cond delay="1668"/>
                                          </p:stCondLst>
                                        </p:cTn>
                                        <p:tgtEl>
                                          <p:spTgt spid="3">
                                            <p:txEl>
                                              <p:pRg st="3" end="3"/>
                                            </p:txEl>
                                          </p:spTgt>
                                        </p:tgtEl>
                                      </p:cBhvr>
                                      <p:to x="100000" y="100000"/>
                                    </p:animScale>
                                    <p:animScale>
                                      <p:cBhvr>
                                        <p:cTn id="78" dur="26">
                                          <p:stCondLst>
                                            <p:cond delay="1808"/>
                                          </p:stCondLst>
                                        </p:cTn>
                                        <p:tgtEl>
                                          <p:spTgt spid="3">
                                            <p:txEl>
                                              <p:pRg st="3" end="3"/>
                                            </p:txEl>
                                          </p:spTgt>
                                        </p:tgtEl>
                                      </p:cBhvr>
                                      <p:to x="100000" y="95000"/>
                                    </p:animScale>
                                    <p:animScale>
                                      <p:cBhvr>
                                        <p:cTn id="79" dur="166" decel="50000">
                                          <p:stCondLst>
                                            <p:cond delay="1834"/>
                                          </p:stCondLst>
                                        </p:cTn>
                                        <p:tgtEl>
                                          <p:spTgt spid="3">
                                            <p:txEl>
                                              <p:pRg st="3" end="3"/>
                                            </p:txEl>
                                          </p:spTgt>
                                        </p:tgtEl>
                                      </p:cBhvr>
                                      <p:to x="100000" y="100000"/>
                                    </p:animScale>
                                  </p:childTnLst>
                                </p:cTn>
                              </p:par>
                              <p:par>
                                <p:cTn id="80" presetID="16" presetClass="entr" presetSubtype="21" fill="hold"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barn(inVertical)">
                                      <p:cBhvr>
                                        <p:cTn id="8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29350" y="3943351"/>
            <a:ext cx="5487987" cy="1752599"/>
          </a:xfrm>
        </p:spPr>
        <p:txBody>
          <a:bodyPr>
            <a:noAutofit/>
          </a:bodyPr>
          <a:lstStyle/>
          <a:p>
            <a:br>
              <a:rPr lang="it-IT" sz="2400" u="sng" dirty="0">
                <a:latin typeface="+mn-lt"/>
              </a:rPr>
            </a:br>
            <a:r>
              <a:rPr lang="it-IT" sz="2400" dirty="0">
                <a:latin typeface="Baskerville Old Face" panose="02020602080505020303" pitchFamily="18" charset="0"/>
              </a:rPr>
              <a:t>Tutto inizia nel</a:t>
            </a:r>
            <a:r>
              <a:rPr lang="it-IT" sz="2400" b="1" dirty="0">
                <a:latin typeface="Baskerville Old Face" panose="02020602080505020303" pitchFamily="18" charset="0"/>
              </a:rPr>
              <a:t> giugno 1944</a:t>
            </a:r>
            <a:r>
              <a:rPr lang="it-IT" sz="2400" dirty="0">
                <a:latin typeface="Baskerville Old Face" panose="02020602080505020303" pitchFamily="18" charset="0"/>
              </a:rPr>
              <a:t>, dopo la liberazione di Roma, con la </a:t>
            </a:r>
            <a:r>
              <a:rPr lang="it-IT" sz="2400" b="1" dirty="0">
                <a:latin typeface="Baskerville Old Face" panose="02020602080505020303" pitchFamily="18" charset="0"/>
              </a:rPr>
              <a:t>Seconda Guerra Mondiale ancora in corso. </a:t>
            </a:r>
            <a:r>
              <a:rPr lang="it-IT" sz="2400" dirty="0">
                <a:latin typeface="Baskerville Old Face" panose="02020602080505020303" pitchFamily="18" charset="0"/>
              </a:rPr>
              <a:t>Il re, Vittorio Emanuele III, nomina luogotenente il figlio Umberto, che diviene così il nuovo capo dello Stato. </a:t>
            </a:r>
            <a:br>
              <a:rPr lang="it-IT" sz="2400" dirty="0">
                <a:latin typeface="Baskerville Old Face" panose="02020602080505020303" pitchFamily="18" charset="0"/>
              </a:rPr>
            </a:br>
            <a:r>
              <a:rPr lang="it-IT" sz="2400" dirty="0">
                <a:latin typeface="Baskerville Old Face" panose="02020602080505020303" pitchFamily="18" charset="0"/>
              </a:rPr>
              <a:t>Con il decreto legislativo luogotenenziale n.151 del 25 giugno si stabilisce che il popolo italiano dovrà, attraverso un referendum, scegliere la forma istituzionale dello Stato e, contemporaneamente, eleggere un’Assemblea Costituente </a:t>
            </a:r>
            <a:r>
              <a:rPr lang="it-IT" sz="2400" b="1" dirty="0">
                <a:latin typeface="Baskerville Old Face" panose="02020602080505020303" pitchFamily="18" charset="0"/>
              </a:rPr>
              <a:t>per decidere la struttura delle istituzioni </a:t>
            </a:r>
            <a:r>
              <a:rPr lang="it-IT" sz="2400" dirty="0">
                <a:latin typeface="Baskerville Old Face" panose="02020602080505020303" pitchFamily="18" charset="0"/>
              </a:rPr>
              <a:t>di cui l’Italia sarà dotata dopo la fine del conflitto.</a:t>
            </a:r>
            <a:br>
              <a:rPr lang="it-IT" sz="2400" dirty="0">
                <a:latin typeface="Baskerville Old Face" panose="02020602080505020303" pitchFamily="18" charset="0"/>
              </a:rPr>
            </a:br>
            <a:br>
              <a:rPr lang="it-IT" sz="2800" dirty="0">
                <a:effectLst>
                  <a:outerShdw blurRad="38100" dist="38100" dir="2700000" algn="tl">
                    <a:srgbClr val="000000">
                      <a:alpha val="43137"/>
                    </a:srgbClr>
                  </a:outerShdw>
                </a:effectLst>
                <a:latin typeface="Baskerville Old Face" panose="02020602080505020303" pitchFamily="18" charset="0"/>
              </a:rPr>
            </a:br>
            <a:br>
              <a:rPr lang="it-IT" sz="2800" dirty="0">
                <a:latin typeface="Baskerville Old Face" panose="02020602080505020303" pitchFamily="18" charset="0"/>
              </a:rPr>
            </a:br>
            <a:br>
              <a:rPr lang="it-IT" sz="2800" dirty="0">
                <a:latin typeface="Baskerville Old Face" panose="02020602080505020303" pitchFamily="18" charset="0"/>
              </a:rPr>
            </a:br>
            <a:endParaRPr lang="it-IT" sz="4400" dirty="0">
              <a:latin typeface="Baskerville Old Face" panose="02020602080505020303" pitchFamily="18" charset="0"/>
            </a:endParaRPr>
          </a:p>
        </p:txBody>
      </p:sp>
      <p:sp>
        <p:nvSpPr>
          <p:cNvPr id="3" name="Rettangolo 2"/>
          <p:cNvSpPr/>
          <p:nvPr/>
        </p:nvSpPr>
        <p:spPr>
          <a:xfrm>
            <a:off x="4213899" y="145520"/>
            <a:ext cx="8483200" cy="923330"/>
          </a:xfrm>
          <a:prstGeom prst="rect">
            <a:avLst/>
          </a:prstGeom>
        </p:spPr>
        <p:txBody>
          <a:bodyPr wrap="square">
            <a:spAutoFit/>
          </a:bodyPr>
          <a:lstStyle/>
          <a:p>
            <a:r>
              <a:rPr lang="it-IT" sz="5400" dirty="0">
                <a:solidFill>
                  <a:srgbClr val="FFC000"/>
                </a:solidFill>
                <a:latin typeface="ZOMBIE" panose="02000506000000020004" pitchFamily="2" charset="0"/>
              </a:rPr>
              <a:t>COME NASCE</a:t>
            </a:r>
            <a:endParaRPr lang="it-IT" sz="2400" dirty="0">
              <a:solidFill>
                <a:srgbClr val="FFC000"/>
              </a:solidFill>
              <a:latin typeface="ZOMBIE" panose="02000506000000020004" pitchFamily="2" charset="0"/>
            </a:endParaRPr>
          </a:p>
        </p:txBody>
      </p:sp>
      <p:sp>
        <p:nvSpPr>
          <p:cNvPr id="4" name="CasellaDiTesto 3"/>
          <p:cNvSpPr txBox="1"/>
          <p:nvPr/>
        </p:nvSpPr>
        <p:spPr>
          <a:xfrm>
            <a:off x="6361611" y="381443"/>
            <a:ext cx="2909771"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L</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a:t>
            </a:r>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Assemblea</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4619" y="2422189"/>
            <a:ext cx="4672445" cy="25898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45"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500"/>
                                        <p:tgtEl>
                                          <p:spTgt spid="4"/>
                                        </p:tgtEl>
                                      </p:cBhvr>
                                    </p:animEffect>
                                    <p:anim calcmode="lin" valueType="num">
                                      <p:cBhvr>
                                        <p:cTn id="11" dur="1500" fill="hold"/>
                                        <p:tgtEl>
                                          <p:spTgt spid="4"/>
                                        </p:tgtEl>
                                        <p:attrNameLst>
                                          <p:attrName>ppt_w</p:attrName>
                                        </p:attrNameLst>
                                      </p:cBhvr>
                                      <p:tavLst>
                                        <p:tav tm="0" fmla="#ppt_w*sin(2.5*pi*$)">
                                          <p:val>
                                            <p:fltVal val="0"/>
                                          </p:val>
                                        </p:tav>
                                        <p:tav tm="100000">
                                          <p:val>
                                            <p:fltVal val="1"/>
                                          </p:val>
                                        </p:tav>
                                      </p:tavLst>
                                    </p:anim>
                                    <p:anim calcmode="lin" valueType="num">
                                      <p:cBhvr>
                                        <p:cTn id="12" dur="1500" fill="hold"/>
                                        <p:tgtEl>
                                          <p:spTgt spid="4"/>
                                        </p:tgtEl>
                                        <p:attrNameLst>
                                          <p:attrName>ppt_h</p:attrName>
                                        </p:attrNameLst>
                                      </p:cBhvr>
                                      <p:tavLst>
                                        <p:tav tm="0">
                                          <p:val>
                                            <p:strVal val="#ppt_h"/>
                                          </p:val>
                                        </p:tav>
                                        <p:tav tm="100000">
                                          <p:val>
                                            <p:strVal val="#ppt_h"/>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par>
                                <p:cTn id="19" presetID="14" presetClass="entr" presetSubtype="1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53491" y="2517186"/>
            <a:ext cx="9913443" cy="3124201"/>
          </a:xfrm>
        </p:spPr>
        <p:txBody>
          <a:bodyPr>
            <a:normAutofit/>
          </a:bodyPr>
          <a:lstStyle/>
          <a:p>
            <a:pPr marL="0" indent="0" algn="r">
              <a:buNone/>
            </a:pPr>
            <a:r>
              <a:rPr lang="it-IT" dirty="0">
                <a:latin typeface="Baskerville Old Face" panose="02020602080505020303" pitchFamily="18" charset="0"/>
              </a:rPr>
              <a:t>Un ruolo fondamentale nella nascita dell’Assemblea Costituente lo ha avuto il </a:t>
            </a:r>
            <a:r>
              <a:rPr lang="it-IT" b="1" dirty="0">
                <a:latin typeface="Baskerville Old Face" panose="02020602080505020303" pitchFamily="18" charset="0"/>
              </a:rPr>
              <a:t>Ministero della Costituente</a:t>
            </a:r>
            <a:r>
              <a:rPr lang="it-IT" dirty="0">
                <a:latin typeface="Baskerville Old Face" panose="02020602080505020303" pitchFamily="18" charset="0"/>
              </a:rPr>
              <a:t>, un’istituzione creata nel 1945 dal Governo, guidato all’epoca da Ferruccio Parri, e con a capo il socialista Pietro Nenni, uno dei più importanti esponenti della Resistenza, e tra i dirigenti del Partito d’Azione. </a:t>
            </a:r>
          </a:p>
          <a:p>
            <a:pPr marL="0" indent="0" algn="r">
              <a:buNone/>
            </a:pPr>
            <a:r>
              <a:rPr lang="it-IT" dirty="0">
                <a:latin typeface="Baskerville Old Face" panose="02020602080505020303" pitchFamily="18" charset="0"/>
              </a:rPr>
              <a:t>Questo Ministero ha preparato la legge elettorale per l’elezione dell’Assemblea, ne ha curato la convocazione e ha raccolto i dati e i materiali necessari.</a:t>
            </a:r>
          </a:p>
        </p:txBody>
      </p:sp>
      <p:sp>
        <p:nvSpPr>
          <p:cNvPr id="5" name="CasellaDiTesto 4"/>
          <p:cNvSpPr txBox="1"/>
          <p:nvPr/>
        </p:nvSpPr>
        <p:spPr>
          <a:xfrm>
            <a:off x="2314046" y="885970"/>
            <a:ext cx="3946914"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Cosa ha contribuito</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
        <p:nvSpPr>
          <p:cNvPr id="4" name="Rettangolo 3"/>
          <p:cNvSpPr/>
          <p:nvPr/>
        </p:nvSpPr>
        <p:spPr>
          <a:xfrm>
            <a:off x="3746735" y="1347635"/>
            <a:ext cx="10724608" cy="707886"/>
          </a:xfrm>
          <a:prstGeom prst="rect">
            <a:avLst/>
          </a:prstGeom>
        </p:spPr>
        <p:txBody>
          <a:bodyPr wrap="square">
            <a:spAutoFit/>
          </a:bodyPr>
          <a:lstStyle/>
          <a:p>
            <a:r>
              <a:rPr lang="it-IT" sz="40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All’istituzione dell’assemblea</a:t>
            </a:r>
            <a:endParaRPr lang="it-IT" sz="16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846618" y="2507673"/>
            <a:ext cx="5859288" cy="3095611"/>
          </a:xfrm>
        </p:spPr>
        <p:txBody>
          <a:bodyPr>
            <a:noAutofit/>
          </a:bodyPr>
          <a:lstStyle/>
          <a:p>
            <a:r>
              <a:rPr lang="it-IT" sz="2800" dirty="0">
                <a:latin typeface="Baskerville Old Face" panose="02020602080505020303" pitchFamily="18" charset="0"/>
              </a:rPr>
              <a:t>Il suo compito è quello di </a:t>
            </a:r>
            <a:r>
              <a:rPr lang="it-IT" sz="2800" b="1" dirty="0">
                <a:latin typeface="Baskerville Old Face" panose="02020602080505020303" pitchFamily="18" charset="0"/>
              </a:rPr>
              <a:t>redigere la nuova Costituzione in tutti i suoi aspetti, tranne uno</a:t>
            </a:r>
            <a:r>
              <a:rPr lang="it-IT" sz="2800" dirty="0">
                <a:latin typeface="Baskerville Old Face" panose="02020602080505020303" pitchFamily="18" charset="0"/>
              </a:rPr>
              <a:t>: la forma istituzionale del paese. Nel 1946, infatti, si decide con il </a:t>
            </a:r>
            <a:r>
              <a:rPr lang="it-IT" sz="2800" dirty="0" err="1">
                <a:latin typeface="Baskerville Old Face" panose="02020602080505020303" pitchFamily="18" charset="0"/>
              </a:rPr>
              <a:t>d.l.</a:t>
            </a:r>
            <a:r>
              <a:rPr lang="it-IT" sz="2800" dirty="0">
                <a:latin typeface="Baskerville Old Face" panose="02020602080505020303" pitchFamily="18" charset="0"/>
              </a:rPr>
              <a:t> luogotenenziale n. 98 che </a:t>
            </a:r>
            <a:r>
              <a:rPr lang="it-IT" sz="2800" b="1" dirty="0">
                <a:latin typeface="Baskerville Old Face" panose="02020602080505020303" pitchFamily="18" charset="0"/>
              </a:rPr>
              <a:t>saranno gli Italiani a decidere se il paese rimarrà una Monarchia o diventerà una Repubblica</a:t>
            </a:r>
            <a:br>
              <a:rPr lang="it-IT" sz="2800" b="1" dirty="0">
                <a:latin typeface="Baskerville Old Face" panose="02020602080505020303" pitchFamily="18" charset="0"/>
              </a:rPr>
            </a:br>
            <a:br>
              <a:rPr lang="it-IT" sz="2800" dirty="0">
                <a:latin typeface="Baskerville Old Face" panose="02020602080505020303" pitchFamily="18" charset="0"/>
              </a:rPr>
            </a:br>
            <a:endParaRPr lang="it-IT" sz="2800" dirty="0">
              <a:latin typeface="Baskerville Old Face" panose="02020602080505020303" pitchFamily="18" charset="0"/>
            </a:endParaRPr>
          </a:p>
        </p:txBody>
      </p:sp>
      <p:sp>
        <p:nvSpPr>
          <p:cNvPr id="4" name="Rettangolo 3"/>
          <p:cNvSpPr/>
          <p:nvPr/>
        </p:nvSpPr>
        <p:spPr>
          <a:xfrm>
            <a:off x="2939911" y="516638"/>
            <a:ext cx="10724608" cy="830997"/>
          </a:xfrm>
          <a:prstGeom prst="rect">
            <a:avLst/>
          </a:prstGeom>
        </p:spPr>
        <p:txBody>
          <a:bodyPr wrap="square">
            <a:spAutoFit/>
          </a:bodyPr>
          <a:lstStyle/>
          <a:p>
            <a:r>
              <a:rPr lang="it-IT" sz="4800" dirty="0" err="1">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CoME</a:t>
            </a:r>
            <a:r>
              <a:rPr lang="it-IT" sz="48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 </a:t>
            </a:r>
            <a:r>
              <a:rPr lang="it-IT" sz="4800" dirty="0" err="1">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FUNZIONo’</a:t>
            </a:r>
            <a:endParaRPr lang="it-IT" sz="20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endParaRPr>
          </a:p>
        </p:txBody>
      </p:sp>
      <p:sp>
        <p:nvSpPr>
          <p:cNvPr id="3" name="CasellaDiTesto 2"/>
          <p:cNvSpPr txBox="1"/>
          <p:nvPr/>
        </p:nvSpPr>
        <p:spPr>
          <a:xfrm>
            <a:off x="5691052" y="755342"/>
            <a:ext cx="4887877"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L</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a:t>
            </a:r>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Assemblea Costituente</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3579" y="1911927"/>
            <a:ext cx="3790950" cy="381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par>
                                <p:cTn id="15" presetID="6"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par>
                          <p:cTn id="18" fill="hold">
                            <p:stCondLst>
                              <p:cond delay="3000"/>
                            </p:stCondLst>
                            <p:childTnLst>
                              <p:par>
                                <p:cTn id="19" presetID="17"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358668" y="1561040"/>
            <a:ext cx="10657119" cy="2843248"/>
          </a:xfrm>
        </p:spPr>
        <p:txBody>
          <a:bodyPr/>
          <a:lstStyle/>
          <a:p>
            <a:pPr marL="0" indent="0" algn="ctr">
              <a:buNone/>
            </a:pPr>
            <a:r>
              <a:rPr lang="it-IT" dirty="0">
                <a:latin typeface="Baskerville Old Face" panose="02020602080505020303" pitchFamily="18" charset="0"/>
              </a:rPr>
              <a:t>Oltre a redigere la Carta costituzionale, l’Assemblea Costituente svolge anche altre funzioni: in particolare, quella di </a:t>
            </a:r>
            <a:r>
              <a:rPr lang="it-IT" b="1" dirty="0">
                <a:latin typeface="Baskerville Old Face" panose="02020602080505020303" pitchFamily="18" charset="0"/>
              </a:rPr>
              <a:t>votare la fiducia al Governo, approvare le leggi di bilancio </a:t>
            </a:r>
            <a:r>
              <a:rPr lang="it-IT" dirty="0">
                <a:latin typeface="Baskerville Old Face" panose="02020602080505020303" pitchFamily="18" charset="0"/>
              </a:rPr>
              <a:t>e </a:t>
            </a:r>
            <a:r>
              <a:rPr lang="it-IT" b="1" dirty="0">
                <a:latin typeface="Baskerville Old Face" panose="02020602080505020303" pitchFamily="18" charset="0"/>
              </a:rPr>
              <a:t>ratificare i trattati internazionali</a:t>
            </a:r>
            <a:r>
              <a:rPr lang="it-IT" dirty="0">
                <a:latin typeface="Baskerville Old Face" panose="02020602080505020303" pitchFamily="18" charset="0"/>
              </a:rPr>
              <a:t>.</a:t>
            </a:r>
            <a:br>
              <a:rPr lang="it-IT" dirty="0">
                <a:latin typeface="Baskerville Old Face" panose="02020602080505020303" pitchFamily="18" charset="0"/>
              </a:rPr>
            </a:br>
            <a:r>
              <a:rPr lang="it-IT" dirty="0">
                <a:latin typeface="Baskerville Old Face" panose="02020602080505020303" pitchFamily="18" charset="0"/>
              </a:rPr>
              <a:t>Il potere legislativo, in assenza di un parlamento, è formalmente nelle mani del Governo, che però rimetterà più volte le leggi alla Costituente</a:t>
            </a:r>
          </a:p>
        </p:txBody>
      </p:sp>
      <p:sp>
        <p:nvSpPr>
          <p:cNvPr id="4" name="CasellaDiTesto 3"/>
          <p:cNvSpPr txBox="1"/>
          <p:nvPr/>
        </p:nvSpPr>
        <p:spPr>
          <a:xfrm>
            <a:off x="2314046" y="714655"/>
            <a:ext cx="3873176"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L</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a:t>
            </a:r>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Assemblea svolge</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
        <p:nvSpPr>
          <p:cNvPr id="5" name="Rettangolo 4"/>
          <p:cNvSpPr/>
          <p:nvPr/>
        </p:nvSpPr>
        <p:spPr>
          <a:xfrm>
            <a:off x="4526664" y="1176320"/>
            <a:ext cx="10724608" cy="769441"/>
          </a:xfrm>
          <a:prstGeom prst="rect">
            <a:avLst/>
          </a:prstGeom>
        </p:spPr>
        <p:txBody>
          <a:bodyPr wrap="square">
            <a:spAutoFit/>
          </a:bodyPr>
          <a:lstStyle/>
          <a:p>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Anche altre funzioni</a:t>
            </a:r>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rPr>
              <a:t>?</a:t>
            </a:r>
            <a:endParaRPr lang="it-IT"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6664" y="4006119"/>
            <a:ext cx="3976687" cy="27518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49" presetClass="entr" presetSubtype="0"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7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7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7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9" dur="700"/>
                                        <p:tgtEl>
                                          <p:spTgt spid="3">
                                            <p:txEl>
                                              <p:pRg st="0" end="0"/>
                                            </p:txEl>
                                          </p:spTgt>
                                        </p:tgtEl>
                                      </p:cBhvr>
                                    </p:animEffect>
                                  </p:childTnLst>
                                </p:cTn>
                              </p:par>
                              <p:par>
                                <p:cTn id="20" presetID="31"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 calcmode="lin" valueType="num">
                                      <p:cBhvr>
                                        <p:cTn id="24" dur="1000" fill="hold"/>
                                        <p:tgtEl>
                                          <p:spTgt spid="2"/>
                                        </p:tgtEl>
                                        <p:attrNameLst>
                                          <p:attrName>style.rotation</p:attrName>
                                        </p:attrNameLst>
                                      </p:cBhvr>
                                      <p:tavLst>
                                        <p:tav tm="0">
                                          <p:val>
                                            <p:fltVal val="90"/>
                                          </p:val>
                                        </p:tav>
                                        <p:tav tm="100000">
                                          <p:val>
                                            <p:fltVal val="0"/>
                                          </p:val>
                                        </p:tav>
                                      </p:tavLst>
                                    </p:anim>
                                    <p:animEffect transition="in" filter="fade">
                                      <p:cBhvr>
                                        <p:cTn id="2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34195" y="2022236"/>
            <a:ext cx="8115032" cy="2308324"/>
          </a:xfrm>
          <a:prstGeom prst="rect">
            <a:avLst/>
          </a:prstGeom>
        </p:spPr>
        <p:txBody>
          <a:bodyPr wrap="square">
            <a:spAutoFit/>
          </a:bodyPr>
          <a:lstStyle/>
          <a:p>
            <a:pPr algn="ctr"/>
            <a:r>
              <a:rPr lang="it-IT" sz="2400" b="1" dirty="0">
                <a:latin typeface="Baskerville Old Face" panose="02020602080505020303" pitchFamily="18" charset="0"/>
              </a:rPr>
              <a:t>Non si è potuto votare in tutta Italia, </a:t>
            </a:r>
            <a:r>
              <a:rPr lang="it-IT" sz="2400" dirty="0">
                <a:latin typeface="Baskerville Old Face" panose="02020602080505020303" pitchFamily="18" charset="0"/>
              </a:rPr>
              <a:t>dal momento che </a:t>
            </a:r>
            <a:r>
              <a:rPr lang="it-IT" sz="2400" b="1" dirty="0">
                <a:latin typeface="Baskerville Old Face" panose="02020602080505020303" pitchFamily="18" charset="0"/>
              </a:rPr>
              <a:t>alcune zone erano ancora sotto l’amministrazione militare degli Alleati</a:t>
            </a:r>
            <a:r>
              <a:rPr lang="it-IT" sz="2400" dirty="0">
                <a:latin typeface="Baskerville Old Face" panose="02020602080505020303" pitchFamily="18" charset="0"/>
              </a:rPr>
              <a:t>. Non ha votato gran parte dell’attuale provincia di Bolzano, parti del Friuli e, soprattutto, Trieste, che sarebbe tornata all’Italia solamente nel 1954. Si è votato invece nei comuni piemontesi di Briga Marittima e Tenda, passati poco dopo alla Francia</a:t>
            </a:r>
          </a:p>
        </p:txBody>
      </p:sp>
      <p:sp>
        <p:nvSpPr>
          <p:cNvPr id="5" name="Rettangolo 4"/>
          <p:cNvSpPr/>
          <p:nvPr/>
        </p:nvSpPr>
        <p:spPr>
          <a:xfrm>
            <a:off x="2933129" y="693613"/>
            <a:ext cx="10724608" cy="769441"/>
          </a:xfrm>
          <a:prstGeom prst="rect">
            <a:avLst/>
          </a:prstGeom>
        </p:spPr>
        <p:txBody>
          <a:bodyPr wrap="square">
            <a:spAutoFit/>
          </a:bodyPr>
          <a:lstStyle/>
          <a:p>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Le elezioni si sono svolte</a:t>
            </a:r>
            <a:endParaRPr lang="it-IT"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
        <p:nvSpPr>
          <p:cNvPr id="3" name="CasellaDiTesto 2"/>
          <p:cNvSpPr txBox="1"/>
          <p:nvPr/>
        </p:nvSpPr>
        <p:spPr>
          <a:xfrm>
            <a:off x="6990550" y="909949"/>
            <a:ext cx="3236784"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In tutta Italia</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314046" y="2279041"/>
            <a:ext cx="8979109" cy="3354765"/>
          </a:xfrm>
          <a:prstGeom prst="rect">
            <a:avLst/>
          </a:prstGeom>
        </p:spPr>
        <p:txBody>
          <a:bodyPr wrap="square">
            <a:spAutoFit/>
          </a:bodyPr>
          <a:lstStyle/>
          <a:p>
            <a:pPr algn="ctr"/>
            <a:r>
              <a:rPr lang="it-IT" sz="2800" dirty="0">
                <a:latin typeface="Baskerville Old Face" panose="02020602080505020303" pitchFamily="18" charset="0"/>
              </a:rPr>
              <a:t>L’Assemblea è composta da 556 membri, eletti con un sistema proporzionale con possibilità di dare fino a quattro preferenze. Partecipano al voto, sia come elettrici che come candidate, anche le donne, che hanno già potuto recarsi alle urne la prima volta per le elezioni amministrative del 1946. </a:t>
            </a:r>
            <a:br>
              <a:rPr lang="it-IT" sz="2000" dirty="0">
                <a:latin typeface="Candara" panose="020E0502030303020204" pitchFamily="34" charset="0"/>
              </a:rPr>
            </a:br>
            <a:br>
              <a:rPr lang="it-IT" sz="3600" dirty="0">
                <a:latin typeface="Candara" panose="020E0502030303020204" pitchFamily="34" charset="0"/>
              </a:rPr>
            </a:br>
            <a:endParaRPr lang="it-IT" sz="3600" i="1" u="sng" dirty="0">
              <a:effectLst>
                <a:outerShdw blurRad="38100" dist="38100" dir="2700000" algn="tl">
                  <a:srgbClr val="000000">
                    <a:alpha val="43137"/>
                  </a:srgbClr>
                </a:outerShdw>
              </a:effectLst>
              <a:latin typeface="Candara" panose="020E0502030303020204" pitchFamily="34" charset="0"/>
            </a:endParaRPr>
          </a:p>
        </p:txBody>
      </p:sp>
      <p:sp>
        <p:nvSpPr>
          <p:cNvPr id="5" name="CasellaDiTesto 4"/>
          <p:cNvSpPr txBox="1"/>
          <p:nvPr/>
        </p:nvSpPr>
        <p:spPr>
          <a:xfrm>
            <a:off x="2314046" y="714655"/>
            <a:ext cx="4241867" cy="923330"/>
          </a:xfrm>
          <a:prstGeom prst="rect">
            <a:avLst/>
          </a:prstGeom>
          <a:noFill/>
        </p:spPr>
        <p:txBody>
          <a:bodyPr wrap="none" rtlCol="0">
            <a:spAutoFit/>
          </a:bodyPr>
          <a:lstStyle/>
          <a:p>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Come </a:t>
            </a:r>
            <a:r>
              <a:rPr lang="it-IT" sz="5400" dirty="0" err="1">
                <a:solidFill>
                  <a:srgbClr val="404040"/>
                </a:solidFill>
                <a:effectLst>
                  <a:outerShdw blurRad="38100" dist="38100" dir="2700000" algn="tl">
                    <a:srgbClr val="000000">
                      <a:alpha val="43137"/>
                    </a:srgbClr>
                  </a:outerShdw>
                </a:effectLst>
                <a:latin typeface="Sweet Lemonade" panose="02000500000000000000" pitchFamily="2" charset="0"/>
              </a:rPr>
              <a:t>e</a:t>
            </a:r>
            <a:r>
              <a:rPr lang="it-IT" sz="5400" dirty="0" err="1">
                <a:solidFill>
                  <a:srgbClr val="404040"/>
                </a:solidFill>
                <a:effectLst>
                  <a:outerShdw blurRad="38100" dist="38100" dir="2700000" algn="tl">
                    <a:srgbClr val="000000">
                      <a:alpha val="43137"/>
                    </a:srgbClr>
                  </a:outerShdw>
                </a:effectLst>
                <a:latin typeface="Informal Roman" panose="030604020304060B0204" pitchFamily="66" charset="0"/>
              </a:rPr>
              <a:t>’</a:t>
            </a:r>
            <a:r>
              <a:rPr lang="it-IT" sz="5400" dirty="0">
                <a:solidFill>
                  <a:srgbClr val="404040"/>
                </a:solidFill>
                <a:effectLst>
                  <a:outerShdw blurRad="38100" dist="38100" dir="2700000" algn="tl">
                    <a:srgbClr val="000000">
                      <a:alpha val="43137"/>
                    </a:srgbClr>
                  </a:outerShdw>
                </a:effectLst>
                <a:latin typeface="Informal Roman" panose="030604020304060B0204" pitchFamily="66" charset="0"/>
              </a:rPr>
              <a:t> </a:t>
            </a:r>
            <a:r>
              <a:rPr lang="it-IT" sz="5400" dirty="0">
                <a:solidFill>
                  <a:srgbClr val="404040"/>
                </a:solidFill>
                <a:effectLst>
                  <a:outerShdw blurRad="38100" dist="38100" dir="2700000" algn="tl">
                    <a:srgbClr val="000000">
                      <a:alpha val="43137"/>
                    </a:srgbClr>
                  </a:outerShdw>
                </a:effectLst>
                <a:latin typeface="Sweet Lemonade" panose="02000500000000000000" pitchFamily="2" charset="0"/>
              </a:rPr>
              <a:t>stata votata</a:t>
            </a:r>
            <a:endParaRPr lang="it-IT" sz="5400" dirty="0">
              <a:solidFill>
                <a:srgbClr val="404040"/>
              </a:solidFill>
              <a:effectLst>
                <a:outerShdw blurRad="38100" dist="38100" dir="2700000" algn="tl">
                  <a:srgbClr val="000000">
                    <a:alpha val="43137"/>
                  </a:srgbClr>
                </a:outerShdw>
              </a:effectLst>
              <a:latin typeface="Informal Roman" panose="030604020304060B0204" pitchFamily="66" charset="0"/>
            </a:endParaRPr>
          </a:p>
        </p:txBody>
      </p:sp>
      <p:sp>
        <p:nvSpPr>
          <p:cNvPr id="6" name="Rettangolo 5"/>
          <p:cNvSpPr/>
          <p:nvPr/>
        </p:nvSpPr>
        <p:spPr>
          <a:xfrm>
            <a:off x="4526664" y="1176320"/>
            <a:ext cx="10724608" cy="769441"/>
          </a:xfrm>
          <a:prstGeom prst="rect">
            <a:avLst/>
          </a:prstGeom>
        </p:spPr>
        <p:txBody>
          <a:bodyPr wrap="square">
            <a:spAutoFit/>
          </a:bodyPr>
          <a:lstStyle/>
          <a:p>
            <a:r>
              <a:rPr lang="it-IT" sz="4400"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ZOMBIE" panose="02000506000000020004" pitchFamily="2" charset="0"/>
              </a:rPr>
              <a:t>L’assemblea costituente</a:t>
            </a:r>
            <a:endParaRPr lang="it-IT" dirty="0">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effectLst>
                <a:outerShdw blurRad="38100" dist="38100" dir="2700000" algn="tl">
                  <a:srgbClr val="000000">
                    <a:alpha val="43137"/>
                  </a:srgbClr>
                </a:outerShdw>
              </a:effectLst>
              <a:latin typeface="Berlin Sans FB Demi" panose="020E0802020502020306"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sse">
  <a:themeElements>
    <a:clrScheme name="Gia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Parallass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sse">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1472</Words>
  <Application>Microsoft Office PowerPoint</Application>
  <PresentationFormat>Widescreen</PresentationFormat>
  <Paragraphs>102</Paragraphs>
  <Slides>25</Slides>
  <Notes>0</Notes>
  <HiddenSlides>0</HiddenSlides>
  <MMClips>0</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25</vt:i4>
      </vt:variant>
    </vt:vector>
  </HeadingPairs>
  <TitlesOfParts>
    <vt:vector size="39" baseType="lpstr">
      <vt:lpstr>Corbel</vt:lpstr>
      <vt:lpstr>Informal Roman</vt:lpstr>
      <vt:lpstr>Microsoft Uighur</vt:lpstr>
      <vt:lpstr>Kestoy Selfie</vt:lpstr>
      <vt:lpstr>Space Craft</vt:lpstr>
      <vt:lpstr>Sweet Lemonade</vt:lpstr>
      <vt:lpstr>Baskerville Old Face</vt:lpstr>
      <vt:lpstr>ZOMBIE</vt:lpstr>
      <vt:lpstr>Candara</vt:lpstr>
      <vt:lpstr>Berlin Sans FB Demi</vt:lpstr>
      <vt:lpstr>Arial</vt:lpstr>
      <vt:lpstr>Segoe UI Semilight</vt:lpstr>
      <vt:lpstr>Wingdings</vt:lpstr>
      <vt:lpstr>Parallasse</vt:lpstr>
      <vt:lpstr>Presentazione standard di PowerPoint</vt:lpstr>
      <vt:lpstr>Presentazione standard di PowerPoint</vt:lpstr>
      <vt:lpstr>Lo Statuto Albertino</vt:lpstr>
      <vt:lpstr> Tutto inizia nel giugno 1944, dopo la liberazione di Roma, con la Seconda Guerra Mondiale ancora in corso. Il re, Vittorio Emanuele III, nomina luogotenente il figlio Umberto, che diviene così il nuovo capo dello Stato.  Con il decreto legislativo luogotenenziale n.151 del 25 giugno si stabilisce che il popolo italiano dovrà, attraverso un referendum, scegliere la forma istituzionale dello Stato e, contemporaneamente, eleggere un’Assemblea Costituente per decidere la struttura delle istituzioni di cui l’Italia sarà dotata dopo la fine del conflitto.    </vt:lpstr>
      <vt:lpstr>Presentazione standard di PowerPoint</vt:lpstr>
      <vt:lpstr>Il suo compito è quello di redigere la nuova Costituzione in tutti i suoi aspetti, tranne uno: la forma istituzionale del paese. Nel 1946, infatti, si decide con il d.l. luogotenenziale n. 98 che saranno gli Italiani a decidere se il paese rimarrà una Monarchia o diventerà una Repubblica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utente</dc:creator>
  <cp:lastModifiedBy>Antonio</cp:lastModifiedBy>
  <cp:revision>28</cp:revision>
  <dcterms:created xsi:type="dcterms:W3CDTF">2014-09-12T02:14:00Z</dcterms:created>
  <dcterms:modified xsi:type="dcterms:W3CDTF">2019-06-07T06:47:03Z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