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6"/>
  </p:notesMasterIdLst>
  <p:sldIdLst>
    <p:sldId id="256" r:id="rId2"/>
    <p:sldId id="268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1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-1330" y="-5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D42F7-718C-4B98-AAEC-167E6DDD60A7}" type="datetimeFigureOut">
              <a:rPr lang="en-US" smtClean="0"/>
              <a:pPr/>
              <a:t>6/5/2019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2AA4F-B828-4D7C-AFD3-893933DAFCB4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fld id="{E9462EF3-3C4F-43EE-ACEE-D4B806740EA3}" type="datetimeFigureOut">
              <a:rPr lang="en-US" dirty="0"/>
              <a:pPr/>
              <a:t>6/5/2019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dirty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43B39-165A-4B68-AA5C-581F5336313C}" type="datetimeFigureOut">
              <a:rPr lang="en-US" dirty="0"/>
              <a:pPr/>
              <a:t>6/5/2019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C8C57-33F9-4259-AC4F-0E3F5BEC9B94}" type="datetimeFigureOut">
              <a:rPr lang="en-US" dirty="0"/>
              <a:pPr/>
              <a:t>6/5/2019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 hasCustomPrompt="1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8772B-8FA2-401F-A0A1-A59855EDBC3E}" type="datetimeFigureOut">
              <a:rPr lang="en-US" dirty="0"/>
              <a:pPr/>
              <a:t>6/5/2019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D5BDE-5A90-4611-82E9-0FC5746D30C5}" type="datetimeFigureOut">
              <a:rPr lang="en-US" dirty="0"/>
              <a:pPr/>
              <a:t>6/5/2019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 hasCustomPrompt="1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 hasCustomPrompt="1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 hasCustomPrompt="1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A17D-0BEA-4E76-A7FC-F7C188BC48D1}" type="datetimeFigureOut">
              <a:rPr lang="en-US" dirty="0"/>
              <a:pPr/>
              <a:t>6/5/2019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 hasCustomPrompt="1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dirty="0"/>
              <a:t>Fare clic sull'icona per inserire un'immagine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 hasCustomPrompt="1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 hasCustomPrompt="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dirty="0"/>
              <a:t>Fare clic sull'icona per inserire un'immagine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 hasCustomPrompt="1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 hasCustomPrompt="1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dirty="0"/>
              <a:t>Fare clic sull'icona per inserire un'immagine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 hasCustomPrompt="1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9AC7D-18CA-4236-82B9-D75EB1D66EAE}" type="datetimeFigureOut">
              <a:rPr lang="en-US" dirty="0"/>
              <a:pPr/>
              <a:t>6/5/2019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8300E-C023-45CD-A0BE-EDB7A8C6EA8B}" type="datetimeFigureOut">
              <a:rPr lang="en-US" dirty="0"/>
              <a:pPr/>
              <a:t>6/5/2019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0EAD-E369-4933-8469-ED7764B56A1B}" type="datetimeFigureOut">
              <a:rPr lang="en-US" dirty="0"/>
              <a:pPr/>
              <a:t>6/5/2019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0EF2-9919-473B-8215-8616BAF10692}" type="datetimeFigureOut">
              <a:rPr lang="en-US" dirty="0"/>
              <a:pPr/>
              <a:t>6/5/2019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72EB-AC54-4713-BFC2-BEB621108C63}" type="datetimeFigureOut">
              <a:rPr lang="en-US" dirty="0"/>
              <a:pPr/>
              <a:t>6/5/2019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55A0C-791E-4545-B787-F98AD45CD761}" type="datetimeFigureOut">
              <a:rPr lang="en-US" dirty="0"/>
              <a:pPr/>
              <a:t>6/5/2019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36B77-F4F4-4427-AC4F-9A623798AD82}" type="datetimeFigureOut">
              <a:rPr lang="en-US" dirty="0"/>
              <a:pPr/>
              <a:t>6/5/2019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E790C-34EB-4565-8437-CACF4CDB7822}" type="datetimeFigureOut">
              <a:rPr lang="en-US" dirty="0"/>
              <a:pPr/>
              <a:t>6/5/2019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A4C11-22B8-4A4E-8126-B3AF6B948A8E}" type="datetimeFigureOut">
              <a:rPr lang="en-US" dirty="0"/>
              <a:pPr/>
              <a:t>6/5/2019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D06B6-C816-4861-964D-15A98395707D}" type="datetimeFigureOut">
              <a:rPr lang="en-US" dirty="0"/>
              <a:pPr/>
              <a:t>6/5/2019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dirty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1A8AB-EA7C-4B1B-9D73-E2551851FABE}" type="datetimeFigureOut">
              <a:rPr lang="en-US" dirty="0"/>
              <a:pPr/>
              <a:t>6/5/2019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90786BE5-D2A3-4BF0-8B30-D7403E61B3DC}" type="datetimeFigureOut">
              <a:rPr lang="en-US" dirty="0"/>
              <a:pPr/>
              <a:t>6/5/2019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129613" y="632352"/>
            <a:ext cx="7932774" cy="2217062"/>
          </a:xfrm>
        </p:spPr>
        <p:txBody>
          <a:bodyPr/>
          <a:lstStyle/>
          <a:p>
            <a:pPr algn="ctr"/>
            <a:r>
              <a:rPr lang="it-IT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«Se</a:t>
            </a:r>
            <a:r>
              <a:rPr lang="it-IT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vogliamo restare umani,</a:t>
            </a:r>
            <a:br>
              <a:rPr lang="it-IT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ebbene, allora,</a:t>
            </a:r>
            <a:br>
              <a:rPr lang="it-IT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c’è una strada sola da percorrere,</a:t>
            </a:r>
            <a:br>
              <a:rPr lang="it-IT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via che ci porta alla società aperta.»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7138925" y="2849414"/>
            <a:ext cx="4416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K. Popper, La società aperta ed i suoi nemici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470647" y="3251662"/>
            <a:ext cx="11228294" cy="2553335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it-IT" sz="4000" b="1" i="1" cap="small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Accoglienza ed Inclusione</a:t>
            </a:r>
          </a:p>
          <a:p>
            <a:r>
              <a:rPr lang="it-IT" sz="4000" b="1" cap="small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PON</a:t>
            </a:r>
            <a:r>
              <a:rPr lang="it-IT" sz="4000" b="1" i="1" cap="small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«Cittadini Presenti</a:t>
            </a:r>
            <a:endParaRPr lang="it-IT" sz="4000" b="1" i="1" cap="small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4000" b="1" i="1" cap="smal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Esperto:prof.ssa M.A.Ciampa</a:t>
            </a:r>
          </a:p>
          <a:p>
            <a:r>
              <a:rPr lang="it-IT" sz="4000" b="1" i="1" cap="smal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Tutor:prof.Rosa Grieco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0" y="235120"/>
            <a:ext cx="12192000" cy="2541494"/>
          </a:xfrm>
        </p:spPr>
        <p:txBody>
          <a:bodyPr anchor="ctr"/>
          <a:lstStyle/>
          <a:p>
            <a:pPr algn="ctr"/>
            <a:r>
              <a:rPr lang="it-IT" sz="4400" b="1" cap="small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Differenza Cittadinanza e Nazionalità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28918" y="1613242"/>
            <a:ext cx="5567082" cy="2326745"/>
          </a:xfrm>
        </p:spPr>
        <p:txBody>
          <a:bodyPr anchor="ctr">
            <a:noAutofit/>
          </a:bodyPr>
          <a:lstStyle/>
          <a:p>
            <a:r>
              <a:rPr lang="it-IT" sz="2000" b="1" cap="smal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 Termine «cittadinanza» non deve, però, essere confuso con «</a:t>
            </a:r>
            <a:r>
              <a:rPr lang="it-IT" sz="2000" b="1" i="1" cap="smal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nazionalità</a:t>
            </a:r>
            <a:r>
              <a:rPr lang="it-IT" sz="2000" b="1" cap="smal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poiché quest’ultimo non è un istituto giuridico, bensì una semplice </a:t>
            </a:r>
            <a:r>
              <a:rPr lang="it-IT" sz="2000" b="1" i="1" cap="smal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nozione sociologica</a:t>
            </a:r>
            <a:r>
              <a:rPr lang="it-IT" sz="2000" b="1" cap="smal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</a:p>
        </p:txBody>
      </p:sp>
      <p:pic>
        <p:nvPicPr>
          <p:cNvPr id="4" name="Immagine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27034" y="3079377"/>
            <a:ext cx="6019200" cy="316198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4129" y="624046"/>
            <a:ext cx="12192000" cy="706964"/>
          </a:xfrm>
        </p:spPr>
        <p:txBody>
          <a:bodyPr/>
          <a:lstStyle/>
          <a:p>
            <a:pPr algn="ctr"/>
            <a:r>
              <a:rPr lang="it-IT" sz="4000" b="1" cap="small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Ius Soli e Ius Sanguinis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49624" y="2218516"/>
            <a:ext cx="7119819" cy="3416300"/>
          </a:xfrm>
        </p:spPr>
        <p:txBody>
          <a:bodyPr anchor="ctr"/>
          <a:lstStyle/>
          <a:p>
            <a:pPr marL="0" indent="0" algn="just">
              <a:buNone/>
            </a:pPr>
            <a:r>
              <a:rPr lang="it-IT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Secondo il «diritto del suolo», ossia lo </a:t>
            </a:r>
            <a:r>
              <a:rPr lang="it-IT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ius soli</a:t>
            </a:r>
            <a:r>
              <a:rPr lang="it-IT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è cittadino per nascita chi è nato nel territorio nazionale; d’altro canto per il «diritto di sangue», o anche </a:t>
            </a:r>
            <a:r>
              <a:rPr lang="it-IT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ius sanguinis</a:t>
            </a:r>
            <a:r>
              <a:rPr lang="it-IT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è cittadino per nascita il figlio di un cittadino per nascita. Ovviamente, </a:t>
            </a:r>
            <a:r>
              <a:rPr lang="it-IT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 norme giuridiche dei vari Stati sono molto più complesse</a:t>
            </a:r>
            <a:r>
              <a:rPr lang="it-IT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dal momento che non si limitano a considerare i suddetti casi in maniera assoluta, bensì in tutte le loro sfaccettature.</a:t>
            </a:r>
          </a:p>
        </p:txBody>
      </p:sp>
      <p:pic>
        <p:nvPicPr>
          <p:cNvPr id="4" name="Immagine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30807" y="1761316"/>
            <a:ext cx="3882513" cy="4572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2677648"/>
          </a:xfrm>
        </p:spPr>
        <p:txBody>
          <a:bodyPr anchor="ctr"/>
          <a:lstStyle/>
          <a:p>
            <a:pPr algn="ctr"/>
            <a:r>
              <a:rPr lang="it-IT" sz="4400" b="1" cap="small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Differenze Immigrazione e Intercultura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497541" y="2677648"/>
            <a:ext cx="8004703" cy="1915533"/>
          </a:xfrm>
        </p:spPr>
        <p:txBody>
          <a:bodyPr anchor="ctr">
            <a:normAutofit/>
          </a:bodyPr>
          <a:lstStyle/>
          <a:p>
            <a:pPr algn="just"/>
            <a:r>
              <a:rPr lang="it-IT" sz="2000" b="1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 «i</a:t>
            </a:r>
            <a:r>
              <a:rPr lang="it-IT" sz="2000" b="1" i="1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ntercultura</a:t>
            </a:r>
            <a:r>
              <a:rPr lang="it-IT" sz="2000" b="1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si intendono tutti i </a:t>
            </a:r>
            <a:r>
              <a:rPr lang="it-IT" sz="2000" b="1" i="1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contatti fra culture diverse</a:t>
            </a:r>
            <a:r>
              <a:rPr lang="it-IT" sz="2000" b="1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di cui i fenomeni migratori sono solo un aspetto, seppur molto importante, all cui base vi deve </a:t>
            </a:r>
            <a:r>
              <a:rPr lang="it-IT" sz="2000" b="1" i="1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necessariamente </a:t>
            </a:r>
            <a:r>
              <a:rPr lang="it-IT" sz="2000" b="1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essere il riconoscimento dell’altro.</a:t>
            </a:r>
            <a:endParaRPr lang="it-IT" sz="2000" b="1" i="1" cap="non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02244" y="1615734"/>
            <a:ext cx="2367722" cy="4572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349624" y="2221719"/>
            <a:ext cx="6512435" cy="3416300"/>
          </a:xfrm>
        </p:spPr>
        <p:txBody>
          <a:bodyPr anchor="ctr"/>
          <a:lstStyle/>
          <a:p>
            <a:pPr marL="0" indent="0" algn="just">
              <a:buNone/>
            </a:pPr>
            <a:r>
              <a:rPr lang="it-IT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 adesso… Ecco un video circa la nostra visita presso la </a:t>
            </a:r>
            <a:r>
              <a:rPr lang="it-IT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Comunità di Sant’Egidio</a:t>
            </a:r>
            <a:r>
              <a:rPr lang="it-IT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 Napoli, dove abbiamo avuto modo di ascoltare le </a:t>
            </a:r>
            <a:r>
              <a:rPr lang="it-IT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tragiche esperienze</a:t>
            </a:r>
            <a:r>
              <a:rPr lang="it-IT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 quattro ragazzi stranieri, i quali hanno dovuto </a:t>
            </a:r>
            <a:r>
              <a:rPr lang="it-IT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abbandonare il loro paese</a:t>
            </a:r>
            <a:r>
              <a:rPr lang="it-IT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causa di guerre e persecuzioni.</a:t>
            </a:r>
            <a:endParaRPr lang="it-IT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0" y="995080"/>
            <a:ext cx="1219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400" b="1" cap="small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Esperienze «sul campo»</a:t>
            </a:r>
            <a:endParaRPr lang="it-IT" sz="4400" b="1" cap="small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96529" y="2003612"/>
            <a:ext cx="4680000" cy="4680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/>
          <p:cNvSpPr txBox="1"/>
          <p:nvPr/>
        </p:nvSpPr>
        <p:spPr>
          <a:xfrm>
            <a:off x="0" y="1843950"/>
            <a:ext cx="12192000" cy="31700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10000" b="1" cap="small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</a:p>
          <a:p>
            <a:pPr algn="ctr"/>
            <a:r>
              <a:rPr lang="it-IT" sz="10000" b="1" cap="small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</a:t>
            </a:r>
            <a:endParaRPr lang="it-IT" sz="10000" b="1" cap="small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0" y="242886"/>
            <a:ext cx="12192000" cy="3576918"/>
          </a:xfrm>
        </p:spPr>
        <p:txBody>
          <a:bodyPr anchor="ctr"/>
          <a:lstStyle/>
          <a:p>
            <a:pPr algn="ctr"/>
            <a:r>
              <a:rPr lang="it-IT" sz="4400" b="1" cap="small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Progetto svolto da:</a:t>
            </a:r>
            <a:br>
              <a:rPr lang="it-IT" sz="4400" b="1" cap="small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3400" b="1" i="1" cap="small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Barra Paolo</a:t>
            </a:r>
            <a:br>
              <a:rPr lang="it-IT" sz="3400" b="1" i="1" cap="small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3400" b="1" i="1" cap="small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Cristofaro Noemi</a:t>
            </a:r>
            <a:br>
              <a:rPr lang="it-IT" sz="3400" b="1" i="1" cap="small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3400" b="1" i="1" cap="small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Luca Francesca</a:t>
            </a:r>
            <a:br>
              <a:rPr lang="it-IT" sz="3400" b="1" i="1" cap="small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3400" b="1" i="1" cap="small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Landolfi Adriano</a:t>
            </a:r>
            <a:br>
              <a:rPr lang="it-IT" sz="3400" b="1" i="1" cap="small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3400" b="1" i="1" cap="small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Saviano Costanzo Antonietta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0" y="4186793"/>
            <a:ext cx="12192000" cy="180049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342900" indent="-342900" algn="ctr">
              <a:buFont typeface="+mj-lt"/>
              <a:buAutoNum type="arabicPeriod"/>
            </a:pPr>
            <a:r>
              <a:rPr lang="it-IT" sz="2500" b="1" cap="small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I Fenomeni Migratori</a:t>
            </a:r>
            <a:endParaRPr lang="it-IT" sz="2500" b="1" cap="smal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buFont typeface="+mj-lt"/>
              <a:buAutoNum type="arabicPeriod"/>
            </a:pPr>
            <a:r>
              <a:rPr lang="it-IT" sz="2500" b="1" cap="small" dirty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Il Concetto di Cittadinanza</a:t>
            </a:r>
            <a:endParaRPr lang="it-IT" sz="2500" b="1" cap="smal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buFont typeface="+mj-lt"/>
              <a:buAutoNum type="arabicPeriod"/>
            </a:pPr>
            <a:r>
              <a:rPr lang="it-IT" sz="2500" b="1" cap="small" dirty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Immigrazione e Intercultura</a:t>
            </a:r>
            <a:endParaRPr lang="it-IT" sz="2500" b="1" cap="smal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cap="small" dirty="0"/>
          </a:p>
          <a:p>
            <a:pPr marL="342900" indent="-342900">
              <a:buFont typeface="+mj-lt"/>
              <a:buAutoNum type="arabicPeriod"/>
            </a:pPr>
            <a:endParaRPr lang="it-IT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0" y="706026"/>
            <a:ext cx="1219199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4000" b="1" cap="small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Perché?</a:t>
            </a:r>
            <a:endParaRPr lang="it-IT" sz="4000" b="1" cap="small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4338593" y="2272459"/>
            <a:ext cx="686768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 800 e 900 molti Europei hanno cercato fortuna in paesi come America e Australia…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0625" y="1604253"/>
            <a:ext cx="2876400" cy="2044299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9993" y="3960876"/>
            <a:ext cx="3286800" cy="2105457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1420625" y="4659661"/>
            <a:ext cx="6009368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…tuttavia dagli anni ‘70 l’Europa si è trasformata nella meta di molti flussi migratori.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Risultati immagini per dichiarazione universale dei diritti dell'uom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438472"/>
            <a:ext cx="7874392" cy="2419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0" y="369028"/>
            <a:ext cx="10431887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</a:t>
            </a:r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Dichiarazione Universale dei Diritti dell’Uomo</a:t>
            </a:r>
            <a:r>
              <a:rPr lang="it-IT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tutela, quindi, gli esseri umani in quanto tali; regola quindi tali flussi senza però ledere i diritti dei migranti. Allo stesso modo procede anche la </a:t>
            </a:r>
            <a:r>
              <a:rPr lang="it-IT" sz="20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Costituzione Italiana</a:t>
            </a:r>
            <a:r>
              <a:rPr lang="it-IT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it-IT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it-IT" sz="20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Articoli della Dichiarazione Universale dei Diritti dell’Uomo:</a:t>
            </a:r>
          </a:p>
          <a:p>
            <a:pPr marL="457200" indent="-457200" algn="just">
              <a:buFont typeface="+mj-lt"/>
              <a:buAutoNum type="arabicPeriod" startAt="13"/>
            </a:pPr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«Ogni individuo ha il diritto di lasciare qualsiasi paese, incluso il proprio»;</a:t>
            </a:r>
          </a:p>
          <a:p>
            <a:pPr marL="457200" indent="-457200" algn="just">
              <a:buFont typeface="+mj-lt"/>
              <a:buAutoNum type="arabicPeriod" startAt="13"/>
            </a:pPr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«Ogni individuo ha il diritto di cercare e di godere in altri paesi asilo dalle persecuzioni».</a:t>
            </a:r>
          </a:p>
          <a:p>
            <a:pPr algn="just"/>
            <a:endParaRPr lang="it-IT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it-IT" sz="2000" b="1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it-IT" sz="20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Articoli della Costituzione Italiana:</a:t>
            </a:r>
          </a:p>
          <a:p>
            <a:pPr marL="457200" indent="-457200" algn="just">
              <a:buFont typeface="+mj-lt"/>
              <a:buAutoNum type="arabicPeriod" startAt="10"/>
            </a:pPr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«Lo straniero, al quale sia impedito nel suo paese l’effettivo esercizio delle libertà democratiche garantite dalla Costituzione italiana, ha diritto d’asilo nel territorio della repubblica».</a:t>
            </a:r>
          </a:p>
          <a:p>
            <a:endParaRPr lang="it-IT" b="1" i="1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5036234" y="5458265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5188634" y="5610665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5341034" y="5763065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5493434" y="5915465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5645834" y="6067865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3872132" y="6372665"/>
            <a:ext cx="2124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pic>
        <p:nvPicPr>
          <p:cNvPr id="1030" name="Picture 6" descr="Risultati immagini per costituzione italia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74392" y="4438472"/>
            <a:ext cx="4317608" cy="2438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0" y="715922"/>
            <a:ext cx="1219199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sz="4000" b="1" cap="small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Italia ed Europa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271" y="1517937"/>
            <a:ext cx="6391936" cy="4449600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7129207" y="2465464"/>
            <a:ext cx="4584474" cy="2554545"/>
          </a:xfrm>
          <a:custGeom>
            <a:avLst/>
            <a:gdLst>
              <a:gd name="connsiteX0" fmla="*/ 0 w 4596628"/>
              <a:gd name="connsiteY0" fmla="*/ 0 h 1631216"/>
              <a:gd name="connsiteX1" fmla="*/ 4596628 w 4596628"/>
              <a:gd name="connsiteY1" fmla="*/ 0 h 1631216"/>
              <a:gd name="connsiteX2" fmla="*/ 4596628 w 4596628"/>
              <a:gd name="connsiteY2" fmla="*/ 1631216 h 1631216"/>
              <a:gd name="connsiteX3" fmla="*/ 0 w 4596628"/>
              <a:gd name="connsiteY3" fmla="*/ 1631216 h 1631216"/>
              <a:gd name="connsiteX4" fmla="*/ 0 w 4596628"/>
              <a:gd name="connsiteY4" fmla="*/ 0 h 1631216"/>
              <a:gd name="connsiteX0-1" fmla="*/ 26894 w 4596628"/>
              <a:gd name="connsiteY0-2" fmla="*/ 0 h 2626298"/>
              <a:gd name="connsiteX1-3" fmla="*/ 4596628 w 4596628"/>
              <a:gd name="connsiteY1-4" fmla="*/ 995082 h 2626298"/>
              <a:gd name="connsiteX2-5" fmla="*/ 4596628 w 4596628"/>
              <a:gd name="connsiteY2-6" fmla="*/ 2626298 h 2626298"/>
              <a:gd name="connsiteX3-7" fmla="*/ 0 w 4596628"/>
              <a:gd name="connsiteY3-8" fmla="*/ 2626298 h 2626298"/>
              <a:gd name="connsiteX4-9" fmla="*/ 26894 w 4596628"/>
              <a:gd name="connsiteY4-10" fmla="*/ 0 h 2626298"/>
              <a:gd name="connsiteX0-11" fmla="*/ 26894 w 4596628"/>
              <a:gd name="connsiteY0-12" fmla="*/ 0 h 3540698"/>
              <a:gd name="connsiteX1-13" fmla="*/ 4596628 w 4596628"/>
              <a:gd name="connsiteY1-14" fmla="*/ 995082 h 3540698"/>
              <a:gd name="connsiteX2-15" fmla="*/ 1624828 w 4596628"/>
              <a:gd name="connsiteY2-16" fmla="*/ 3540698 h 3540698"/>
              <a:gd name="connsiteX3-17" fmla="*/ 0 w 4596628"/>
              <a:gd name="connsiteY3-18" fmla="*/ 2626298 h 3540698"/>
              <a:gd name="connsiteX4-19" fmla="*/ 26894 w 4596628"/>
              <a:gd name="connsiteY4-20" fmla="*/ 0 h 3540698"/>
              <a:gd name="connsiteX0-21" fmla="*/ 26894 w 4596628"/>
              <a:gd name="connsiteY0-22" fmla="*/ 0 h 4212022"/>
              <a:gd name="connsiteX1-23" fmla="*/ 4596628 w 4596628"/>
              <a:gd name="connsiteY1-24" fmla="*/ 995082 h 4212022"/>
              <a:gd name="connsiteX2-25" fmla="*/ 4583181 w 4596628"/>
              <a:gd name="connsiteY2-26" fmla="*/ 4212022 h 4212022"/>
              <a:gd name="connsiteX3-27" fmla="*/ 0 w 4596628"/>
              <a:gd name="connsiteY3-28" fmla="*/ 2626298 h 4212022"/>
              <a:gd name="connsiteX4-29" fmla="*/ 26894 w 4596628"/>
              <a:gd name="connsiteY4-30" fmla="*/ 0 h 4212022"/>
              <a:gd name="connsiteX0-31" fmla="*/ 26894 w 4596628"/>
              <a:gd name="connsiteY0-32" fmla="*/ 0 h 4212022"/>
              <a:gd name="connsiteX1-33" fmla="*/ 4596628 w 4596628"/>
              <a:gd name="connsiteY1-34" fmla="*/ 995082 h 4212022"/>
              <a:gd name="connsiteX2-35" fmla="*/ 4583181 w 4596628"/>
              <a:gd name="connsiteY2-36" fmla="*/ 4212022 h 4212022"/>
              <a:gd name="connsiteX3-37" fmla="*/ 0 w 4596628"/>
              <a:gd name="connsiteY3-38" fmla="*/ 4144076 h 4212022"/>
              <a:gd name="connsiteX4-39" fmla="*/ 26894 w 4596628"/>
              <a:gd name="connsiteY4-40" fmla="*/ 0 h 4212022"/>
              <a:gd name="connsiteX0-41" fmla="*/ 26894 w 4650417"/>
              <a:gd name="connsiteY0-42" fmla="*/ 0 h 4212022"/>
              <a:gd name="connsiteX1-43" fmla="*/ 4650417 w 4650417"/>
              <a:gd name="connsiteY1-44" fmla="*/ 207005 h 4212022"/>
              <a:gd name="connsiteX2-45" fmla="*/ 4583181 w 4650417"/>
              <a:gd name="connsiteY2-46" fmla="*/ 4212022 h 4212022"/>
              <a:gd name="connsiteX3-47" fmla="*/ 0 w 4650417"/>
              <a:gd name="connsiteY3-48" fmla="*/ 4144076 h 4212022"/>
              <a:gd name="connsiteX4-49" fmla="*/ 26894 w 4650417"/>
              <a:gd name="connsiteY4-50" fmla="*/ 0 h 4212022"/>
              <a:gd name="connsiteX0-51" fmla="*/ 26894 w 4584474"/>
              <a:gd name="connsiteY0-52" fmla="*/ 0 h 4212022"/>
              <a:gd name="connsiteX1-53" fmla="*/ 4583182 w 4584474"/>
              <a:gd name="connsiteY1-54" fmla="*/ 61065 h 4212022"/>
              <a:gd name="connsiteX2-55" fmla="*/ 4583181 w 4584474"/>
              <a:gd name="connsiteY2-56" fmla="*/ 4212022 h 4212022"/>
              <a:gd name="connsiteX3-57" fmla="*/ 0 w 4584474"/>
              <a:gd name="connsiteY3-58" fmla="*/ 4144076 h 4212022"/>
              <a:gd name="connsiteX4-59" fmla="*/ 26894 w 4584474"/>
              <a:gd name="connsiteY4-60" fmla="*/ 0 h 421202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584474" h="4212022">
                <a:moveTo>
                  <a:pt x="26894" y="0"/>
                </a:moveTo>
                <a:lnTo>
                  <a:pt x="4583182" y="61065"/>
                </a:lnTo>
                <a:cubicBezTo>
                  <a:pt x="4578700" y="1133378"/>
                  <a:pt x="4587663" y="3139709"/>
                  <a:pt x="4583181" y="4212022"/>
                </a:cubicBezTo>
                <a:lnTo>
                  <a:pt x="0" y="4144076"/>
                </a:lnTo>
                <a:lnTo>
                  <a:pt x="26894" y="0"/>
                </a:lnTo>
                <a:close/>
              </a:path>
            </a:pathLst>
          </a:cu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Una percentuale rilevante di immigrati non è registrata; in Europa risiedono, approssimativamente, circa 30milioni di immigrati, dovuti ai collegamenti con le sue ex-colonie. In Italia, nello specifico, vi è una presenza consistente di Rumeni, agevolati dalla recente entrata della Romania nell’UE.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0" y="645461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b="1" cap="small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Impatto economico</a:t>
            </a:r>
          </a:p>
        </p:txBody>
      </p:sp>
      <p:pic>
        <p:nvPicPr>
          <p:cNvPr id="3" name="Immagine 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48718" y="1600200"/>
            <a:ext cx="4876800" cy="3657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CasellaDiTesto 8"/>
          <p:cNvSpPr txBox="1"/>
          <p:nvPr/>
        </p:nvSpPr>
        <p:spPr>
          <a:xfrm>
            <a:off x="690282" y="2744904"/>
            <a:ext cx="540571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da un lato i paesi natii risultano arricchiti grazie alle rimesse, somme di denaro che gli immigrati spediscono alle loro famiglie in patria, dall’altro lato ne escono impoverite, perché chi emigra è in possesso di titoli di studio; paradossalmente, nei paesi in cui emigrano, essi svolgono i lavori più umili, che gli europei hanno iniziato a rivalutare solo a seguito della crisi del 2008, </a:t>
            </a:r>
            <a:r>
              <a:rPr lang="it-IT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«alimentando il senso di competizione per il lavoro».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0" y="714686"/>
            <a:ext cx="12192000" cy="831726"/>
          </a:xfrm>
        </p:spPr>
        <p:txBody>
          <a:bodyPr anchor="ctr"/>
          <a:lstStyle/>
          <a:p>
            <a:pPr algn="ctr"/>
            <a:r>
              <a:rPr lang="it-IT" sz="4400" b="1" cap="small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Definizione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76732" y="1546412"/>
            <a:ext cx="4976903" cy="3331197"/>
          </a:xfrm>
        </p:spPr>
        <p:txBody>
          <a:bodyPr anchor="ctr">
            <a:noAutofit/>
          </a:bodyPr>
          <a:lstStyle/>
          <a:p>
            <a:pPr algn="just"/>
            <a:r>
              <a:rPr lang="it-IT" sz="2000" b="1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termini giuridici è la condizione della persona cui viene </a:t>
            </a:r>
            <a:r>
              <a:rPr lang="it-IT" sz="2000" b="1" i="1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riconosciuto il completo godimento dei diritti nello Stato</a:t>
            </a:r>
            <a:r>
              <a:rPr lang="it-IT" sz="2000" b="1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configurandosi come appartenenza ad esso. Con la nascita di organi quali l’UE, il termine ha iniziato ad ampliare il proprio raggio, includendo la cittadinanza europea e quella planetaria.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88106" y="2805953"/>
            <a:ext cx="5920941" cy="345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  <a:headEnd/>
            <a:tailEnd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973669"/>
            <a:ext cx="12192000" cy="706964"/>
          </a:xfrm>
        </p:spPr>
        <p:txBody>
          <a:bodyPr/>
          <a:lstStyle/>
          <a:p>
            <a:pPr algn="ctr"/>
            <a:r>
              <a:rPr lang="it-IT" sz="4000" b="1" cap="small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Testimonianze Filosofiche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262530" y="2191622"/>
            <a:ext cx="4492811" cy="3416300"/>
          </a:xfrm>
        </p:spPr>
        <p:txBody>
          <a:bodyPr anchor="ctr">
            <a:normAutofit lnSpcReduction="10000"/>
          </a:bodyPr>
          <a:lstStyle/>
          <a:p>
            <a:pPr marL="0" indent="0" algn="just">
              <a:buNone/>
            </a:pPr>
            <a:r>
              <a:rPr lang="it-IT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 noto filosofo </a:t>
            </a:r>
            <a:r>
              <a:rPr lang="it-IT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Immanuel Kant</a:t>
            </a:r>
            <a:r>
              <a:rPr lang="it-IT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nel suo trattato «</a:t>
            </a:r>
            <a:r>
              <a:rPr lang="it-IT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 la pace perpetua</a:t>
            </a:r>
            <a:r>
              <a:rPr lang="it-IT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suggerisce la costituzione di una federazione di Stati atta a prevenire eventuali conflitti; tuttavia, essendo al contempo consapevole, che gli Stati, i quali esercitavano una propria sovranità, non avrebbero accolto di buon occhio questa «sottomissione», classifica la </a:t>
            </a:r>
            <a:r>
              <a:rPr lang="it-IT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pace</a:t>
            </a:r>
            <a:r>
              <a:rPr lang="it-IT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come qualcosa di «</a:t>
            </a:r>
            <a:r>
              <a:rPr lang="it-IT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artificiale</a:t>
            </a:r>
            <a:r>
              <a:rPr lang="it-IT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72400" y="1947331"/>
            <a:ext cx="3279330" cy="446691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/>
          <p:cNvSpPr txBox="1"/>
          <p:nvPr/>
        </p:nvSpPr>
        <p:spPr>
          <a:xfrm>
            <a:off x="5036234" y="5458265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5188634" y="5610665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5341034" y="5763065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5493434" y="5915465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5645834" y="6067865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3872132" y="6372665"/>
            <a:ext cx="2124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2" name="CasellaDiTesto 1"/>
          <p:cNvSpPr txBox="1"/>
          <p:nvPr/>
        </p:nvSpPr>
        <p:spPr>
          <a:xfrm>
            <a:off x="413892" y="2044178"/>
            <a:ext cx="53026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Stabilite 3 condizioni per il raggiungimento di tale scopo, quella su cui si focalizza è quella riguardante la </a:t>
            </a:r>
            <a:r>
              <a:rPr lang="it-IT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libera circolazione dei popoli</a:t>
            </a:r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Kant, infatti, invita a non trattare lo straniero come nemico solo perché giunto in terra d’alti, giacché </a:t>
            </a:r>
            <a:r>
              <a:rPr lang="it-IT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nessuno ha più diritto di un altro di abitare una località della Terra</a:t>
            </a:r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71850" y="74627"/>
            <a:ext cx="3855600" cy="670874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iunioni ione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9</TotalTime>
  <Words>727</Words>
  <Application>WPS Presentation</Application>
  <PresentationFormat>Personalizzato</PresentationFormat>
  <Paragraphs>41</Paragraphs>
  <Slides>14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5" baseType="lpstr">
      <vt:lpstr>Riunioni ione</vt:lpstr>
      <vt:lpstr>«Se vogliamo restare umani, ebbene, allora, c’è una strada sola da percorrere, la via che ci porta alla società aperta.»</vt:lpstr>
      <vt:lpstr>Progetto svolto da: Barra Paolo Cristofaro Noemi De Luca Francesca Landolfi Adriano Saviano Costanzo Antonietta</vt:lpstr>
      <vt:lpstr>Diapositiva 3</vt:lpstr>
      <vt:lpstr>Diapositiva 4</vt:lpstr>
      <vt:lpstr>Diapositiva 5</vt:lpstr>
      <vt:lpstr>Diapositiva 6</vt:lpstr>
      <vt:lpstr>Definizione</vt:lpstr>
      <vt:lpstr>Testimonianze Filosofiche</vt:lpstr>
      <vt:lpstr>Diapositiva 9</vt:lpstr>
      <vt:lpstr>Differenza Cittadinanza e Nazionalità</vt:lpstr>
      <vt:lpstr>Ius Soli e Ius Sanguinis</vt:lpstr>
      <vt:lpstr>Differenze Immigrazione e Intercultura</vt:lpstr>
      <vt:lpstr>Diapositiva 13</vt:lpstr>
      <vt:lpstr>Diapositiva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«Se vogliamo restare umani, ebbene, allora, c’è una strada sola da percorrere, la via che ci porta alla società aperta.»</dc:title>
  <dc:creator>Francesca</dc:creator>
  <cp:lastModifiedBy>lim</cp:lastModifiedBy>
  <cp:revision>36</cp:revision>
  <dcterms:created xsi:type="dcterms:W3CDTF">2019-04-08T13:31:00Z</dcterms:created>
  <dcterms:modified xsi:type="dcterms:W3CDTF">2019-06-05T09:38:55Z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1033-10.2.0.6020</vt:lpwstr>
  </property>
</Properties>
</file>