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8B"/>
    <a:srgbClr val="00ACA8"/>
    <a:srgbClr val="FF5757"/>
    <a:srgbClr val="FFA7A7"/>
    <a:srgbClr val="2D5AB5"/>
    <a:srgbClr val="FFC653"/>
    <a:srgbClr val="4BBAFF"/>
    <a:srgbClr val="25ACFF"/>
    <a:srgbClr val="71C9FF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7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ccoglienza%20ed%20inclusione.pptx" TargetMode="External"/><Relationship Id="rId3" Type="http://schemas.openxmlformats.org/officeDocument/2006/relationships/hyperlink" Target="Glossario.pptx" TargetMode="External"/><Relationship Id="rId7" Type="http://schemas.openxmlformats.org/officeDocument/2006/relationships/hyperlink" Target="Dalla%20Costituenter%20alla%20Costituzione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La%20Costituzione%20e%20i%20suoi%20fondamenti.pptx" TargetMode="External"/><Relationship Id="rId5" Type="http://schemas.openxmlformats.org/officeDocument/2006/relationships/hyperlink" Target="I%20DIRITTI%20UMANI.pptx" TargetMode="External"/><Relationship Id="rId10" Type="http://schemas.openxmlformats.org/officeDocument/2006/relationships/image" Target="../media/image2.png"/><Relationship Id="rId4" Type="http://schemas.openxmlformats.org/officeDocument/2006/relationships/hyperlink" Target="La%20Democrazia.pptx" TargetMode="External"/><Relationship Id="rId9" Type="http://schemas.openxmlformats.org/officeDocument/2006/relationships/hyperlink" Target="Sant'Egidio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3-35x5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799" b="18531"/>
          <a:stretch/>
        </p:blipFill>
        <p:spPr>
          <a:xfrm>
            <a:off x="1391478" y="834887"/>
            <a:ext cx="8895715" cy="6023113"/>
          </a:xfrm>
          <a:prstGeom prst="rect">
            <a:avLst/>
          </a:prstGeom>
        </p:spPr>
      </p:pic>
      <p:sp>
        <p:nvSpPr>
          <p:cNvPr id="2" name="Rettangolo arrotondato 1">
            <a:hlinkClick r:id="rId3" action="ppaction://hlinkpres?slideindex=1&amp;slidetitle="/>
          </p:cNvPr>
          <p:cNvSpPr/>
          <p:nvPr/>
        </p:nvSpPr>
        <p:spPr>
          <a:xfrm>
            <a:off x="834886" y="1633326"/>
            <a:ext cx="2014331" cy="9149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arrotondato 4">
            <a:hlinkClick r:id="rId4" action="ppaction://hlinkpres?slideindex=1&amp;slidetitle="/>
          </p:cNvPr>
          <p:cNvSpPr/>
          <p:nvPr/>
        </p:nvSpPr>
        <p:spPr>
          <a:xfrm>
            <a:off x="4426227" y="2504660"/>
            <a:ext cx="1974574" cy="974035"/>
          </a:xfrm>
          <a:prstGeom prst="roundRect">
            <a:avLst/>
          </a:prstGeom>
          <a:solidFill>
            <a:srgbClr val="FF9933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arrotondato 5">
            <a:hlinkClick r:id="rId5" action="ppaction://hlinkpres?slideindex=1&amp;slidetitle="/>
          </p:cNvPr>
          <p:cNvSpPr/>
          <p:nvPr/>
        </p:nvSpPr>
        <p:spPr>
          <a:xfrm>
            <a:off x="6510192" y="1988460"/>
            <a:ext cx="1696278" cy="910799"/>
          </a:xfrm>
          <a:prstGeom prst="roundRect">
            <a:avLst/>
          </a:prstGeom>
          <a:solidFill>
            <a:srgbClr val="009900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arrotondato 6">
            <a:hlinkClick r:id="rId6" action="ppaction://hlinkpres?slideindex=1&amp;slidetitle="/>
          </p:cNvPr>
          <p:cNvSpPr/>
          <p:nvPr/>
        </p:nvSpPr>
        <p:spPr>
          <a:xfrm>
            <a:off x="6467061" y="4755870"/>
            <a:ext cx="2146852" cy="1429270"/>
          </a:xfrm>
          <a:prstGeom prst="roundRect">
            <a:avLst/>
          </a:prstGeom>
          <a:solidFill>
            <a:srgbClr val="FF5757"/>
          </a:solidFill>
          <a:ln w="2857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arrotondato 7">
            <a:hlinkClick r:id="rId7" action="ppaction://hlinkpres?slideindex=1&amp;slidetitle="/>
          </p:cNvPr>
          <p:cNvSpPr/>
          <p:nvPr/>
        </p:nvSpPr>
        <p:spPr>
          <a:xfrm>
            <a:off x="4108174" y="4532243"/>
            <a:ext cx="2027581" cy="132371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>
            <a:hlinkClick r:id="rId8" action="ppaction://hlinkpres?slideindex=1&amp;slidetitle="/>
          </p:cNvPr>
          <p:cNvSpPr/>
          <p:nvPr/>
        </p:nvSpPr>
        <p:spPr>
          <a:xfrm>
            <a:off x="6539947" y="3233530"/>
            <a:ext cx="2471531" cy="1086679"/>
          </a:xfrm>
          <a:prstGeom prst="roundRect">
            <a:avLst/>
          </a:prstGeom>
          <a:solidFill>
            <a:srgbClr val="008E8B"/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426226" y="2637442"/>
            <a:ext cx="1974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n w="6350">
                  <a:noFill/>
                </a:ln>
                <a:solidFill>
                  <a:sysClr val="windowText" lastClr="000000"/>
                </a:solidFill>
                <a:latin typeface="Arial Rounded MT Bold" panose="020F0704030504030204" pitchFamily="34" charset="0"/>
              </a:rPr>
              <a:t>LA DEMOCRAZIA</a:t>
            </a:r>
            <a:endParaRPr lang="it-IT" sz="2000" dirty="0">
              <a:ln w="6350">
                <a:noFill/>
              </a:ln>
              <a:solidFill>
                <a:sysClr val="windowText" lastClr="00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400800" y="4840299"/>
            <a:ext cx="2213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n w="6350">
                  <a:noFill/>
                </a:ln>
                <a:latin typeface="Arial Rounded MT Bold" panose="020F0704030504030204" pitchFamily="34" charset="0"/>
              </a:rPr>
              <a:t>LA COSTITUZIONE E I SUOI FONDAMENTI</a:t>
            </a:r>
            <a:endParaRPr lang="it-IT" sz="2000" dirty="0" smtClean="0">
              <a:ln w="6350">
                <a:noFill/>
              </a:ln>
              <a:latin typeface="Arial Rounded MT Bold" panose="020F0704030504030204" pitchFamily="34" charset="0"/>
            </a:endParaRPr>
          </a:p>
        </p:txBody>
      </p:sp>
      <p:sp>
        <p:nvSpPr>
          <p:cNvPr id="12" name="CasellaDiTesto 11">
            <a:hlinkClick r:id="rId5" action="ppaction://hlinkpres?slideindex=1&amp;slidetitle="/>
          </p:cNvPr>
          <p:cNvSpPr txBox="1"/>
          <p:nvPr/>
        </p:nvSpPr>
        <p:spPr>
          <a:xfrm>
            <a:off x="6591706" y="2035834"/>
            <a:ext cx="154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ysClr val="windowText" lastClr="000000"/>
                </a:solidFill>
                <a:latin typeface="Arial Rounded MT Bold" panose="020F0704030504030204" pitchFamily="34" charset="0"/>
              </a:rPr>
              <a:t>I DIRITTI UMANI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834886" y="1859980"/>
            <a:ext cx="2451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 Rounded MT Bold" panose="020F0704030504030204" pitchFamily="34" charset="0"/>
              </a:rPr>
              <a:t>GLOSSARIO</a:t>
            </a:r>
            <a:endParaRPr lang="it-IT" sz="2400" dirty="0">
              <a:latin typeface="Arial Rounded MT Bold" panose="020F070403050403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810000" y="4593937"/>
            <a:ext cx="269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Arial Rounded MT Bold" panose="020F0704030504030204" pitchFamily="34" charset="0"/>
              </a:rPr>
              <a:t>DALLA </a:t>
            </a:r>
          </a:p>
          <a:p>
            <a:pPr algn="ctr"/>
            <a:r>
              <a:rPr lang="it-IT" dirty="0" smtClean="0">
                <a:latin typeface="Arial Rounded MT Bold" panose="020F0704030504030204" pitchFamily="34" charset="0"/>
              </a:rPr>
              <a:t>COSTITUENTE</a:t>
            </a:r>
          </a:p>
          <a:p>
            <a:pPr algn="ctr"/>
            <a:r>
              <a:rPr lang="it-IT" dirty="0" smtClean="0">
                <a:latin typeface="Arial Rounded MT Bold" panose="020F0704030504030204" pitchFamily="34" charset="0"/>
              </a:rPr>
              <a:t>ALLA  </a:t>
            </a:r>
          </a:p>
          <a:p>
            <a:pPr algn="ctr"/>
            <a:r>
              <a:rPr lang="it-IT" dirty="0" smtClean="0">
                <a:latin typeface="Arial Rounded MT Bold" panose="020F0704030504030204" pitchFamily="34" charset="0"/>
              </a:rPr>
              <a:t>COSTITUZIONE</a:t>
            </a:r>
            <a:endParaRPr lang="it-IT" dirty="0">
              <a:latin typeface="Arial Rounded MT Bold" panose="020F07040305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495315" y="3419613"/>
            <a:ext cx="22396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Arial Rounded MT Bold" panose="020F0704030504030204" pitchFamily="34" charset="0"/>
              </a:rPr>
              <a:t>ACCOGLIENZA ED INCLUSIONE</a:t>
            </a:r>
            <a:endParaRPr lang="it-IT" sz="2000" dirty="0">
              <a:latin typeface="Arial Rounded MT Bold" panose="020F070403050403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492369" y="170151"/>
            <a:ext cx="10575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dirty="0" smtClean="0">
                <a:latin typeface="Curlz MT" pitchFamily="82" charset="0"/>
              </a:rPr>
              <a:t>L’ALBERO DELLA DEMOCRAZIA</a:t>
            </a:r>
            <a:endParaRPr lang="it-IT" sz="5400" dirty="0">
              <a:latin typeface="Curlz MT" pitchFamily="82" charset="0"/>
            </a:endParaRPr>
          </a:p>
        </p:txBody>
      </p:sp>
      <p:sp>
        <p:nvSpPr>
          <p:cNvPr id="17" name="Connettore 16"/>
          <p:cNvSpPr/>
          <p:nvPr/>
        </p:nvSpPr>
        <p:spPr>
          <a:xfrm>
            <a:off x="8566030" y="3105510"/>
            <a:ext cx="750498" cy="707365"/>
          </a:xfrm>
          <a:prstGeom prst="flowChartConnector">
            <a:avLst/>
          </a:prstGeom>
          <a:ln w="76200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4" descr="Risultati immagini per microphone symbol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926" t="24106" r="31955" b="26418"/>
          <a:stretch>
            <a:fillRect/>
          </a:stretch>
        </p:blipFill>
        <p:spPr bwMode="auto">
          <a:xfrm>
            <a:off x="8770407" y="3175880"/>
            <a:ext cx="330461" cy="516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oggi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64</TotalTime>
  <Words>22</Words>
  <Application>Microsoft Office PowerPoint</Application>
  <PresentationFormat>Personalizzato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 Theme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/>
  <cp:lastModifiedBy>lim</cp:lastModifiedBy>
  <cp:revision>13</cp:revision>
  <dcterms:created xsi:type="dcterms:W3CDTF">2019-06-03T09:55:56Z</dcterms:created>
  <dcterms:modified xsi:type="dcterms:W3CDTF">2019-06-05T09:50:45Z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