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266" r:id="rId5"/>
    <p:sldId id="262" r:id="rId6"/>
    <p:sldId id="263" r:id="rId7"/>
    <p:sldId id="264" r:id="rId8"/>
    <p:sldId id="267" r:id="rId9"/>
    <p:sldId id="268" r:id="rId10"/>
    <p:sldId id="269" r:id="rId11"/>
    <p:sldId id="270" r:id="rId12"/>
    <p:sldId id="259" r:id="rId13"/>
    <p:sldId id="260" r:id="rId14"/>
    <p:sldId id="258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24" autoAdjust="0"/>
  </p:normalViewPr>
  <p:slideViewPr>
    <p:cSldViewPr>
      <p:cViewPr>
        <p:scale>
          <a:sx n="100" d="100"/>
          <a:sy n="100" d="100"/>
        </p:scale>
        <p:origin x="522" y="-10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0CB61-FC39-42AD-8ECB-E81824E417F9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2AAE7-6DD1-484A-9CEE-4D37C958C03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2AAE7-6DD1-484A-9CEE-4D37C958C037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2AAE7-6DD1-484A-9CEE-4D37C958C037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>
            <a:fillRect/>
          </a:stretch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1E409-1FCB-4A04-8D5E-1B2DA1A1D326}" type="datetimeFigureOut">
              <a:rPr lang="it-IT" smtClean="0"/>
              <a:pPr/>
              <a:t>05/06/2019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B5EBFBC-7E5B-40DA-94DC-93D91CBC85B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088685" y="804520"/>
            <a:ext cx="4162766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>
                <a:latin typeface="+mj-lt"/>
                <a:ea typeface="+mj-ea"/>
                <a:cs typeface="+mj-cs"/>
              </a:rPr>
              <a:t>Ancien régime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088685" y="2015732"/>
            <a:ext cx="4162766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n-US" sz="2600" dirty="0" err="1"/>
              <a:t>L’ancien</a:t>
            </a:r>
            <a:r>
              <a:rPr lang="en-US" sz="2600" dirty="0"/>
              <a:t> régime è </a:t>
            </a:r>
            <a:r>
              <a:rPr lang="en-US" sz="2600" dirty="0" err="1"/>
              <a:t>un’espressione</a:t>
            </a:r>
            <a:r>
              <a:rPr lang="en-US" sz="2600" dirty="0"/>
              <a:t> </a:t>
            </a:r>
            <a:r>
              <a:rPr lang="en-US" sz="2600" dirty="0" err="1"/>
              <a:t>che</a:t>
            </a:r>
            <a:r>
              <a:rPr lang="en-US" sz="2600" dirty="0"/>
              <a:t> fa </a:t>
            </a:r>
            <a:r>
              <a:rPr lang="en-US" sz="2600" dirty="0" err="1"/>
              <a:t>riferimento</a:t>
            </a:r>
            <a:r>
              <a:rPr lang="en-US" sz="2600" dirty="0"/>
              <a:t> al regime </a:t>
            </a:r>
            <a:r>
              <a:rPr lang="en-US" sz="2600" dirty="0" err="1"/>
              <a:t>monarchico</a:t>
            </a:r>
            <a:r>
              <a:rPr lang="en-US" sz="2600" dirty="0"/>
              <a:t> </a:t>
            </a:r>
            <a:r>
              <a:rPr lang="en-US" sz="2600" dirty="0" err="1"/>
              <a:t>assoluto</a:t>
            </a:r>
            <a:r>
              <a:rPr lang="en-US" sz="2600" dirty="0"/>
              <a:t> </a:t>
            </a:r>
            <a:r>
              <a:rPr lang="en-US" sz="2600" dirty="0" err="1"/>
              <a:t>dei</a:t>
            </a:r>
            <a:r>
              <a:rPr lang="en-US" sz="2600" dirty="0"/>
              <a:t> </a:t>
            </a:r>
            <a:r>
              <a:rPr lang="en-US" sz="2600" dirty="0" err="1"/>
              <a:t>primi</a:t>
            </a:r>
            <a:r>
              <a:rPr lang="en-US" sz="2600" dirty="0"/>
              <a:t> </a:t>
            </a:r>
            <a:r>
              <a:rPr lang="en-US" sz="2600" dirty="0" err="1"/>
              <a:t>anni</a:t>
            </a:r>
            <a:r>
              <a:rPr lang="en-US" sz="2600" dirty="0"/>
              <a:t> </a:t>
            </a:r>
            <a:r>
              <a:rPr lang="en-US" sz="2600" dirty="0" err="1"/>
              <a:t>della</a:t>
            </a:r>
            <a:r>
              <a:rPr lang="en-US" sz="2600" dirty="0"/>
              <a:t> </a:t>
            </a:r>
            <a:r>
              <a:rPr lang="en-US" sz="2600" dirty="0" err="1"/>
              <a:t>Rivoluzione</a:t>
            </a:r>
            <a:r>
              <a:rPr lang="en-US" sz="2600" dirty="0"/>
              <a:t> </a:t>
            </a:r>
            <a:r>
              <a:rPr lang="en-US" sz="2600" dirty="0" err="1"/>
              <a:t>francese</a:t>
            </a:r>
            <a:r>
              <a:rPr lang="en-US" sz="2600" dirty="0"/>
              <a:t>, </a:t>
            </a:r>
            <a:r>
              <a:rPr lang="en-US" sz="2600" dirty="0" err="1"/>
              <a:t>all’ora</a:t>
            </a:r>
            <a:r>
              <a:rPr lang="en-US" sz="2600" dirty="0"/>
              <a:t> </a:t>
            </a:r>
            <a:r>
              <a:rPr lang="en-US" sz="2600" dirty="0" err="1"/>
              <a:t>dominante</a:t>
            </a:r>
            <a:r>
              <a:rPr lang="en-US" sz="2600" dirty="0"/>
              <a:t> in Francia. 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n-US" sz="2600" dirty="0"/>
              <a:t>La </a:t>
            </a:r>
            <a:r>
              <a:rPr lang="en-US" sz="2600" dirty="0" err="1"/>
              <a:t>società</a:t>
            </a:r>
            <a:r>
              <a:rPr lang="en-US" sz="2600" dirty="0"/>
              <a:t> </a:t>
            </a:r>
            <a:r>
              <a:rPr lang="en-US" sz="2600" dirty="0" err="1"/>
              <a:t>dell’antico</a:t>
            </a:r>
            <a:r>
              <a:rPr lang="en-US" sz="2600" dirty="0"/>
              <a:t> regime era una </a:t>
            </a:r>
            <a:r>
              <a:rPr lang="en-US" sz="2600" dirty="0" err="1"/>
              <a:t>società</a:t>
            </a:r>
            <a:r>
              <a:rPr lang="en-US" sz="2600" dirty="0"/>
              <a:t> non di </a:t>
            </a:r>
            <a:r>
              <a:rPr lang="en-US" sz="2600" dirty="0" err="1"/>
              <a:t>classi</a:t>
            </a:r>
            <a:r>
              <a:rPr lang="en-US" sz="2600" dirty="0"/>
              <a:t> ma di </a:t>
            </a:r>
            <a:r>
              <a:rPr lang="en-US" sz="2600" dirty="0" err="1"/>
              <a:t>ordini</a:t>
            </a:r>
            <a:r>
              <a:rPr lang="en-US" sz="2600" dirty="0"/>
              <a:t>:</a:t>
            </a:r>
          </a:p>
          <a:p>
            <a:pPr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err="1"/>
              <a:t>nobiltà</a:t>
            </a:r>
            <a:r>
              <a:rPr lang="en-US" sz="2600" dirty="0"/>
              <a:t>,</a:t>
            </a:r>
          </a:p>
          <a:p>
            <a:pPr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err="1"/>
              <a:t>clero</a:t>
            </a:r>
            <a:r>
              <a:rPr lang="en-US" sz="2600" dirty="0"/>
              <a:t> ,</a:t>
            </a:r>
          </a:p>
          <a:p>
            <a:pPr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</a:t>
            </a:r>
            <a:r>
              <a:rPr lang="en-US" sz="2600" dirty="0" err="1"/>
              <a:t>terzo</a:t>
            </a:r>
            <a:r>
              <a:rPr lang="en-US" sz="2600" dirty="0"/>
              <a:t> </a:t>
            </a:r>
            <a:r>
              <a:rPr lang="en-US" sz="2600" dirty="0" err="1"/>
              <a:t>stato</a:t>
            </a:r>
            <a:r>
              <a:rPr lang="en-US" sz="2600" dirty="0"/>
              <a:t>.</a:t>
            </a:r>
          </a:p>
          <a:p>
            <a:pPr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Chi </a:t>
            </a:r>
            <a:r>
              <a:rPr lang="en-US" sz="2600" dirty="0" err="1"/>
              <a:t>apparteneva</a:t>
            </a:r>
            <a:r>
              <a:rPr lang="en-US" sz="2600" dirty="0"/>
              <a:t> </a:t>
            </a:r>
            <a:r>
              <a:rPr lang="en-US" sz="2600" dirty="0" err="1"/>
              <a:t>all’ordine</a:t>
            </a:r>
            <a:r>
              <a:rPr lang="en-US" sz="2600" dirty="0"/>
              <a:t> </a:t>
            </a:r>
            <a:r>
              <a:rPr lang="en-US" sz="2600" dirty="0" err="1"/>
              <a:t>dei</a:t>
            </a:r>
            <a:r>
              <a:rPr lang="en-US" sz="2600" dirty="0"/>
              <a:t> </a:t>
            </a:r>
            <a:r>
              <a:rPr lang="en-US" sz="2600" dirty="0" err="1"/>
              <a:t>nobili</a:t>
            </a:r>
            <a:r>
              <a:rPr lang="en-US" sz="2600" dirty="0"/>
              <a:t>, </a:t>
            </a:r>
            <a:r>
              <a:rPr lang="en-US" sz="2600" dirty="0" err="1"/>
              <a:t>godeva</a:t>
            </a:r>
            <a:r>
              <a:rPr lang="en-US" sz="2600" dirty="0"/>
              <a:t> di </a:t>
            </a:r>
            <a:r>
              <a:rPr lang="en-US" sz="2600" dirty="0" err="1"/>
              <a:t>particolari</a:t>
            </a:r>
            <a:r>
              <a:rPr lang="en-US" sz="2600" dirty="0"/>
              <a:t> </a:t>
            </a:r>
            <a:r>
              <a:rPr lang="en-US" sz="2600" dirty="0" err="1"/>
              <a:t>privilegi</a:t>
            </a:r>
            <a:r>
              <a:rPr lang="en-US" sz="2600" dirty="0"/>
              <a:t> </a:t>
            </a:r>
            <a:r>
              <a:rPr lang="en-US" sz="2600" dirty="0" err="1"/>
              <a:t>ereditari</a:t>
            </a:r>
            <a:r>
              <a:rPr lang="en-US" sz="2600" dirty="0"/>
              <a:t>: </a:t>
            </a:r>
            <a:r>
              <a:rPr lang="en-US" sz="2600" dirty="0" err="1"/>
              <a:t>infatti</a:t>
            </a:r>
            <a:r>
              <a:rPr lang="en-US" sz="2600" dirty="0"/>
              <a:t> non </a:t>
            </a:r>
            <a:r>
              <a:rPr lang="en-US" sz="2600" dirty="0" err="1"/>
              <a:t>pagava</a:t>
            </a:r>
            <a:r>
              <a:rPr lang="en-US" sz="2600" dirty="0"/>
              <a:t> </a:t>
            </a:r>
            <a:r>
              <a:rPr lang="en-US" sz="2600" dirty="0" err="1"/>
              <a:t>imposte</a:t>
            </a:r>
            <a:r>
              <a:rPr lang="en-US" sz="2600" dirty="0"/>
              <a:t> e </a:t>
            </a:r>
            <a:r>
              <a:rPr lang="en-US" sz="2600" dirty="0" err="1"/>
              <a:t>inoltre</a:t>
            </a:r>
            <a:r>
              <a:rPr lang="en-US" sz="2600" dirty="0"/>
              <a:t> </a:t>
            </a:r>
            <a:r>
              <a:rPr lang="en-US" sz="2600" dirty="0" err="1"/>
              <a:t>poteva</a:t>
            </a:r>
            <a:r>
              <a:rPr lang="en-US" sz="2600" dirty="0"/>
              <a:t> </a:t>
            </a:r>
            <a:r>
              <a:rPr lang="en-US" sz="2600" dirty="0" err="1"/>
              <a:t>accedere</a:t>
            </a:r>
            <a:r>
              <a:rPr lang="en-US" sz="2600" dirty="0"/>
              <a:t> </a:t>
            </a:r>
            <a:r>
              <a:rPr lang="en-US" sz="2600" dirty="0" err="1"/>
              <a:t>alle</a:t>
            </a:r>
            <a:r>
              <a:rPr lang="en-US" sz="2600" dirty="0"/>
              <a:t> </a:t>
            </a:r>
            <a:r>
              <a:rPr lang="en-US" sz="2600" dirty="0" err="1"/>
              <a:t>più</a:t>
            </a:r>
            <a:r>
              <a:rPr lang="en-US" sz="2600" dirty="0"/>
              <a:t> </a:t>
            </a:r>
            <a:r>
              <a:rPr lang="en-US" sz="2600" dirty="0" err="1"/>
              <a:t>alte</a:t>
            </a:r>
            <a:r>
              <a:rPr lang="en-US" sz="2600" dirty="0"/>
              <a:t> </a:t>
            </a:r>
            <a:r>
              <a:rPr lang="en-US" sz="2600" dirty="0" err="1"/>
              <a:t>cariche</a:t>
            </a:r>
            <a:r>
              <a:rPr lang="en-US" sz="2600" dirty="0"/>
              <a:t> </a:t>
            </a:r>
            <a:r>
              <a:rPr lang="en-US" sz="2600" dirty="0" err="1"/>
              <a:t>pubbliche</a:t>
            </a:r>
            <a:r>
              <a:rPr lang="en-US" sz="2600" dirty="0"/>
              <a:t> o </a:t>
            </a:r>
            <a:r>
              <a:rPr lang="en-US" sz="2600" dirty="0" err="1"/>
              <a:t>militari</a:t>
            </a:r>
            <a:r>
              <a:rPr lang="en-US" sz="2600" dirty="0"/>
              <a:t>.</a:t>
            </a:r>
          </a:p>
          <a:p>
            <a:pPr indent="-228600" defTabSz="9144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2" name="Immagine 11" descr="10448762_813329505345998_3807999513804110900_n1.png"/>
          <p:cNvPicPr>
            <a:picLocks noChangeAspect="1"/>
          </p:cNvPicPr>
          <p:nvPr/>
        </p:nvPicPr>
        <p:blipFill rotWithShape="1">
          <a:blip r:embed="rId3"/>
          <a:srcRect l="23755" r="9820" b="-4"/>
          <a:stretch>
            <a:fillRect/>
          </a:stretch>
        </p:blipFill>
        <p:spPr>
          <a:xfrm>
            <a:off x="6087279" y="1116345"/>
            <a:ext cx="2099328" cy="3866172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Nazione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2285992"/>
            <a:ext cx="4429156" cy="2786082"/>
          </a:xfrm>
        </p:spPr>
        <p:txBody>
          <a:bodyPr>
            <a:noAutofit/>
          </a:bodyPr>
          <a:lstStyle/>
          <a:p>
            <a:r>
              <a:rPr lang="it-IT" dirty="0"/>
              <a:t>È l’insieme degli individui legati dalla stessa lingua, civiltà e storia e da interessi comuni.  Nella Francia rivoluzionaria  questo termine indicava l’insieme dei cittadini in quanto soggetti a una legge comune.  In seguito, in alcuni contesti il termine ha assunto significati diversi.</a:t>
            </a:r>
          </a:p>
        </p:txBody>
      </p:sp>
      <p:pic>
        <p:nvPicPr>
          <p:cNvPr id="4" name="Immagine 3" descr="nazioni-e-sta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714620"/>
            <a:ext cx="3929058" cy="2247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rappresentanza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29124" y="2285992"/>
            <a:ext cx="3585710" cy="3450613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Istituto che comporta la sostituzione di un soggetto ad un altro nella dichiarazione della volontà; il rappresentante parla a nome del soggetto rappresentato e con i propri atti può obbligarlo.  In particolare, la rappresentanza politica è fondata sulla distinzione tra governanti e governati.</a:t>
            </a:r>
          </a:p>
        </p:txBody>
      </p:sp>
      <p:pic>
        <p:nvPicPr>
          <p:cNvPr id="4" name="Immagine 3" descr="la-rappresentanz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643182"/>
            <a:ext cx="2962275" cy="2352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95" b="9091"/>
          <a:stretch>
            <a:fillRect/>
          </a:stretch>
        </p:blipFill>
        <p:spPr>
          <a:xfrm>
            <a:off x="1" y="10"/>
            <a:ext cx="9143771" cy="685799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8012" y="804520"/>
            <a:ext cx="5111799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/>
            <a:r>
              <a:rPr lang="en-US" dirty="0" err="1"/>
              <a:t>Sovranità</a:t>
            </a:r>
            <a:r>
              <a:rPr lang="en-US" dirty="0"/>
              <a:t> </a:t>
            </a:r>
            <a:r>
              <a:rPr lang="en-US" dirty="0" err="1"/>
              <a:t>nazionale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78012" y="2015733"/>
            <a:ext cx="5111799" cy="40212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rgbClr val="D4301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La </a:t>
            </a:r>
            <a:r>
              <a:rPr lang="en-US" dirty="0" err="1"/>
              <a:t>sovranità</a:t>
            </a:r>
            <a:r>
              <a:rPr lang="en-US" dirty="0"/>
              <a:t> è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potere</a:t>
            </a:r>
            <a:r>
              <a:rPr lang="en-US" dirty="0"/>
              <a:t> </a:t>
            </a:r>
            <a:r>
              <a:rPr lang="en-US" dirty="0" err="1"/>
              <a:t>assoluto</a:t>
            </a:r>
            <a:r>
              <a:rPr lang="en-US" dirty="0"/>
              <a:t> </a:t>
            </a:r>
            <a:r>
              <a:rPr lang="en-US" dirty="0" err="1"/>
              <a:t>esercitato</a:t>
            </a:r>
            <a:r>
              <a:rPr lang="en-US" dirty="0"/>
              <a:t> </a:t>
            </a:r>
            <a:r>
              <a:rPr lang="en-US" dirty="0" err="1"/>
              <a:t>dallo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</a:t>
            </a:r>
            <a:r>
              <a:rPr lang="en-US" dirty="0" err="1"/>
              <a:t>nei</a:t>
            </a:r>
            <a:r>
              <a:rPr lang="en-US" dirty="0"/>
              <a:t> </a:t>
            </a:r>
            <a:r>
              <a:rPr lang="en-US" dirty="0" err="1"/>
              <a:t>confronti</a:t>
            </a:r>
            <a:r>
              <a:rPr lang="en-US" dirty="0"/>
              <a:t> del </a:t>
            </a:r>
            <a:r>
              <a:rPr lang="en-US" dirty="0" err="1"/>
              <a:t>cittadino</a:t>
            </a:r>
            <a:r>
              <a:rPr lang="en-US" dirty="0"/>
              <a:t>.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rgbClr val="D4301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err="1"/>
              <a:t>Questi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tenuti</a:t>
            </a:r>
            <a:r>
              <a:rPr lang="en-US" dirty="0"/>
              <a:t> al </a:t>
            </a:r>
            <a:r>
              <a:rPr lang="en-US" dirty="0" err="1"/>
              <a:t>rispetto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norme</a:t>
            </a:r>
            <a:r>
              <a:rPr lang="en-US" dirty="0"/>
              <a:t> </a:t>
            </a:r>
            <a:r>
              <a:rPr lang="en-US" dirty="0" err="1"/>
              <a:t>giuridiche</a:t>
            </a:r>
            <a:r>
              <a:rPr lang="en-US" dirty="0"/>
              <a:t>, in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contrario</a:t>
            </a:r>
            <a:r>
              <a:rPr lang="en-US" dirty="0"/>
              <a:t> lo </a:t>
            </a:r>
            <a:r>
              <a:rPr lang="en-US" dirty="0" err="1"/>
              <a:t>stato</a:t>
            </a:r>
            <a:r>
              <a:rPr lang="en-US" dirty="0"/>
              <a:t> </a:t>
            </a:r>
            <a:r>
              <a:rPr lang="en-US" dirty="0" err="1"/>
              <a:t>irroga</a:t>
            </a:r>
            <a:r>
              <a:rPr lang="en-US" dirty="0"/>
              <a:t> le </a:t>
            </a:r>
            <a:r>
              <a:rPr lang="en-US" dirty="0" err="1"/>
              <a:t>sanzioni</a:t>
            </a:r>
            <a:r>
              <a:rPr lang="en-US" dirty="0"/>
              <a:t>.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rgbClr val="D43019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termine</a:t>
            </a:r>
            <a:r>
              <a:rPr lang="en-US" dirty="0"/>
              <a:t> </a:t>
            </a:r>
            <a:r>
              <a:rPr lang="en-US" dirty="0" err="1"/>
              <a:t>sovranità</a:t>
            </a:r>
            <a:r>
              <a:rPr lang="en-US" dirty="0"/>
              <a:t> </a:t>
            </a:r>
            <a:r>
              <a:rPr lang="en-US" dirty="0" err="1"/>
              <a:t>deriva</a:t>
            </a:r>
            <a:r>
              <a:rPr lang="en-US" dirty="0"/>
              <a:t> </a:t>
            </a:r>
            <a:r>
              <a:rPr lang="en-US" dirty="0" err="1"/>
              <a:t>dall’aggettivo</a:t>
            </a:r>
            <a:r>
              <a:rPr lang="en-US" dirty="0"/>
              <a:t> </a:t>
            </a:r>
            <a:r>
              <a:rPr lang="en-US" dirty="0" err="1"/>
              <a:t>francese</a:t>
            </a:r>
            <a:r>
              <a:rPr lang="en-US" dirty="0"/>
              <a:t> </a:t>
            </a:r>
            <a:r>
              <a:rPr lang="en-US" dirty="0" err="1"/>
              <a:t>souverain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significa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sta</a:t>
            </a:r>
            <a:r>
              <a:rPr lang="en-US" dirty="0"/>
              <a:t> al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sopra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Sovranità popolare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39552" y="1628800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dirty="0"/>
              <a:t>La sovranità è la fonte di legittimazione del potere degli organi istituzionali, essa appartiene al popolo che la esercita attraverso il diritto di voto.</a:t>
            </a:r>
          </a:p>
          <a:p>
            <a:r>
              <a:rPr lang="it-IT" dirty="0"/>
              <a:t>Il popolo esercita la sovranità nelle forme e nei limiti della Costituzione.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399584" y="2420888"/>
            <a:ext cx="37444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Forme e limiti del potere popolare:</a:t>
            </a:r>
          </a:p>
          <a:p>
            <a:r>
              <a:rPr lang="it-IT" b="1" dirty="0"/>
              <a:t>Art.48</a:t>
            </a:r>
            <a:r>
              <a:rPr lang="it-IT" dirty="0"/>
              <a:t>, che tratta del diritto di voto;</a:t>
            </a:r>
          </a:p>
          <a:p>
            <a:r>
              <a:rPr lang="it-IT" b="1" dirty="0"/>
              <a:t>Art.49</a:t>
            </a:r>
            <a:r>
              <a:rPr lang="it-IT" dirty="0"/>
              <a:t>, dedicato al diritto di associarsi in partiti politici</a:t>
            </a:r>
          </a:p>
          <a:p>
            <a:r>
              <a:rPr lang="it-IT" b="1" dirty="0"/>
              <a:t>Art.50</a:t>
            </a:r>
            <a:r>
              <a:rPr lang="it-IT" dirty="0"/>
              <a:t>, sul diritto dei cittadini di presentare petizioni al Parlamento;</a:t>
            </a:r>
          </a:p>
          <a:p>
            <a:r>
              <a:rPr lang="it-IT" b="1" dirty="0"/>
              <a:t>Art.71</a:t>
            </a:r>
            <a:r>
              <a:rPr lang="it-IT" dirty="0"/>
              <a:t>, sul diritto popolare di promuovere le leggi;</a:t>
            </a:r>
          </a:p>
          <a:p>
            <a:r>
              <a:rPr lang="it-IT" b="1" dirty="0"/>
              <a:t>Art.75</a:t>
            </a:r>
            <a:r>
              <a:rPr lang="it-IT" dirty="0"/>
              <a:t>, sull’istituto del Referendum</a:t>
            </a:r>
          </a:p>
          <a:p>
            <a:r>
              <a:rPr lang="it-IT" b="1" dirty="0"/>
              <a:t>Art.135</a:t>
            </a:r>
            <a:r>
              <a:rPr lang="it-IT" dirty="0"/>
              <a:t>,delimita i compiti del popolo nel caso di messa di stato di accusa del Presidente della Repubblica. </a:t>
            </a:r>
          </a:p>
        </p:txBody>
      </p:sp>
    </p:spTree>
  </p:cSld>
  <p:clrMapOvr>
    <a:masterClrMapping/>
  </p:clrMapOvr>
  <p:transition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4" r="14378"/>
          <a:stretch>
            <a:fillRect/>
          </a:stretch>
        </p:blipFill>
        <p:spPr>
          <a:xfrm>
            <a:off x="228" y="10"/>
            <a:ext cx="9143772" cy="685799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7703" y="1193800"/>
            <a:ext cx="2394787" cy="4699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/>
              <a:t>Suddito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732477" y="1193800"/>
            <a:ext cx="4563818" cy="469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suddito</a:t>
            </a:r>
            <a:r>
              <a:rPr lang="en-US" dirty="0"/>
              <a:t> è </a:t>
            </a:r>
            <a:r>
              <a:rPr lang="en-US" dirty="0" err="1"/>
              <a:t>colui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fa </a:t>
            </a:r>
            <a:r>
              <a:rPr lang="en-US" dirty="0" err="1"/>
              <a:t>parte</a:t>
            </a:r>
            <a:r>
              <a:rPr lang="en-US" dirty="0"/>
              <a:t> di </a:t>
            </a:r>
            <a:r>
              <a:rPr lang="en-US" dirty="0" err="1"/>
              <a:t>uno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senza </a:t>
            </a:r>
            <a:r>
              <a:rPr lang="en-US" dirty="0" err="1"/>
              <a:t>fruire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diritti</a:t>
            </a:r>
            <a:r>
              <a:rPr lang="en-US" dirty="0"/>
              <a:t> </a:t>
            </a:r>
            <a:r>
              <a:rPr lang="en-US" dirty="0" err="1"/>
              <a:t>politici</a:t>
            </a:r>
            <a:r>
              <a:rPr lang="en-US" dirty="0"/>
              <a:t> e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contrappone</a:t>
            </a:r>
            <a:r>
              <a:rPr lang="en-US" dirty="0"/>
              <a:t> al </a:t>
            </a:r>
            <a:r>
              <a:rPr lang="en-US" dirty="0" err="1"/>
              <a:t>cittadino</a:t>
            </a:r>
            <a:r>
              <a:rPr lang="en-US" dirty="0"/>
              <a:t>.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E’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soggetto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dipende</a:t>
            </a:r>
            <a:r>
              <a:rPr lang="en-US" dirty="0"/>
              <a:t> </a:t>
            </a:r>
            <a:r>
              <a:rPr lang="en-US" dirty="0" err="1"/>
              <a:t>dalla</a:t>
            </a:r>
            <a:r>
              <a:rPr lang="en-US" dirty="0"/>
              <a:t> </a:t>
            </a:r>
            <a:r>
              <a:rPr lang="en-US" dirty="0" err="1"/>
              <a:t>sovranità</a:t>
            </a:r>
            <a:r>
              <a:rPr lang="en-US" dirty="0"/>
              <a:t> di </a:t>
            </a:r>
            <a:r>
              <a:rPr lang="en-US" dirty="0" err="1"/>
              <a:t>uno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di cui non è </a:t>
            </a:r>
            <a:r>
              <a:rPr lang="en-US" dirty="0" err="1"/>
              <a:t>membro</a:t>
            </a:r>
            <a:r>
              <a:rPr lang="en-US" dirty="0"/>
              <a:t>.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Realizzato da: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PERCUOCO DANIELA</a:t>
            </a:r>
          </a:p>
          <a:p>
            <a:r>
              <a:rPr lang="it-IT" dirty="0"/>
              <a:t>PEZZULLO GILDA</a:t>
            </a:r>
          </a:p>
          <a:p>
            <a:r>
              <a:rPr lang="it-IT" dirty="0"/>
              <a:t>SALIERNO UMBERTO</a:t>
            </a:r>
          </a:p>
          <a:p>
            <a:r>
              <a:rPr lang="it-IT" dirty="0"/>
              <a:t>PON “CITTADINI PRSENTI”</a:t>
            </a:r>
          </a:p>
          <a:p>
            <a:r>
              <a:rPr lang="it-IT" dirty="0"/>
              <a:t>ESPERTO: </a:t>
            </a:r>
            <a:r>
              <a:rPr lang="it-IT" dirty="0" err="1"/>
              <a:t>PROF.ssa</a:t>
            </a:r>
            <a:r>
              <a:rPr lang="it-IT" dirty="0"/>
              <a:t> MARIA ANTONIA CIAMPA</a:t>
            </a:r>
          </a:p>
          <a:p>
            <a:r>
              <a:rPr lang="it-IT" dirty="0"/>
              <a:t>TUTOR: </a:t>
            </a:r>
            <a:r>
              <a:rPr lang="it-IT" dirty="0" err="1"/>
              <a:t>PROF.ssa</a:t>
            </a:r>
            <a:r>
              <a:rPr lang="it-IT"/>
              <a:t> ROSA </a:t>
            </a:r>
            <a:r>
              <a:rPr lang="it-IT" dirty="0"/>
              <a:t>GRIECO</a:t>
            </a:r>
          </a:p>
        </p:txBody>
      </p:sp>
    </p:spTree>
  </p:cSld>
  <p:clrMapOvr>
    <a:masterClrMapping/>
  </p:clrMapOvr>
  <p:transition>
    <p:cover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Assolutismo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786314" y="1714488"/>
            <a:ext cx="38576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000" dirty="0"/>
          </a:p>
          <a:p>
            <a:r>
              <a:rPr lang="it-IT" sz="2000" dirty="0"/>
              <a:t>Termine che indica il sistema di governo di un sovrano assoluto, che nell’esercizio del potere è ‘’sciolto’’ (</a:t>
            </a:r>
            <a:r>
              <a:rPr lang="it-IT" sz="2000" dirty="0" err="1"/>
              <a:t>absolutus</a:t>
            </a:r>
            <a:r>
              <a:rPr lang="it-IT" sz="2000" dirty="0"/>
              <a:t>) da ogni vincolo giuridico ed da ogni limite nei confronti dei sudditi. Furono monarchie assolute la monarchia francese, a partire dai tempi del cardinale Richelieu ,e diversi regni dell’Europa continentale nei secoli XVI-XVIII.</a:t>
            </a:r>
          </a:p>
        </p:txBody>
      </p:sp>
      <p:pic>
        <p:nvPicPr>
          <p:cNvPr id="7" name="Immagine 6" descr="l-eta-dellassolutismo-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48859">
            <a:off x="285720" y="1785926"/>
            <a:ext cx="4191097" cy="3146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8684" y="804519"/>
            <a:ext cx="7202456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/>
            <a:r>
              <a:rPr lang="en-US" dirty="0"/>
              <a:t> </a:t>
            </a:r>
            <a:r>
              <a:rPr lang="en-US" dirty="0" err="1"/>
              <a:t>Cittadino</a:t>
            </a:r>
            <a:endParaRPr lang="en-US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88684" y="2015734"/>
            <a:ext cx="4646838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 Cittadino : a </a:t>
            </a:r>
            <a:r>
              <a:rPr lang="en-US" dirty="0" err="1"/>
              <a:t>partire</a:t>
            </a:r>
            <a:r>
              <a:rPr lang="en-US" dirty="0"/>
              <a:t> </a:t>
            </a:r>
            <a:r>
              <a:rPr lang="en-US" dirty="0" err="1"/>
              <a:t>dalla</a:t>
            </a:r>
            <a:r>
              <a:rPr lang="en-US" dirty="0"/>
              <a:t> </a:t>
            </a:r>
            <a:r>
              <a:rPr lang="en-US" dirty="0" err="1"/>
              <a:t>Rivoluzione</a:t>
            </a:r>
            <a:r>
              <a:rPr lang="en-US" dirty="0"/>
              <a:t> </a:t>
            </a:r>
            <a:r>
              <a:rPr lang="en-US" dirty="0" err="1"/>
              <a:t>francese</a:t>
            </a:r>
            <a:r>
              <a:rPr lang="en-US" dirty="0"/>
              <a:t>  </a:t>
            </a:r>
            <a:r>
              <a:rPr lang="en-US" dirty="0" err="1"/>
              <a:t>questo</a:t>
            </a:r>
            <a:r>
              <a:rPr lang="en-US" dirty="0"/>
              <a:t> </a:t>
            </a:r>
            <a:r>
              <a:rPr lang="en-US" dirty="0" err="1"/>
              <a:t>termine</a:t>
            </a:r>
            <a:r>
              <a:rPr lang="en-US" dirty="0"/>
              <a:t> </a:t>
            </a:r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tutta</a:t>
            </a:r>
            <a:r>
              <a:rPr lang="en-US" dirty="0"/>
              <a:t> la </a:t>
            </a:r>
            <a:r>
              <a:rPr lang="en-US" dirty="0" err="1"/>
              <a:t>popolazione</a:t>
            </a:r>
            <a:r>
              <a:rPr lang="en-US" dirty="0"/>
              <a:t> </a:t>
            </a:r>
            <a:r>
              <a:rPr lang="en-US" dirty="0" err="1"/>
              <a:t>dello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, ossia </a:t>
            </a:r>
            <a:r>
              <a:rPr lang="en-US" dirty="0" err="1"/>
              <a:t>ciascuno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membri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società</a:t>
            </a:r>
            <a:r>
              <a:rPr lang="en-US" dirty="0"/>
              <a:t> in cui </a:t>
            </a:r>
            <a:r>
              <a:rPr lang="en-US" dirty="0" err="1"/>
              <a:t>vige</a:t>
            </a:r>
            <a:r>
              <a:rPr lang="en-US" dirty="0"/>
              <a:t> una </a:t>
            </a:r>
            <a:r>
              <a:rPr lang="en-US" dirty="0" err="1"/>
              <a:t>legge</a:t>
            </a:r>
            <a:r>
              <a:rPr lang="en-US" dirty="0"/>
              <a:t> </a:t>
            </a:r>
            <a:r>
              <a:rPr lang="en-US" dirty="0" err="1"/>
              <a:t>comune</a:t>
            </a:r>
            <a:r>
              <a:rPr lang="en-US" dirty="0"/>
              <a:t>.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Il </a:t>
            </a:r>
            <a:r>
              <a:rPr lang="en-US" dirty="0" err="1"/>
              <a:t>termine</a:t>
            </a:r>
            <a:r>
              <a:rPr lang="en-US" dirty="0"/>
              <a:t> </a:t>
            </a:r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tuttora</a:t>
            </a:r>
            <a:r>
              <a:rPr lang="en-US" dirty="0"/>
              <a:t> chi </a:t>
            </a:r>
            <a:r>
              <a:rPr lang="en-US" dirty="0" err="1"/>
              <a:t>appartiene</a:t>
            </a:r>
            <a:r>
              <a:rPr lang="en-US" dirty="0"/>
              <a:t> </a:t>
            </a: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collettività</a:t>
            </a:r>
            <a:r>
              <a:rPr lang="en-US" dirty="0"/>
              <a:t> di </a:t>
            </a:r>
            <a:r>
              <a:rPr lang="en-US" dirty="0" err="1"/>
              <a:t>uno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e, in </a:t>
            </a:r>
            <a:r>
              <a:rPr lang="en-US" dirty="0" err="1"/>
              <a:t>quanto</a:t>
            </a:r>
            <a:r>
              <a:rPr lang="en-US" dirty="0"/>
              <a:t> </a:t>
            </a:r>
            <a:r>
              <a:rPr lang="en-US" dirty="0" err="1"/>
              <a:t>suo</a:t>
            </a:r>
            <a:r>
              <a:rPr lang="en-US" dirty="0"/>
              <a:t> </a:t>
            </a:r>
            <a:r>
              <a:rPr lang="en-US" dirty="0" err="1"/>
              <a:t>membro</a:t>
            </a:r>
            <a:r>
              <a:rPr lang="en-US" dirty="0"/>
              <a:t>, </a:t>
            </a:r>
            <a:r>
              <a:rPr lang="en-US" dirty="0" err="1"/>
              <a:t>gode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diritti</a:t>
            </a:r>
            <a:r>
              <a:rPr lang="en-US" dirty="0"/>
              <a:t> e ha </a:t>
            </a:r>
            <a:r>
              <a:rPr lang="en-US" dirty="0" err="1"/>
              <a:t>doveri</a:t>
            </a:r>
            <a:r>
              <a:rPr lang="en-US" dirty="0"/>
              <a:t> </a:t>
            </a:r>
            <a:r>
              <a:rPr lang="en-US" dirty="0" err="1"/>
              <a:t>stabiliti</a:t>
            </a:r>
            <a:r>
              <a:rPr lang="en-US" dirty="0"/>
              <a:t> </a:t>
            </a:r>
            <a:r>
              <a:rPr lang="en-US" dirty="0" err="1"/>
              <a:t>dalla</a:t>
            </a:r>
            <a:r>
              <a:rPr lang="en-US" dirty="0"/>
              <a:t> </a:t>
            </a:r>
            <a:r>
              <a:rPr lang="en-US" dirty="0" err="1"/>
              <a:t>legge</a:t>
            </a:r>
            <a:r>
              <a:rPr lang="en-US"/>
              <a:t>.  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67" y="2643754"/>
            <a:ext cx="2194573" cy="219457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contratto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1" y="2015733"/>
            <a:ext cx="4857784" cy="3450613"/>
          </a:xfrm>
        </p:spPr>
        <p:txBody>
          <a:bodyPr>
            <a:noAutofit/>
          </a:bodyPr>
          <a:lstStyle/>
          <a:p>
            <a:r>
              <a:rPr lang="it-IT" dirty="0"/>
              <a:t>Questo  termine indica un patto o un accordo tra più individui. Il contratto è il fondamento della società individualistica,  che ( al contrario di quella organica, caratteristica dell’Antico Regime) riconosce la libertà dei singoli.  Poiché tutti i contratti sono revocabili,  la società basata su essi è perennemente aperta alla trasformazione e anche alle crisi.</a:t>
            </a:r>
          </a:p>
        </p:txBody>
      </p:sp>
      <p:pic>
        <p:nvPicPr>
          <p:cNvPr id="4" name="Immagine 3" descr="pat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143116"/>
            <a:ext cx="3056584" cy="3226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9" r="11515" b="-1"/>
          <a:stretch>
            <a:fillRect/>
          </a:stretch>
        </p:blipFill>
        <p:spPr>
          <a:xfrm>
            <a:off x="228" y="10"/>
            <a:ext cx="9143772" cy="685799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2911" y="1193800"/>
            <a:ext cx="2599580" cy="4699000"/>
          </a:xfrm>
        </p:spPr>
        <p:txBody>
          <a:bodyPr anchor="ctr">
            <a:normAutofit/>
          </a:bodyPr>
          <a:lstStyle/>
          <a:p>
            <a:r>
              <a:rPr lang="it-IT" sz="1500" b="1" dirty="0"/>
              <a:t>Costituzione e Costituzionalismo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32477" y="1193800"/>
            <a:ext cx="4563818" cy="4699000"/>
          </a:xfrm>
        </p:spPr>
        <p:txBody>
          <a:bodyPr anchor="ctr">
            <a:normAutofit/>
          </a:bodyPr>
          <a:lstStyle/>
          <a:p>
            <a:r>
              <a:rPr lang="it-IT" dirty="0"/>
              <a:t>Concezione politica in opposizione all’assolutismo, riconosce la validità dello Stato solo se fondato su norme definite ed accettate dalla maggioranza.</a:t>
            </a:r>
          </a:p>
          <a:p>
            <a:r>
              <a:rPr lang="it-IT" dirty="0" err="1"/>
              <a:t>Chiamasi</a:t>
            </a:r>
            <a:r>
              <a:rPr lang="it-IT" dirty="0"/>
              <a:t> Costituzione l’insieme delle norme fondamentali su cui lo Stato si basa.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8685" y="804520"/>
            <a:ext cx="3132383" cy="1049235"/>
          </a:xfrm>
        </p:spPr>
        <p:txBody>
          <a:bodyPr>
            <a:normAutofit/>
          </a:bodyPr>
          <a:lstStyle/>
          <a:p>
            <a:r>
              <a:rPr lang="it-IT" dirty="0"/>
              <a:t>Democrazia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88685" y="2015732"/>
            <a:ext cx="3129159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it-IT" sz="1700"/>
              <a:t>Dal punto di vista etimologico questo termine significa ‘’governo del popolo’’. La democrazia è caratterizzata dall’identità tra governanti e governati e può essere diretta (se il popolo stabilisce le leggi) o indiretta (se le leggi sono promulgate da un gruppo di persone che sono state elette dal popolo).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8" r="10356" b="-1"/>
          <a:stretch>
            <a:fillRect/>
          </a:stretch>
        </p:blipFill>
        <p:spPr>
          <a:xfrm>
            <a:off x="4726204" y="1857364"/>
            <a:ext cx="4015647" cy="3011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1090422" y="1847088"/>
            <a:ext cx="313302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88685" y="804520"/>
            <a:ext cx="3132383" cy="1049235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Diritti naturali</a:t>
            </a:r>
          </a:p>
        </p:txBody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88685" y="2015732"/>
            <a:ext cx="3129159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it-IT" dirty="0"/>
              <a:t>Sono diritti originali e inalienabili (per esempio, alla vita, alla libertà e alla proprietà) che gli esseri umani hanno già nello stato di natura, forma di vita associata anteriore all’istituzione di una convivenza regolata da leggi positive.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08" y="1102996"/>
            <a:ext cx="3720331" cy="40659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Picture 15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>
            <a:fillRect/>
          </a:stretch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8" name="Straight Connector 17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Garantismo costituzionale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72066" y="2285992"/>
            <a:ext cx="3485699" cy="3450613"/>
          </a:xfrm>
        </p:spPr>
        <p:txBody>
          <a:bodyPr>
            <a:noAutofit/>
          </a:bodyPr>
          <a:lstStyle/>
          <a:p>
            <a:r>
              <a:rPr lang="it-IT" dirty="0"/>
              <a:t>Concezione dell’ordinamento giuridico che difende i diritti individuali nei confronti dell’autorità dello Stato e assume la Costituzione  ( che enuncia quei diritti) quale strumento per limitare il potere che lo Stato ha sulla società.</a:t>
            </a:r>
          </a:p>
        </p:txBody>
      </p:sp>
      <p:pic>
        <p:nvPicPr>
          <p:cNvPr id="4" name="Immagine 3" descr="c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571744"/>
            <a:ext cx="3805447" cy="250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legge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85787" y="2015733"/>
            <a:ext cx="4000528" cy="3450613"/>
          </a:xfrm>
        </p:spPr>
        <p:txBody>
          <a:bodyPr>
            <a:noAutofit/>
          </a:bodyPr>
          <a:lstStyle/>
          <a:p>
            <a:r>
              <a:rPr lang="it-IT" dirty="0"/>
              <a:t>Nell’ Antico Regime era l’accordo particolare tra il principe e i suoi sudditi;  con la Rivoluzione francese, invece, essa divenne un comando assoluto, vincolante per tutti e derivato dalla volontà generale dei cittadini, al quale il potere esecutivo e quello giudiziario erano subordinati.</a:t>
            </a:r>
          </a:p>
        </p:txBody>
      </p:sp>
      <p:pic>
        <p:nvPicPr>
          <p:cNvPr id="5" name="Immagine 4" descr="Legge-sui-prodotti-cosmetic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592698"/>
            <a:ext cx="4033728" cy="2312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Raccolta">
  <a:themeElements>
    <a:clrScheme name="Raccolt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Raccolta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ccolt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828</Words>
  <Application>Microsoft Office PowerPoint</Application>
  <PresentationFormat>Presentazione su schermo (4:3)</PresentationFormat>
  <Paragraphs>57</Paragraphs>
  <Slides>15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Arial</vt:lpstr>
      <vt:lpstr>Calibri</vt:lpstr>
      <vt:lpstr>Gill Sans MT</vt:lpstr>
      <vt:lpstr>Raccolta</vt:lpstr>
      <vt:lpstr>Presentazione standard di PowerPoint</vt:lpstr>
      <vt:lpstr>Assolutismo</vt:lpstr>
      <vt:lpstr> Cittadino</vt:lpstr>
      <vt:lpstr>contratto</vt:lpstr>
      <vt:lpstr>Costituzione e Costituzionalismo</vt:lpstr>
      <vt:lpstr>Democrazia</vt:lpstr>
      <vt:lpstr>Diritti naturali</vt:lpstr>
      <vt:lpstr>Garantismo costituzionale</vt:lpstr>
      <vt:lpstr>legge</vt:lpstr>
      <vt:lpstr>Nazione</vt:lpstr>
      <vt:lpstr>rappresentanza</vt:lpstr>
      <vt:lpstr>Sovranità nazionale</vt:lpstr>
      <vt:lpstr>Sovranità popolare</vt:lpstr>
      <vt:lpstr>Suddito</vt:lpstr>
      <vt:lpstr>Realizzato da: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</dc:creator>
  <cp:lastModifiedBy>IMMA IZZO</cp:lastModifiedBy>
  <cp:revision>21</cp:revision>
  <dcterms:created xsi:type="dcterms:W3CDTF">2019-05-13T14:22:00Z</dcterms:created>
  <dcterms:modified xsi:type="dcterms:W3CDTF">2019-06-05T17:18:06Z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