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0BA6ABB-21CF-4E1C-ABF1-F305BB70255B}" type="datetimeFigureOut">
              <a:rPr lang="it-IT" smtClean="0"/>
              <a:t>24/05/2020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216631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0BA6ABB-21CF-4E1C-ABF1-F305BB70255B}" type="datetimeFigureOut">
              <a:rPr lang="it-IT" smtClean="0"/>
              <a:t>24/05/2020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319695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0BA6ABB-21CF-4E1C-ABF1-F305BB70255B}" type="datetimeFigureOut">
              <a:rPr lang="it-IT" smtClean="0"/>
              <a:t>24/05/2020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146772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0BA6ABB-21CF-4E1C-ABF1-F305BB70255B}" type="datetimeFigureOut">
              <a:rPr lang="it-IT" smtClean="0"/>
              <a:t>24/05/2020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19181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0BA6ABB-21CF-4E1C-ABF1-F305BB70255B}" type="datetimeFigureOut">
              <a:rPr lang="it-IT" smtClean="0"/>
              <a:t>24/05/2020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2280409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0BA6ABB-21CF-4E1C-ABF1-F305BB70255B}" type="datetimeFigureOut">
              <a:rPr lang="it-IT" smtClean="0"/>
              <a:t>24/05/2020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1356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0BA6ABB-21CF-4E1C-ABF1-F305BB70255B}" type="datetimeFigureOut">
              <a:rPr lang="it-IT" smtClean="0"/>
              <a:t>24/05/2020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3692357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0BA6ABB-21CF-4E1C-ABF1-F305BB70255B}" type="datetimeFigureOut">
              <a:rPr lang="it-IT" smtClean="0"/>
              <a:t>24/05/2020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342364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0BA6ABB-21CF-4E1C-ABF1-F305BB70255B}" type="datetimeFigureOut">
              <a:rPr lang="it-IT" smtClean="0"/>
              <a:t>24/05/2020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417045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0BA6ABB-21CF-4E1C-ABF1-F305BB70255B}" type="datetimeFigureOut">
              <a:rPr lang="it-IT" smtClean="0"/>
              <a:t>24/05/2020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2532151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0BA6ABB-21CF-4E1C-ABF1-F305BB70255B}" type="datetimeFigureOut">
              <a:rPr lang="it-IT" smtClean="0"/>
              <a:t>24/05/2020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02B13C8-A71E-4C29-9173-F83DDDC9B927}" type="slidenum">
              <a:rPr lang="it-IT" smtClean="0"/>
              <a:t>‹N›</a:t>
            </a:fld>
            <a:endParaRPr lang="it-IT"/>
          </a:p>
        </p:txBody>
      </p:sp>
    </p:spTree>
    <p:extLst>
      <p:ext uri="{BB962C8B-B14F-4D97-AF65-F5344CB8AC3E}">
        <p14:creationId xmlns:p14="http://schemas.microsoft.com/office/powerpoint/2010/main" val="389574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3000"/>
            <a:lum/>
          </a:blip>
          <a:srcRect/>
          <a:stretch>
            <a:fillRect l="-13000" r="-1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A6ABB-21CF-4E1C-ABF1-F305BB70255B}" type="datetimeFigureOut">
              <a:rPr lang="it-IT" smtClean="0"/>
              <a:t>24/05/2020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B13C8-A71E-4C29-9173-F83DDDC9B927}" type="slidenum">
              <a:rPr lang="it-IT" smtClean="0"/>
              <a:t>‹N›</a:t>
            </a:fld>
            <a:endParaRPr lang="it-IT"/>
          </a:p>
        </p:txBody>
      </p:sp>
    </p:spTree>
    <p:extLst>
      <p:ext uri="{BB962C8B-B14F-4D97-AF65-F5344CB8AC3E}">
        <p14:creationId xmlns:p14="http://schemas.microsoft.com/office/powerpoint/2010/main" val="4489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3000"/>
            <a:lum/>
          </a:blip>
          <a:srcRect/>
          <a:stretch>
            <a:fillRect/>
          </a:stretch>
        </a:blip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5"/>
          <a:stretch>
            <a:fillRect/>
          </a:stretch>
        </p:blipFill>
        <p:spPr>
          <a:xfrm>
            <a:off x="7159336" y="482744"/>
            <a:ext cx="3855027" cy="2165059"/>
          </a:xfrm>
          <a:prstGeom prst="rect">
            <a:avLst/>
          </a:prstGeom>
          <a:ln>
            <a:noFill/>
          </a:ln>
          <a:effectLst>
            <a:outerShdw blurRad="50800" dist="38100" dir="13500000" algn="br" rotWithShape="0">
              <a:prstClr val="black">
                <a:alpha val="40000"/>
              </a:prstClr>
            </a:outerShdw>
          </a:effectLst>
        </p:spPr>
      </p:pic>
      <p:pic>
        <p:nvPicPr>
          <p:cNvPr id="3" name="Immagine 2"/>
          <p:cNvPicPr>
            <a:picLocks noChangeAspect="1"/>
          </p:cNvPicPr>
          <p:nvPr/>
        </p:nvPicPr>
        <p:blipFill>
          <a:blip r:embed="rId6"/>
          <a:stretch>
            <a:fillRect/>
          </a:stretch>
        </p:blipFill>
        <p:spPr>
          <a:xfrm>
            <a:off x="7733756" y="3914701"/>
            <a:ext cx="3791495" cy="2527663"/>
          </a:xfrm>
          <a:prstGeom prst="rect">
            <a:avLst/>
          </a:prstGeom>
          <a:effectLst>
            <a:outerShdw blurRad="50800" dist="38100" dir="18900000" algn="bl" rotWithShape="0">
              <a:prstClr val="black">
                <a:alpha val="40000"/>
              </a:prstClr>
            </a:outerShdw>
          </a:effectLst>
        </p:spPr>
      </p:pic>
      <p:pic>
        <p:nvPicPr>
          <p:cNvPr id="4" name="Immagine 3"/>
          <p:cNvPicPr>
            <a:picLocks noChangeAspect="1"/>
          </p:cNvPicPr>
          <p:nvPr/>
        </p:nvPicPr>
        <p:blipFill>
          <a:blip r:embed="rId7"/>
          <a:stretch>
            <a:fillRect/>
          </a:stretch>
        </p:blipFill>
        <p:spPr>
          <a:xfrm>
            <a:off x="2992581" y="4311363"/>
            <a:ext cx="5073684" cy="2422684"/>
          </a:xfrm>
          <a:prstGeom prst="rect">
            <a:avLst/>
          </a:prstGeom>
          <a:effectLst>
            <a:outerShdw blurRad="50800" dist="38100" dir="16200000" rotWithShape="0">
              <a:prstClr val="black">
                <a:alpha val="40000"/>
              </a:prstClr>
            </a:outerShdw>
          </a:effectLst>
        </p:spPr>
      </p:pic>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2509" y="177944"/>
            <a:ext cx="609600" cy="609600"/>
          </a:xfrm>
          <a:prstGeom prst="rect">
            <a:avLst/>
          </a:prstGeom>
        </p:spPr>
      </p:pic>
    </p:spTree>
    <p:extLst>
      <p:ext uri="{BB962C8B-B14F-4D97-AF65-F5344CB8AC3E}">
        <p14:creationId xmlns:p14="http://schemas.microsoft.com/office/powerpoint/2010/main" val="9491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552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3000" r="-13000"/>
          </a:stretch>
        </a:blipFill>
        <a:effectLst/>
      </p:bgPr>
    </p:bg>
    <p:spTree>
      <p:nvGrpSpPr>
        <p:cNvPr id="1" name=""/>
        <p:cNvGrpSpPr/>
        <p:nvPr/>
      </p:nvGrpSpPr>
      <p:grpSpPr>
        <a:xfrm>
          <a:off x="0" y="0"/>
          <a:ext cx="0" cy="0"/>
          <a:chOff x="0" y="0"/>
          <a:chExt cx="0" cy="0"/>
        </a:xfrm>
      </p:grpSpPr>
      <p:sp>
        <p:nvSpPr>
          <p:cNvPr id="3" name="Rettangolo 2"/>
          <p:cNvSpPr/>
          <p:nvPr/>
        </p:nvSpPr>
        <p:spPr>
          <a:xfrm>
            <a:off x="282457" y="277091"/>
            <a:ext cx="3588327" cy="5324535"/>
          </a:xfrm>
          <a:prstGeom prst="rect">
            <a:avLst/>
          </a:prstGeom>
          <a:gradFill>
            <a:gsLst>
              <a:gs pos="12000">
                <a:srgbClr val="FFC000"/>
              </a:gs>
              <a:gs pos="54000">
                <a:srgbClr val="FFFF00">
                  <a:alpha val="47000"/>
                </a:srgbClr>
              </a:gs>
              <a:gs pos="69000">
                <a:srgbClr val="FFFF00">
                  <a:alpha val="42000"/>
                </a:srgbClr>
              </a:gs>
              <a:gs pos="100000">
                <a:srgbClr val="FFC000"/>
              </a:gs>
            </a:gsLst>
            <a:lin ang="5400000" scaled="1"/>
          </a:gradFill>
        </p:spPr>
        <p:style>
          <a:lnRef idx="1">
            <a:schemeClr val="accent4"/>
          </a:lnRef>
          <a:fillRef idx="1001">
            <a:schemeClr val="lt1"/>
          </a:fillRef>
          <a:effectRef idx="1">
            <a:schemeClr val="accent4"/>
          </a:effectRef>
          <a:fontRef idx="minor">
            <a:schemeClr val="dk1"/>
          </a:fontRef>
        </p:style>
        <p:txBody>
          <a:bodyPr wrap="square">
            <a:spAutoFit/>
          </a:bodyPr>
          <a:lstStyle/>
          <a:p>
            <a:r>
              <a:rPr lang="it-IT" sz="2000" b="1" dirty="0">
                <a:effectLst>
                  <a:outerShdw blurRad="38100" dist="38100" dir="2700000" algn="tl">
                    <a:srgbClr val="000000">
                      <a:alpha val="43137"/>
                    </a:srgbClr>
                  </a:outerShdw>
                </a:effectLst>
                <a:latin typeface="Bell MT" panose="02020503060305020303" pitchFamily="18" charset="0"/>
              </a:rPr>
              <a:t>1 ^ scena</a:t>
            </a:r>
          </a:p>
          <a:p>
            <a:r>
              <a:rPr lang="it-IT" sz="2000" dirty="0">
                <a:effectLst>
                  <a:outerShdw blurRad="38100" dist="38100" dir="2700000" algn="tl">
                    <a:srgbClr val="000000">
                      <a:alpha val="43137"/>
                    </a:srgbClr>
                  </a:outerShdw>
                </a:effectLst>
                <a:latin typeface="Bell MT" panose="02020503060305020303" pitchFamily="18" charset="0"/>
              </a:rPr>
              <a:t>Mentre un fanciullo legge le procedure da seguire, una giovinetta che reca un vassoio con delle offerte si muove verso delle donne intente a un rito di purificazione con l'acqua (lustrazione).</a:t>
            </a:r>
          </a:p>
          <a:p>
            <a:r>
              <a:rPr lang="it-IT" sz="2000" dirty="0">
                <a:effectLst>
                  <a:outerShdw blurRad="38100" dist="38100" dir="2700000" algn="tl">
                    <a:srgbClr val="000000">
                      <a:alpha val="43137"/>
                    </a:srgbClr>
                  </a:outerShdw>
                </a:effectLst>
                <a:latin typeface="Bell MT" panose="02020503060305020303" pitchFamily="18" charset="0"/>
              </a:rPr>
              <a:t>Sileno, il maestro di </a:t>
            </a:r>
            <a:r>
              <a:rPr lang="it-IT" sz="2000" dirty="0" err="1">
                <a:effectLst>
                  <a:outerShdw blurRad="38100" dist="38100" dir="2700000" algn="tl">
                    <a:srgbClr val="000000">
                      <a:alpha val="43137"/>
                    </a:srgbClr>
                  </a:outerShdw>
                </a:effectLst>
                <a:latin typeface="Bell MT" panose="02020503060305020303" pitchFamily="18" charset="0"/>
              </a:rPr>
              <a:t>Dionico</a:t>
            </a:r>
            <a:r>
              <a:rPr lang="it-IT" sz="2000" dirty="0">
                <a:effectLst>
                  <a:outerShdw blurRad="38100" dist="38100" dir="2700000" algn="tl">
                    <a:srgbClr val="000000">
                      <a:alpha val="43137"/>
                    </a:srgbClr>
                  </a:outerShdw>
                </a:effectLst>
                <a:latin typeface="Bell MT" panose="02020503060305020303" pitchFamily="18" charset="0"/>
              </a:rPr>
              <a:t>, suona la cetra, in una scena pastorale, che comprende un </a:t>
            </a:r>
            <a:r>
              <a:rPr lang="it-IT" sz="2000" dirty="0" err="1">
                <a:effectLst>
                  <a:outerShdw blurRad="38100" dist="38100" dir="2700000" algn="tl">
                    <a:srgbClr val="000000">
                      <a:alpha val="43137"/>
                    </a:srgbClr>
                  </a:outerShdw>
                </a:effectLst>
                <a:latin typeface="Bell MT" panose="02020503060305020303" pitchFamily="18" charset="0"/>
              </a:rPr>
              <a:t>satirello</a:t>
            </a:r>
            <a:r>
              <a:rPr lang="it-IT" sz="2000" dirty="0">
                <a:effectLst>
                  <a:outerShdw blurRad="38100" dist="38100" dir="2700000" algn="tl">
                    <a:srgbClr val="000000">
                      <a:alpha val="43137"/>
                    </a:srgbClr>
                  </a:outerShdw>
                </a:effectLst>
                <a:latin typeface="Bell MT" panose="02020503060305020303" pitchFamily="18" charset="0"/>
              </a:rPr>
              <a:t> e una </a:t>
            </a:r>
            <a:r>
              <a:rPr lang="it-IT" sz="2000" dirty="0" err="1">
                <a:effectLst>
                  <a:outerShdw blurRad="38100" dist="38100" dir="2700000" algn="tl">
                    <a:srgbClr val="000000">
                      <a:alpha val="43137"/>
                    </a:srgbClr>
                  </a:outerShdw>
                </a:effectLst>
                <a:latin typeface="Bell MT" panose="02020503060305020303" pitchFamily="18" charset="0"/>
              </a:rPr>
              <a:t>panisca</a:t>
            </a:r>
            <a:r>
              <a:rPr lang="it-IT" sz="2000" dirty="0">
                <a:effectLst>
                  <a:outerShdw blurRad="38100" dist="38100" dir="2700000" algn="tl">
                    <a:srgbClr val="000000">
                      <a:alpha val="43137"/>
                    </a:srgbClr>
                  </a:outerShdw>
                </a:effectLst>
                <a:latin typeface="Bell MT" panose="02020503060305020303" pitchFamily="18" charset="0"/>
              </a:rPr>
              <a:t> (abitante dei boschi seguace di Pan), mentre una donna è atterrita, forse nel vedere la fustigazione rappresentata nella parete di fronte.</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601" y="277091"/>
            <a:ext cx="7318217" cy="3032685"/>
          </a:xfrm>
          <a:prstGeom prst="rect">
            <a:avLst/>
          </a:prstGeom>
          <a:effectLst>
            <a:outerShdw blurRad="50800" dist="38100" dir="8100000" algn="tr" rotWithShape="0">
              <a:prstClr val="black">
                <a:alpha val="40000"/>
              </a:prstClr>
            </a:outerShdw>
          </a:effectLst>
        </p:spPr>
      </p:pic>
      <p:pic>
        <p:nvPicPr>
          <p:cNvPr id="4" name="Immagine 3"/>
          <p:cNvPicPr>
            <a:picLocks noChangeAspect="1"/>
          </p:cNvPicPr>
          <p:nvPr/>
        </p:nvPicPr>
        <p:blipFill>
          <a:blip r:embed="rId4"/>
          <a:stretch>
            <a:fillRect/>
          </a:stretch>
        </p:blipFill>
        <p:spPr>
          <a:xfrm>
            <a:off x="5768974" y="2662267"/>
            <a:ext cx="5835661" cy="39492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650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3000" r="-13000"/>
          </a:stretch>
        </a:blipFill>
        <a:effectLst/>
      </p:bgPr>
    </p:bg>
    <p:spTree>
      <p:nvGrpSpPr>
        <p:cNvPr id="1" name=""/>
        <p:cNvGrpSpPr/>
        <p:nvPr/>
      </p:nvGrpSpPr>
      <p:grpSpPr>
        <a:xfrm>
          <a:off x="0" y="0"/>
          <a:ext cx="0" cy="0"/>
          <a:chOff x="0" y="0"/>
          <a:chExt cx="0" cy="0"/>
        </a:xfrm>
      </p:grpSpPr>
      <p:sp>
        <p:nvSpPr>
          <p:cNvPr id="2" name="Rettangolo 1"/>
          <p:cNvSpPr/>
          <p:nvPr/>
        </p:nvSpPr>
        <p:spPr>
          <a:xfrm>
            <a:off x="277091" y="100089"/>
            <a:ext cx="4932218" cy="6555641"/>
          </a:xfrm>
          <a:prstGeom prst="rect">
            <a:avLst/>
          </a:prstGeom>
          <a:gradFill>
            <a:gsLst>
              <a:gs pos="0">
                <a:srgbClr val="FFD684"/>
              </a:gs>
              <a:gs pos="55000">
                <a:schemeClr val="bg1">
                  <a:alpha val="6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r>
              <a:rPr lang="it-IT" sz="2000" b="1" dirty="0">
                <a:latin typeface="Bell MT" panose="02020503060305020303" pitchFamily="18" charset="0"/>
              </a:rPr>
              <a:t>2^ scena</a:t>
            </a:r>
          </a:p>
          <a:p>
            <a:r>
              <a:rPr lang="it-IT" sz="2000" dirty="0">
                <a:latin typeface="Bell MT" panose="02020503060305020303" pitchFamily="18" charset="0"/>
              </a:rPr>
              <a:t>Nella scena successiva è di nuovo presente Sileno, che offre da bere a un </a:t>
            </a:r>
            <a:r>
              <a:rPr lang="it-IT" sz="2000" dirty="0" err="1">
                <a:latin typeface="Bell MT" panose="02020503060305020303" pitchFamily="18" charset="0"/>
              </a:rPr>
              <a:t>satirello</a:t>
            </a:r>
            <a:r>
              <a:rPr lang="it-IT" sz="2000" dirty="0">
                <a:latin typeface="Bell MT" panose="02020503060305020303" pitchFamily="18" charset="0"/>
              </a:rPr>
              <a:t> e assiste alle nozze di Dioniso e Arianna, mentre un demone alato, dalle forme femminili, è pronto a colpire con una verga la giovane donna che si pensa subisca il rito di iniziazione.</a:t>
            </a:r>
          </a:p>
          <a:p>
            <a:r>
              <a:rPr lang="it-IT" sz="2000" dirty="0">
                <a:latin typeface="Bell MT" panose="02020503060305020303" pitchFamily="18" charset="0"/>
              </a:rPr>
              <a:t>La fanciulla inginocchiata è accolta da una donna seduta, che le accarezza i capelli, mentre  una baccante danza.</a:t>
            </a:r>
          </a:p>
          <a:p>
            <a:r>
              <a:rPr lang="it-IT" sz="2000" dirty="0">
                <a:latin typeface="Bell MT" panose="02020503060305020303" pitchFamily="18" charset="0"/>
              </a:rPr>
              <a:t>Tutto il rito si svolge sotto la supervisione della padrona di casa che  raffigurata seduta.</a:t>
            </a:r>
          </a:p>
          <a:p>
            <a:r>
              <a:rPr lang="it-IT" sz="2000" dirty="0">
                <a:latin typeface="Bell MT" panose="02020503060305020303" pitchFamily="18" charset="0"/>
              </a:rPr>
              <a:t>Alcuni sostengono che il ciclo di affreschi rappresenti un rito di preparazione alle </a:t>
            </a:r>
            <a:r>
              <a:rPr lang="it-IT" sz="2000" dirty="0" smtClean="0">
                <a:latin typeface="Bell MT" panose="02020503060305020303" pitchFamily="18" charset="0"/>
              </a:rPr>
              <a:t>nozze. </a:t>
            </a:r>
            <a:r>
              <a:rPr lang="it-IT" sz="2000" dirty="0">
                <a:latin typeface="Bell MT" panose="02020503060305020303" pitchFamily="18" charset="0"/>
              </a:rPr>
              <a:t>In questo caso la fanciulla inginocchiata, ovvero la futura sposa , sarebbe solamente spaventata dal mistero del matrimonio, quindi cerca conforto tra le braccia della nutrice, mentre la presenza di Dioniso e </a:t>
            </a:r>
            <a:r>
              <a:rPr lang="it-IT" sz="2000" dirty="0" smtClean="0">
                <a:latin typeface="Bell MT" panose="02020503060305020303" pitchFamily="18" charset="0"/>
              </a:rPr>
              <a:t>Arianna significherebbe </a:t>
            </a:r>
            <a:r>
              <a:rPr lang="it-IT" sz="2000" dirty="0">
                <a:latin typeface="Bell MT" panose="02020503060305020303" pitchFamily="18" charset="0"/>
              </a:rPr>
              <a:t>l'amore coniugale.</a:t>
            </a:r>
          </a:p>
        </p:txBody>
      </p:sp>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l="48737"/>
          <a:stretch/>
        </p:blipFill>
        <p:spPr>
          <a:xfrm>
            <a:off x="5209309" y="1949752"/>
            <a:ext cx="6451692" cy="2265402"/>
          </a:xfrm>
          <a:prstGeom prst="rect">
            <a:avLst/>
          </a:prstGeom>
        </p:spPr>
      </p:pic>
    </p:spTree>
    <p:extLst>
      <p:ext uri="{BB962C8B-B14F-4D97-AF65-F5344CB8AC3E}">
        <p14:creationId xmlns:p14="http://schemas.microsoft.com/office/powerpoint/2010/main" val="696376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75854" y="1548870"/>
            <a:ext cx="13868399" cy="1323439"/>
          </a:xfrm>
          <a:prstGeom prst="rect">
            <a:avLst/>
          </a:prstGeom>
          <a:noFill/>
        </p:spPr>
        <p:txBody>
          <a:bodyPr wrap="square" rtlCol="0">
            <a:spAutoFit/>
          </a:bodyPr>
          <a:lstStyle/>
          <a:p>
            <a:r>
              <a:rPr lang="it-IT" sz="8000" dirty="0" smtClean="0">
                <a:effectLst>
                  <a:outerShdw blurRad="38100" dist="38100" dir="2700000" algn="tl">
                    <a:srgbClr val="000000">
                      <a:alpha val="43137"/>
                    </a:srgbClr>
                  </a:outerShdw>
                </a:effectLst>
                <a:latin typeface="Elephant" panose="02020904090505020303" pitchFamily="18" charset="0"/>
              </a:rPr>
              <a:t>L’ARTE ROMANA</a:t>
            </a:r>
            <a:endParaRPr lang="it-IT" sz="8000" dirty="0">
              <a:effectLst>
                <a:outerShdw blurRad="38100" dist="38100" dir="2700000" algn="tl">
                  <a:srgbClr val="000000">
                    <a:alpha val="43137"/>
                  </a:srgbClr>
                </a:outerShdw>
              </a:effectLst>
              <a:latin typeface="Elephant" panose="02020904090505020303" pitchFamily="18"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83" y="2872309"/>
            <a:ext cx="4922981" cy="3692236"/>
          </a:xfrm>
          <a:prstGeom prst="rect">
            <a:avLst/>
          </a:prstGeom>
        </p:spPr>
      </p:pic>
    </p:spTree>
    <p:extLst>
      <p:ext uri="{BB962C8B-B14F-4D97-AF65-F5344CB8AC3E}">
        <p14:creationId xmlns:p14="http://schemas.microsoft.com/office/powerpoint/2010/main" val="389293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3000" r="-13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1537853" y="734290"/>
            <a:ext cx="8866909" cy="5509200"/>
          </a:xfrm>
          <a:prstGeom prst="rect">
            <a:avLst/>
          </a:prstGeom>
          <a:noFill/>
        </p:spPr>
        <p:txBody>
          <a:bodyPr wrap="square" rtlCol="0">
            <a:spAutoFit/>
          </a:bodyPr>
          <a:lstStyle/>
          <a:p>
            <a:pPr algn="ctr"/>
            <a:r>
              <a:rPr lang="it-IT" sz="3200" dirty="0">
                <a:effectLst>
                  <a:outerShdw blurRad="38100" dist="38100" dir="2700000" algn="tl">
                    <a:srgbClr val="000000">
                      <a:alpha val="43137"/>
                    </a:srgbClr>
                  </a:outerShdw>
                </a:effectLst>
                <a:latin typeface="Elephant" panose="02020904090505020303" pitchFamily="18" charset="0"/>
              </a:rPr>
              <a:t>Inizialmente l’arte a Roma era ritenuta un’attività poco nobile, da riservare addirittura agli schiavi o ai cittadini più umili. Questo atteggiamento era dovuto al fatto che i Romani </a:t>
            </a:r>
            <a:r>
              <a:rPr lang="it-IT" sz="3200" dirty="0" smtClean="0">
                <a:effectLst>
                  <a:outerShdw blurRad="38100" dist="38100" dir="2700000" algn="tl">
                    <a:srgbClr val="000000">
                      <a:alpha val="43137"/>
                    </a:srgbClr>
                  </a:outerShdw>
                </a:effectLst>
                <a:latin typeface="Elephant" panose="02020904090505020303" pitchFamily="18" charset="0"/>
              </a:rPr>
              <a:t>non </a:t>
            </a:r>
            <a:r>
              <a:rPr lang="it-IT" sz="3200" dirty="0">
                <a:effectLst>
                  <a:outerShdw blurRad="38100" dist="38100" dir="2700000" algn="tl">
                    <a:srgbClr val="000000">
                      <a:alpha val="43137"/>
                    </a:srgbClr>
                  </a:outerShdw>
                </a:effectLst>
                <a:latin typeface="Elephant" panose="02020904090505020303" pitchFamily="18" charset="0"/>
              </a:rPr>
              <a:t>vedevano di buon occhio coloro che “perdevano tempo” a discutere di arte, filosofia e letteratura. Consideravano addirittura queste attività pericolose, perché abituavano gli uomini al lusso e conducevano alla decadenza dei costumi</a:t>
            </a:r>
            <a:r>
              <a:rPr lang="it-IT" sz="3200" dirty="0" smtClean="0">
                <a:effectLst>
                  <a:outerShdw blurRad="38100" dist="38100" dir="2700000" algn="tl">
                    <a:srgbClr val="000000">
                      <a:alpha val="43137"/>
                    </a:srgbClr>
                  </a:outerShdw>
                </a:effectLst>
                <a:latin typeface="Elephant" panose="02020904090505020303" pitchFamily="18" charset="0"/>
              </a:rPr>
              <a:t>.</a:t>
            </a:r>
            <a:endParaRPr lang="it-IT" sz="3200" dirty="0">
              <a:effectLst>
                <a:outerShdw blurRad="38100" dist="38100" dir="2700000" algn="tl">
                  <a:srgbClr val="000000">
                    <a:alpha val="43137"/>
                  </a:srgbClr>
                </a:outerShdw>
              </a:effectLst>
              <a:latin typeface="Elephant" panose="02020904090505020303" pitchFamily="18" charset="0"/>
            </a:endParaRPr>
          </a:p>
        </p:txBody>
      </p:sp>
    </p:spTree>
    <p:extLst>
      <p:ext uri="{BB962C8B-B14F-4D97-AF65-F5344CB8AC3E}">
        <p14:creationId xmlns:p14="http://schemas.microsoft.com/office/powerpoint/2010/main" val="17977414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3000" r="-13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112542" y="281352"/>
            <a:ext cx="5092504" cy="6001643"/>
          </a:xfrm>
          <a:prstGeom prst="rect">
            <a:avLst/>
          </a:prstGeom>
          <a:gradFill>
            <a:gsLst>
              <a:gs pos="53000">
                <a:schemeClr val="accent6">
                  <a:satMod val="103000"/>
                  <a:tint val="94000"/>
                  <a:alpha val="29000"/>
                  <a:lumMod val="2000"/>
                  <a:lumOff val="98000"/>
                </a:schemeClr>
              </a:gs>
              <a:gs pos="0">
                <a:srgbClr val="FFC000"/>
              </a:gs>
              <a:gs pos="100000">
                <a:srgbClr val="FFC000"/>
              </a:gs>
            </a:gsLst>
          </a:gra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it-IT" sz="2400" dirty="0" smtClean="0">
                <a:effectLst>
                  <a:outerShdw blurRad="38100" dist="38100" dir="2700000" algn="tl">
                    <a:srgbClr val="000000">
                      <a:alpha val="43137"/>
                    </a:srgbClr>
                  </a:outerShdw>
                </a:effectLst>
                <a:latin typeface="Elephant" panose="02020904090505020303" pitchFamily="18" charset="0"/>
              </a:rPr>
              <a:t>Le cose cominciarono a cambiare tra il III e il II secolo a.C. Roma, infatti, conquistate la Magna Grecia, la Sicilia, l’Asia Minore e la stessa Grecia, entrò in contatto con la grande tradizione artistica greca.</a:t>
            </a:r>
          </a:p>
          <a:p>
            <a:r>
              <a:rPr lang="it-IT" sz="2400" dirty="0" smtClean="0">
                <a:effectLst>
                  <a:outerShdw blurRad="38100" dist="38100" dir="2700000" algn="tl">
                    <a:srgbClr val="000000">
                      <a:alpha val="43137"/>
                    </a:srgbClr>
                  </a:outerShdw>
                </a:effectLst>
                <a:latin typeface="Elephant" panose="02020904090505020303" pitchFamily="18" charset="0"/>
              </a:rPr>
              <a:t>In città giunsero come bottino di guerra un gran numero di quadri, statue e altri oggetti ornamentali. I Romani compresero allora che gli edifici, oltre a essere solidi e funzionali, potevano anche diventare belli e testimoniare la grandezza e la ricchezza della loro potenza.</a:t>
            </a:r>
            <a:endParaRPr lang="it-IT" sz="2400" dirty="0">
              <a:effectLst>
                <a:outerShdw blurRad="38100" dist="38100" dir="2700000" algn="tl">
                  <a:srgbClr val="000000">
                    <a:alpha val="43137"/>
                  </a:srgbClr>
                </a:outerShdw>
              </a:effectLst>
              <a:latin typeface="Elephant" panose="02020904090505020303" pitchFamily="18" charset="0"/>
            </a:endParaRPr>
          </a:p>
        </p:txBody>
      </p:sp>
    </p:spTree>
    <p:extLst>
      <p:ext uri="{BB962C8B-B14F-4D97-AF65-F5344CB8AC3E}">
        <p14:creationId xmlns:p14="http://schemas.microsoft.com/office/powerpoint/2010/main" val="3796947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3000" r="-13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180108" y="221674"/>
            <a:ext cx="9975272" cy="923330"/>
          </a:xfrm>
          <a:prstGeom prst="rect">
            <a:avLst/>
          </a:prstGeom>
          <a:noFill/>
        </p:spPr>
        <p:txBody>
          <a:bodyPr wrap="square" rtlCol="0">
            <a:spAutoFit/>
          </a:bodyPr>
          <a:lstStyle/>
          <a:p>
            <a:pPr algn="ctr"/>
            <a:r>
              <a:rPr lang="it-IT" dirty="0" smtClean="0">
                <a:latin typeface="Elephant" panose="02020904090505020303" pitchFamily="18" charset="0"/>
              </a:rPr>
              <a:t>La pittura è uno degli aspetti più misteriosi dell’arte romana, poiché ci sono poche testimonianze in quanto i dipinti su tavola sono andati distrutti e le uniche testimonianze rimaste sono gli affreschi nelle domus.</a:t>
            </a:r>
            <a:endParaRPr lang="it-IT" dirty="0">
              <a:latin typeface="Elephant" panose="02020904090505020303" pitchFamily="18" charset="0"/>
            </a:endParaRPr>
          </a:p>
        </p:txBody>
      </p:sp>
      <p:pic>
        <p:nvPicPr>
          <p:cNvPr id="3" name="Immagine 2"/>
          <p:cNvPicPr>
            <a:picLocks noChangeAspect="1"/>
          </p:cNvPicPr>
          <p:nvPr/>
        </p:nvPicPr>
        <p:blipFill>
          <a:blip r:embed="rId3"/>
          <a:stretch>
            <a:fillRect/>
          </a:stretch>
        </p:blipFill>
        <p:spPr>
          <a:xfrm>
            <a:off x="457200" y="1295833"/>
            <a:ext cx="6462601" cy="3594822"/>
          </a:xfrm>
          <a:prstGeom prst="rect">
            <a:avLst/>
          </a:prstGeom>
          <a:effectLst>
            <a:outerShdw blurRad="50800" dist="38100" dir="2700000" algn="tl" rotWithShape="0">
              <a:prstClr val="black">
                <a:alpha val="40000"/>
              </a:prstClr>
            </a:outerShdw>
          </a:effectLst>
        </p:spPr>
      </p:pic>
      <p:pic>
        <p:nvPicPr>
          <p:cNvPr id="4" name="Immagine 3"/>
          <p:cNvPicPr>
            <a:picLocks noChangeAspect="1"/>
          </p:cNvPicPr>
          <p:nvPr/>
        </p:nvPicPr>
        <p:blipFill>
          <a:blip r:embed="rId4"/>
          <a:stretch>
            <a:fillRect/>
          </a:stretch>
        </p:blipFill>
        <p:spPr>
          <a:xfrm>
            <a:off x="7858607" y="978749"/>
            <a:ext cx="3651439" cy="5563466"/>
          </a:xfrm>
          <a:prstGeom prst="rect">
            <a:avLst/>
          </a:prstGeom>
          <a:effectLst>
            <a:outerShdw blurRad="50800" dist="38100" algn="l" rotWithShape="0">
              <a:prstClr val="black">
                <a:alpha val="40000"/>
              </a:prstClr>
            </a:outerShdw>
          </a:effectLst>
          <a:scene3d>
            <a:camera prst="isometricOffAxis2Left"/>
            <a:lightRig rig="threePt" dir="t"/>
          </a:scene3d>
        </p:spPr>
      </p:pic>
    </p:spTree>
    <p:extLst>
      <p:ext uri="{BB962C8B-B14F-4D97-AF65-F5344CB8AC3E}">
        <p14:creationId xmlns:p14="http://schemas.microsoft.com/office/powerpoint/2010/main" val="10930994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3000" r="-13000"/>
          </a:stretch>
        </a:blipFill>
        <a:effectLst/>
      </p:bgPr>
    </p:bg>
    <p:spTree>
      <p:nvGrpSpPr>
        <p:cNvPr id="1" name=""/>
        <p:cNvGrpSpPr/>
        <p:nvPr/>
      </p:nvGrpSpPr>
      <p:grpSpPr>
        <a:xfrm>
          <a:off x="0" y="0"/>
          <a:ext cx="0" cy="0"/>
          <a:chOff x="0" y="0"/>
          <a:chExt cx="0" cy="0"/>
        </a:xfrm>
      </p:grpSpPr>
      <p:sp>
        <p:nvSpPr>
          <p:cNvPr id="3" name="CasellaDiTesto 2"/>
          <p:cNvSpPr txBox="1"/>
          <p:nvPr/>
        </p:nvSpPr>
        <p:spPr>
          <a:xfrm>
            <a:off x="1156216" y="164734"/>
            <a:ext cx="10058400" cy="1015663"/>
          </a:xfrm>
          <a:prstGeom prst="rect">
            <a:avLst/>
          </a:prstGeom>
          <a:gradFill>
            <a:gsLst>
              <a:gs pos="54000">
                <a:schemeClr val="accent4">
                  <a:lumMod val="110000"/>
                  <a:satMod val="105000"/>
                  <a:tint val="67000"/>
                  <a:alpha val="42000"/>
                </a:schemeClr>
              </a:gs>
              <a:gs pos="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2000" dirty="0" smtClean="0">
                <a:latin typeface="Bahnschrift Light" panose="020B0502040204020203" pitchFamily="34" charset="0"/>
              </a:rPr>
              <a:t>Grazie all’ottimo stato di conservazione di molti affreschi nella città di Pompei, sommersa dalle ceneri eruttate dal Vesuvio nel 79 d.C., gli studiosi hanno individuato nella pittura romana </a:t>
            </a:r>
            <a:r>
              <a:rPr lang="it-IT" sz="2000" b="1" dirty="0" smtClean="0">
                <a:latin typeface="Bahnschrift Light" panose="020B0502040204020203" pitchFamily="34" charset="0"/>
              </a:rPr>
              <a:t>quattro stili principali</a:t>
            </a:r>
            <a:r>
              <a:rPr lang="it-IT" sz="2000" dirty="0" smtClean="0">
                <a:latin typeface="Bahnschrift Light" panose="020B0502040204020203" pitchFamily="34" charset="0"/>
              </a:rPr>
              <a:t>.</a:t>
            </a:r>
            <a:endParaRPr lang="it-IT" sz="2000" dirty="0">
              <a:latin typeface="Bahnschrift Light" panose="020B0502040204020203" pitchFamily="34" charset="0"/>
            </a:endParaRPr>
          </a:p>
        </p:txBody>
      </p:sp>
      <p:sp>
        <p:nvSpPr>
          <p:cNvPr id="5" name="CasellaDiTesto 4"/>
          <p:cNvSpPr txBox="1"/>
          <p:nvPr/>
        </p:nvSpPr>
        <p:spPr>
          <a:xfrm>
            <a:off x="280468" y="1180397"/>
            <a:ext cx="2452255" cy="2862322"/>
          </a:xfrm>
          <a:prstGeom prst="rect">
            <a:avLst/>
          </a:prstGeom>
          <a:noFill/>
        </p:spPr>
        <p:txBody>
          <a:bodyPr wrap="square" rtlCol="0">
            <a:spAutoFit/>
          </a:bodyPr>
          <a:lstStyle/>
          <a:p>
            <a:r>
              <a:rPr lang="it-IT" b="1" dirty="0" smtClean="0">
                <a:effectLst>
                  <a:outerShdw blurRad="38100" dist="38100" dir="2700000" algn="tl">
                    <a:srgbClr val="000000">
                      <a:alpha val="43137"/>
                    </a:srgbClr>
                  </a:outerShdw>
                </a:effectLst>
                <a:latin typeface="Bahnschrift Light" panose="020B0502040204020203" pitchFamily="34" charset="0"/>
              </a:rPr>
              <a:t>Primo stile.</a:t>
            </a:r>
          </a:p>
          <a:p>
            <a:r>
              <a:rPr lang="it-IT" dirty="0" smtClean="0">
                <a:effectLst>
                  <a:outerShdw blurRad="38100" dist="38100" dir="2700000" algn="tl">
                    <a:srgbClr val="000000">
                      <a:alpha val="43137"/>
                    </a:srgbClr>
                  </a:outerShdw>
                </a:effectLst>
                <a:latin typeface="Bahnschrift Light" panose="020B0502040204020203" pitchFamily="34" charset="0"/>
              </a:rPr>
              <a:t>Nel primo stile, noto anche come «</a:t>
            </a:r>
            <a:r>
              <a:rPr lang="it-IT" b="1" dirty="0" smtClean="0">
                <a:effectLst>
                  <a:outerShdw blurRad="38100" dist="38100" dir="2700000" algn="tl">
                    <a:srgbClr val="000000">
                      <a:alpha val="43137"/>
                    </a:srgbClr>
                  </a:outerShdw>
                </a:effectLst>
                <a:latin typeface="Bahnschrift Light" panose="020B0502040204020203" pitchFamily="34" charset="0"/>
              </a:rPr>
              <a:t>incrostazione</a:t>
            </a:r>
            <a:r>
              <a:rPr lang="it-IT" dirty="0" smtClean="0">
                <a:effectLst>
                  <a:outerShdw blurRad="38100" dist="38100" dir="2700000" algn="tl">
                    <a:srgbClr val="000000">
                      <a:alpha val="43137"/>
                    </a:srgbClr>
                  </a:outerShdw>
                </a:effectLst>
                <a:latin typeface="Bahnschrift Light" panose="020B0502040204020203" pitchFamily="34" charset="0"/>
              </a:rPr>
              <a:t>», le pitture imitano le raffinate decorazioni di marmi e altri materiali, anche attraverso l’uso dello stucco a rilievo.</a:t>
            </a:r>
            <a:endParaRPr lang="it-IT" dirty="0">
              <a:effectLst>
                <a:outerShdw blurRad="38100" dist="38100" dir="2700000" algn="tl">
                  <a:srgbClr val="000000">
                    <a:alpha val="43137"/>
                  </a:srgbClr>
                </a:outerShdw>
              </a:effectLst>
              <a:latin typeface="Bahnschrift Light" panose="020B0502040204020203" pitchFamily="34" charset="0"/>
            </a:endParaRPr>
          </a:p>
        </p:txBody>
      </p:sp>
      <p:sp>
        <p:nvSpPr>
          <p:cNvPr id="6" name="CasellaDiTesto 5"/>
          <p:cNvSpPr txBox="1"/>
          <p:nvPr/>
        </p:nvSpPr>
        <p:spPr>
          <a:xfrm>
            <a:off x="3040860" y="1244818"/>
            <a:ext cx="2687782" cy="3416320"/>
          </a:xfrm>
          <a:prstGeom prst="rect">
            <a:avLst/>
          </a:prstGeom>
          <a:noFill/>
        </p:spPr>
        <p:txBody>
          <a:bodyPr wrap="square" rtlCol="0">
            <a:spAutoFit/>
          </a:bodyPr>
          <a:lstStyle/>
          <a:p>
            <a:r>
              <a:rPr lang="it-IT" b="1" dirty="0" smtClean="0">
                <a:effectLst>
                  <a:outerShdw blurRad="38100" dist="38100" dir="2700000" algn="tl">
                    <a:srgbClr val="000000">
                      <a:alpha val="43137"/>
                    </a:srgbClr>
                  </a:outerShdw>
                </a:effectLst>
                <a:latin typeface="Bahnschrift Light" panose="020B0502040204020203" pitchFamily="34" charset="0"/>
              </a:rPr>
              <a:t>Secondo stile.</a:t>
            </a:r>
          </a:p>
          <a:p>
            <a:r>
              <a:rPr lang="it-IT" dirty="0" smtClean="0">
                <a:effectLst>
                  <a:outerShdw blurRad="38100" dist="38100" dir="2700000" algn="tl">
                    <a:srgbClr val="000000">
                      <a:alpha val="43137"/>
                    </a:srgbClr>
                  </a:outerShdw>
                </a:effectLst>
                <a:latin typeface="Bahnschrift Light" panose="020B0502040204020203" pitchFamily="34" charset="0"/>
              </a:rPr>
              <a:t>Nel secondo stile, noto anche come «</a:t>
            </a:r>
            <a:r>
              <a:rPr lang="it-IT" b="1" dirty="0" smtClean="0">
                <a:effectLst>
                  <a:outerShdw blurRad="38100" dist="38100" dir="2700000" algn="tl">
                    <a:srgbClr val="000000">
                      <a:alpha val="43137"/>
                    </a:srgbClr>
                  </a:outerShdw>
                </a:effectLst>
                <a:latin typeface="Bahnschrift Light" panose="020B0502040204020203" pitchFamily="34" charset="0"/>
              </a:rPr>
              <a:t>architettura in prospettiva</a:t>
            </a:r>
            <a:r>
              <a:rPr lang="it-IT" dirty="0" smtClean="0">
                <a:effectLst>
                  <a:outerShdw blurRad="38100" dist="38100" dir="2700000" algn="tl">
                    <a:srgbClr val="000000">
                      <a:alpha val="43137"/>
                    </a:srgbClr>
                  </a:outerShdw>
                </a:effectLst>
                <a:latin typeface="Bahnschrift Light" panose="020B0502040204020203" pitchFamily="34" charset="0"/>
              </a:rPr>
              <a:t>», vengono disegnate sul muro finte architetture, talvolta con figure umane, e le pareti appaiono «sfondate», cioè sembrano aprirsi verso l’esterno.</a:t>
            </a:r>
            <a:endParaRPr lang="it-IT" dirty="0">
              <a:effectLst>
                <a:outerShdw blurRad="38100" dist="38100" dir="2700000" algn="tl">
                  <a:srgbClr val="000000">
                    <a:alpha val="43137"/>
                  </a:srgbClr>
                </a:outerShdw>
              </a:effectLst>
              <a:latin typeface="Bahnschrift Light" panose="020B0502040204020203" pitchFamily="34" charset="0"/>
            </a:endParaRPr>
          </a:p>
        </p:txBody>
      </p:sp>
      <p:sp>
        <p:nvSpPr>
          <p:cNvPr id="7" name="CasellaDiTesto 6"/>
          <p:cNvSpPr txBox="1"/>
          <p:nvPr/>
        </p:nvSpPr>
        <p:spPr>
          <a:xfrm>
            <a:off x="6165699" y="1222417"/>
            <a:ext cx="2660073" cy="3693319"/>
          </a:xfrm>
          <a:prstGeom prst="rect">
            <a:avLst/>
          </a:prstGeom>
          <a:noFill/>
        </p:spPr>
        <p:txBody>
          <a:bodyPr wrap="square" rtlCol="0">
            <a:spAutoFit/>
          </a:bodyPr>
          <a:lstStyle/>
          <a:p>
            <a:r>
              <a:rPr lang="it-IT" b="1" dirty="0" smtClean="0">
                <a:effectLst>
                  <a:outerShdw blurRad="38100" dist="38100" dir="2700000" algn="tl">
                    <a:srgbClr val="000000">
                      <a:alpha val="43137"/>
                    </a:srgbClr>
                  </a:outerShdw>
                </a:effectLst>
                <a:latin typeface="Bahnschrift Light" panose="020B0502040204020203" pitchFamily="34" charset="0"/>
              </a:rPr>
              <a:t>Terzo stile.</a:t>
            </a:r>
          </a:p>
          <a:p>
            <a:r>
              <a:rPr lang="it-IT" dirty="0" smtClean="0">
                <a:effectLst>
                  <a:outerShdw blurRad="38100" dist="38100" dir="2700000" algn="tl">
                    <a:srgbClr val="000000">
                      <a:alpha val="43137"/>
                    </a:srgbClr>
                  </a:outerShdw>
                </a:effectLst>
                <a:latin typeface="Bahnschrift Light" panose="020B0502040204020203" pitchFamily="34" charset="0"/>
              </a:rPr>
              <a:t>Il terzo stile, detto anche «</a:t>
            </a:r>
            <a:r>
              <a:rPr lang="it-IT" b="1" dirty="0" smtClean="0">
                <a:effectLst>
                  <a:outerShdw blurRad="38100" dist="38100" dir="2700000" algn="tl">
                    <a:srgbClr val="000000">
                      <a:alpha val="43137"/>
                    </a:srgbClr>
                  </a:outerShdw>
                </a:effectLst>
                <a:latin typeface="Bahnschrift Light" panose="020B0502040204020203" pitchFamily="34" charset="0"/>
              </a:rPr>
              <a:t>della parete reale</a:t>
            </a:r>
            <a:r>
              <a:rPr lang="it-IT" dirty="0" smtClean="0">
                <a:effectLst>
                  <a:outerShdw blurRad="38100" dist="38100" dir="2700000" algn="tl">
                    <a:srgbClr val="000000">
                      <a:alpha val="43137"/>
                    </a:srgbClr>
                  </a:outerShdw>
                </a:effectLst>
                <a:latin typeface="Bahnschrift Light" panose="020B0502040204020203" pitchFamily="34" charset="0"/>
              </a:rPr>
              <a:t>», è quello più raffinato, pieno di poesia e di equilibrio. Raffigura in genere splendidi paesaggi e giardini, dove compaiono animali e talvolta anche figure umane o episodi tratti dalla mitologia.</a:t>
            </a:r>
            <a:endParaRPr lang="it-IT" dirty="0">
              <a:effectLst>
                <a:outerShdw blurRad="38100" dist="38100" dir="2700000" algn="tl">
                  <a:srgbClr val="000000">
                    <a:alpha val="43137"/>
                  </a:srgbClr>
                </a:outerShdw>
              </a:effectLst>
              <a:latin typeface="Bahnschrift Light" panose="020B0502040204020203" pitchFamily="34" charset="0"/>
            </a:endParaRPr>
          </a:p>
        </p:txBody>
      </p:sp>
      <p:sp>
        <p:nvSpPr>
          <p:cNvPr id="9" name="CasellaDiTesto 8"/>
          <p:cNvSpPr txBox="1"/>
          <p:nvPr/>
        </p:nvSpPr>
        <p:spPr>
          <a:xfrm>
            <a:off x="8583529" y="1208562"/>
            <a:ext cx="3608471" cy="3693319"/>
          </a:xfrm>
          <a:prstGeom prst="rect">
            <a:avLst/>
          </a:prstGeom>
          <a:noFill/>
        </p:spPr>
        <p:txBody>
          <a:bodyPr wrap="square" rtlCol="0">
            <a:spAutoFit/>
          </a:bodyPr>
          <a:lstStyle/>
          <a:p>
            <a:r>
              <a:rPr lang="it-IT" b="1" dirty="0" smtClean="0">
                <a:effectLst>
                  <a:outerShdw blurRad="38100" dist="38100" dir="2700000" algn="tl">
                    <a:srgbClr val="000000">
                      <a:alpha val="43137"/>
                    </a:srgbClr>
                  </a:outerShdw>
                </a:effectLst>
              </a:rPr>
              <a:t>Quarto stile.</a:t>
            </a:r>
          </a:p>
          <a:p>
            <a:r>
              <a:rPr lang="it-IT" dirty="0" smtClean="0">
                <a:effectLst>
                  <a:outerShdw blurRad="38100" dist="38100" dir="2700000" algn="tl">
                    <a:srgbClr val="000000">
                      <a:alpha val="43137"/>
                    </a:srgbClr>
                  </a:outerShdw>
                </a:effectLst>
              </a:rPr>
              <a:t>Nel quarto stile, detto «</a:t>
            </a:r>
            <a:r>
              <a:rPr lang="it-IT" b="1" dirty="0" smtClean="0">
                <a:effectLst>
                  <a:outerShdw blurRad="38100" dist="38100" dir="2700000" algn="tl">
                    <a:srgbClr val="000000">
                      <a:alpha val="43137"/>
                    </a:srgbClr>
                  </a:outerShdw>
                </a:effectLst>
              </a:rPr>
              <a:t>dell’illusionismo prospettico</a:t>
            </a:r>
            <a:r>
              <a:rPr lang="it-IT" dirty="0" smtClean="0">
                <a:effectLst>
                  <a:outerShdw blurRad="38100" dist="38100" dir="2700000" algn="tl">
                    <a:srgbClr val="000000">
                      <a:alpha val="43137"/>
                    </a:srgbClr>
                  </a:outerShdw>
                </a:effectLst>
              </a:rPr>
              <a:t>», i pittori romani hanno raffigurato scorci architettonici in modo ancor più spettacolare rispetto al secondo stile. In queste pitture si vedono tende, stucchi, piccole figure. I colori sono vividi; spesso viene usato un colore vermiglio detto cinabro, steso a fresco, che conferisce ai fondi il tipico caldo colore, noto oggi come «rosso pompeiano».</a:t>
            </a:r>
            <a:endParaRPr lang="it-IT" dirty="0">
              <a:effectLst>
                <a:outerShdw blurRad="38100" dist="38100" dir="2700000" algn="tl">
                  <a:srgbClr val="000000">
                    <a:alpha val="43137"/>
                  </a:srgbClr>
                </a:outerShdw>
              </a:effectLst>
            </a:endParaRPr>
          </a:p>
        </p:txBody>
      </p:sp>
      <p:pic>
        <p:nvPicPr>
          <p:cNvPr id="10" name="Immagine 9"/>
          <p:cNvPicPr>
            <a:picLocks noChangeAspect="1"/>
          </p:cNvPicPr>
          <p:nvPr/>
        </p:nvPicPr>
        <p:blipFill>
          <a:blip r:embed="rId3"/>
          <a:stretch>
            <a:fillRect/>
          </a:stretch>
        </p:blipFill>
        <p:spPr>
          <a:xfrm>
            <a:off x="139577" y="4192359"/>
            <a:ext cx="2464226" cy="2558020"/>
          </a:xfrm>
          <a:prstGeom prst="rect">
            <a:avLst/>
          </a:prstGeom>
          <a:ln>
            <a:noFill/>
          </a:ln>
          <a:effectLst>
            <a:softEdge rad="112500"/>
          </a:effectLst>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3198" y="4725557"/>
            <a:ext cx="3722218" cy="2037362"/>
          </a:xfrm>
          <a:prstGeom prst="rect">
            <a:avLst/>
          </a:prstGeom>
          <a:ln>
            <a:noFill/>
          </a:ln>
          <a:effectLst>
            <a:softEdge rad="112500"/>
          </a:effectLst>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699" y="4943901"/>
            <a:ext cx="2468209" cy="1885933"/>
          </a:xfrm>
          <a:prstGeom prst="rect">
            <a:avLst/>
          </a:prstGeom>
          <a:ln>
            <a:noFill/>
          </a:ln>
          <a:effectLst>
            <a:softEdge rad="112500"/>
          </a:effectLst>
        </p:spPr>
      </p:pic>
      <p:sp>
        <p:nvSpPr>
          <p:cNvPr id="13" name="CasellaDiTesto 12"/>
          <p:cNvSpPr txBox="1"/>
          <p:nvPr/>
        </p:nvSpPr>
        <p:spPr>
          <a:xfrm>
            <a:off x="280468" y="6104048"/>
            <a:ext cx="1939637" cy="646331"/>
          </a:xfrm>
          <a:prstGeom prst="rect">
            <a:avLst/>
          </a:prstGeom>
          <a:noFill/>
        </p:spPr>
        <p:txBody>
          <a:bodyPr wrap="square" rtlCol="0">
            <a:spAutoFit/>
          </a:bodyPr>
          <a:lstStyle/>
          <a:p>
            <a:r>
              <a:rPr lang="it-IT" dirty="0" smtClean="0">
                <a:solidFill>
                  <a:schemeClr val="bg1"/>
                </a:solidFill>
                <a:latin typeface="Arial Rounded MT Bold" panose="020F0704030504030204" pitchFamily="34" charset="0"/>
              </a:rPr>
              <a:t>Affresco, casa di Sallustio.</a:t>
            </a:r>
            <a:endParaRPr lang="it-IT" dirty="0">
              <a:solidFill>
                <a:schemeClr val="bg1"/>
              </a:solidFill>
              <a:latin typeface="Arial Rounded MT Bold" panose="020F0704030504030204" pitchFamily="34" charset="0"/>
            </a:endParaRPr>
          </a:p>
        </p:txBody>
      </p:sp>
      <p:sp>
        <p:nvSpPr>
          <p:cNvPr id="14" name="CasellaDiTesto 13"/>
          <p:cNvSpPr txBox="1"/>
          <p:nvPr/>
        </p:nvSpPr>
        <p:spPr>
          <a:xfrm>
            <a:off x="2937164" y="6104048"/>
            <a:ext cx="2590800" cy="646331"/>
          </a:xfrm>
          <a:prstGeom prst="rect">
            <a:avLst/>
          </a:prstGeom>
          <a:noFill/>
        </p:spPr>
        <p:txBody>
          <a:bodyPr wrap="square" rtlCol="0">
            <a:spAutoFit/>
          </a:bodyPr>
          <a:lstStyle/>
          <a:p>
            <a:r>
              <a:rPr lang="it-IT" dirty="0" smtClean="0">
                <a:solidFill>
                  <a:schemeClr val="bg1"/>
                </a:solidFill>
                <a:latin typeface="Arial Rounded MT Bold" panose="020F0704030504030204" pitchFamily="34" charset="0"/>
              </a:rPr>
              <a:t>Affresco, villa di </a:t>
            </a:r>
            <a:r>
              <a:rPr lang="it-IT" dirty="0" err="1" smtClean="0">
                <a:solidFill>
                  <a:schemeClr val="bg1"/>
                </a:solidFill>
                <a:latin typeface="Arial Rounded MT Bold" panose="020F0704030504030204" pitchFamily="34" charset="0"/>
              </a:rPr>
              <a:t>Poppea</a:t>
            </a:r>
            <a:r>
              <a:rPr lang="it-IT" dirty="0" smtClean="0">
                <a:solidFill>
                  <a:schemeClr val="bg1"/>
                </a:solidFill>
                <a:latin typeface="Arial Rounded MT Bold" panose="020F0704030504030204" pitchFamily="34" charset="0"/>
              </a:rPr>
              <a:t>.</a:t>
            </a:r>
            <a:endParaRPr lang="it-IT" dirty="0">
              <a:solidFill>
                <a:schemeClr val="bg1"/>
              </a:solidFill>
              <a:latin typeface="Arial Rounded MT Bold" panose="020F0704030504030204" pitchFamily="34" charset="0"/>
            </a:endParaRPr>
          </a:p>
        </p:txBody>
      </p:sp>
      <p:sp>
        <p:nvSpPr>
          <p:cNvPr id="15" name="CasellaDiTesto 14"/>
          <p:cNvSpPr txBox="1"/>
          <p:nvPr/>
        </p:nvSpPr>
        <p:spPr>
          <a:xfrm>
            <a:off x="6306304" y="6104048"/>
            <a:ext cx="2202733" cy="646331"/>
          </a:xfrm>
          <a:prstGeom prst="rect">
            <a:avLst/>
          </a:prstGeom>
          <a:noFill/>
        </p:spPr>
        <p:txBody>
          <a:bodyPr wrap="square" rtlCol="0">
            <a:spAutoFit/>
          </a:bodyPr>
          <a:lstStyle/>
          <a:p>
            <a:r>
              <a:rPr lang="it-IT" dirty="0" smtClean="0">
                <a:solidFill>
                  <a:schemeClr val="bg1"/>
                </a:solidFill>
                <a:latin typeface="Arial Rounded MT Bold" panose="020F0704030504030204" pitchFamily="34" charset="0"/>
              </a:rPr>
              <a:t>Affresco, giardino dipinto.</a:t>
            </a:r>
            <a:endParaRPr lang="it-IT" dirty="0">
              <a:solidFill>
                <a:schemeClr val="bg1"/>
              </a:solidFill>
              <a:latin typeface="Arial Rounded MT Bold" panose="020F0704030504030204" pitchFamily="34" charset="0"/>
            </a:endParaRPr>
          </a:p>
        </p:txBody>
      </p:sp>
      <p:pic>
        <p:nvPicPr>
          <p:cNvPr id="16" name="Immagine 15"/>
          <p:cNvPicPr>
            <a:picLocks noChangeAspect="1"/>
          </p:cNvPicPr>
          <p:nvPr/>
        </p:nvPicPr>
        <p:blipFill rotWithShape="1">
          <a:blip r:embed="rId6" cstate="print">
            <a:extLst>
              <a:ext uri="{28A0092B-C50C-407E-A947-70E740481C1C}">
                <a14:useLocalDpi xmlns:a14="http://schemas.microsoft.com/office/drawing/2010/main" val="0"/>
              </a:ext>
            </a:extLst>
          </a:blip>
          <a:srcRect l="32678" r="5702"/>
          <a:stretch/>
        </p:blipFill>
        <p:spPr>
          <a:xfrm>
            <a:off x="9162357" y="4886324"/>
            <a:ext cx="2216413" cy="1942334"/>
          </a:xfrm>
          <a:prstGeom prst="rect">
            <a:avLst/>
          </a:prstGeom>
          <a:ln>
            <a:noFill/>
          </a:ln>
          <a:effectLst>
            <a:softEdge rad="112500"/>
          </a:effectLst>
        </p:spPr>
      </p:pic>
      <p:sp>
        <p:nvSpPr>
          <p:cNvPr id="17" name="CasellaDiTesto 16"/>
          <p:cNvSpPr txBox="1"/>
          <p:nvPr/>
        </p:nvSpPr>
        <p:spPr>
          <a:xfrm>
            <a:off x="9162357" y="6104048"/>
            <a:ext cx="2461607" cy="646331"/>
          </a:xfrm>
          <a:prstGeom prst="rect">
            <a:avLst/>
          </a:prstGeom>
          <a:noFill/>
        </p:spPr>
        <p:txBody>
          <a:bodyPr wrap="square" rtlCol="0">
            <a:spAutoFit/>
          </a:bodyPr>
          <a:lstStyle/>
          <a:p>
            <a:r>
              <a:rPr lang="it-IT" dirty="0" smtClean="0">
                <a:solidFill>
                  <a:schemeClr val="bg1"/>
                </a:solidFill>
                <a:latin typeface="Arial Rounded MT Bold" panose="020F0704030504030204" pitchFamily="34" charset="0"/>
              </a:rPr>
              <a:t>Affresco, casa dei </a:t>
            </a:r>
            <a:r>
              <a:rPr lang="it-IT" dirty="0" err="1" smtClean="0">
                <a:solidFill>
                  <a:schemeClr val="bg1"/>
                </a:solidFill>
                <a:latin typeface="Arial Rounded MT Bold" panose="020F0704030504030204" pitchFamily="34" charset="0"/>
              </a:rPr>
              <a:t>Vettii</a:t>
            </a:r>
            <a:r>
              <a:rPr lang="it-IT" dirty="0" smtClean="0">
                <a:solidFill>
                  <a:schemeClr val="bg1"/>
                </a:solidFill>
                <a:latin typeface="Arial Rounded MT Bold" panose="020F0704030504030204" pitchFamily="34" charset="0"/>
              </a:rPr>
              <a:t>.</a:t>
            </a:r>
            <a:endParaRPr lang="it-IT"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663149335"/>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3000" r="-13000"/>
          </a:stretch>
        </a:blipFill>
        <a:effectLst/>
      </p:bgPr>
    </p:bg>
    <p:spTree>
      <p:nvGrpSpPr>
        <p:cNvPr id="1" name=""/>
        <p:cNvGrpSpPr/>
        <p:nvPr/>
      </p:nvGrpSpPr>
      <p:grpSpPr>
        <a:xfrm>
          <a:off x="0" y="0"/>
          <a:ext cx="0" cy="0"/>
          <a:chOff x="0" y="0"/>
          <a:chExt cx="0" cy="0"/>
        </a:xfrm>
      </p:grpSpPr>
      <p:sp>
        <p:nvSpPr>
          <p:cNvPr id="3" name="CasellaDiTesto 2"/>
          <p:cNvSpPr txBox="1"/>
          <p:nvPr/>
        </p:nvSpPr>
        <p:spPr>
          <a:xfrm>
            <a:off x="242455" y="180109"/>
            <a:ext cx="7356763" cy="2308324"/>
          </a:xfrm>
          <a:prstGeom prst="rect">
            <a:avLst/>
          </a:prstGeom>
          <a:noFill/>
        </p:spPr>
        <p:txBody>
          <a:bodyPr wrap="square" rtlCol="0">
            <a:spAutoFit/>
          </a:bodyPr>
          <a:lstStyle/>
          <a:p>
            <a:r>
              <a:rPr lang="it-IT" dirty="0">
                <a:effectLst>
                  <a:outerShdw blurRad="38100" dist="38100" dir="2700000" algn="tl">
                    <a:srgbClr val="000000">
                      <a:alpha val="43137"/>
                    </a:srgbClr>
                  </a:outerShdw>
                </a:effectLst>
                <a:latin typeface="Elephant" panose="02020904090505020303" pitchFamily="18" charset="0"/>
              </a:rPr>
              <a:t>La villa dei Misteri è una villa suburbana di epoca romana </a:t>
            </a:r>
            <a:r>
              <a:rPr lang="it-IT" dirty="0" smtClean="0">
                <a:effectLst>
                  <a:outerShdw blurRad="38100" dist="38100" dir="2700000" algn="tl">
                    <a:srgbClr val="000000">
                      <a:alpha val="43137"/>
                    </a:srgbClr>
                  </a:outerShdw>
                </a:effectLst>
                <a:latin typeface="Elephant" panose="02020904090505020303" pitchFamily="18" charset="0"/>
              </a:rPr>
              <a:t>che si trova </a:t>
            </a:r>
            <a:r>
              <a:rPr lang="it-IT" dirty="0">
                <a:effectLst>
                  <a:outerShdw blurRad="38100" dist="38100" dir="2700000" algn="tl">
                    <a:srgbClr val="000000">
                      <a:alpha val="43137"/>
                    </a:srgbClr>
                  </a:outerShdw>
                </a:effectLst>
                <a:latin typeface="Elephant" panose="02020904090505020303" pitchFamily="18" charset="0"/>
              </a:rPr>
              <a:t>a qualche centinaio di metri fuori dalle mura nord dell'antica città di </a:t>
            </a:r>
            <a:r>
              <a:rPr lang="it-IT" dirty="0" smtClean="0">
                <a:effectLst>
                  <a:outerShdw blurRad="38100" dist="38100" dir="2700000" algn="tl">
                    <a:srgbClr val="000000">
                      <a:alpha val="43137"/>
                    </a:srgbClr>
                  </a:outerShdw>
                </a:effectLst>
                <a:latin typeface="Elephant" panose="02020904090505020303" pitchFamily="18" charset="0"/>
              </a:rPr>
              <a:t>Pompei. </a:t>
            </a:r>
            <a:r>
              <a:rPr lang="it-IT" dirty="0">
                <a:effectLst>
                  <a:outerShdw blurRad="38100" dist="38100" dir="2700000" algn="tl">
                    <a:srgbClr val="000000">
                      <a:alpha val="43137"/>
                    </a:srgbClr>
                  </a:outerShdw>
                </a:effectLst>
                <a:latin typeface="Elephant" panose="02020904090505020303" pitchFamily="18" charset="0"/>
              </a:rPr>
              <a:t>Di carattere rustico-residenziale, venne sepolta dall'eruzione del Vesuvio del 79 d.C.; riportata alla luce a partire dal 1909, la villa dei Misteri è uno degli edifici più visitati degli scavi di Pompei, soprattutto per la serie di affreschi del triclinio, raffiguranti riti misterici, ben conservati, da cui la struttura prende il nome. </a:t>
            </a:r>
          </a:p>
        </p:txBody>
      </p:sp>
      <p:sp>
        <p:nvSpPr>
          <p:cNvPr id="5" name="Rettangolo 4"/>
          <p:cNvSpPr/>
          <p:nvPr/>
        </p:nvSpPr>
        <p:spPr>
          <a:xfrm>
            <a:off x="5084618" y="3014906"/>
            <a:ext cx="7107382" cy="3693319"/>
          </a:xfrm>
          <a:prstGeom prst="rect">
            <a:avLst/>
          </a:prstGeom>
        </p:spPr>
        <p:txBody>
          <a:bodyPr wrap="square">
            <a:spAutoFit/>
          </a:bodyPr>
          <a:lstStyle/>
          <a:p>
            <a:r>
              <a:rPr lang="it-IT" dirty="0">
                <a:effectLst>
                  <a:outerShdw blurRad="38100" dist="38100" dir="2700000" algn="tl">
                    <a:srgbClr val="000000">
                      <a:alpha val="43137"/>
                    </a:srgbClr>
                  </a:outerShdw>
                </a:effectLst>
                <a:latin typeface="Elephant" panose="02020904090505020303" pitchFamily="18" charset="0"/>
              </a:rPr>
              <a:t>La villa fu costruita nel II secolo a.C. ed ebbe il periodo di massimo splendore durante l'età </a:t>
            </a:r>
            <a:r>
              <a:rPr lang="it-IT" dirty="0" smtClean="0">
                <a:effectLst>
                  <a:outerShdw blurRad="38100" dist="38100" dir="2700000" algn="tl">
                    <a:srgbClr val="000000">
                      <a:alpha val="43137"/>
                    </a:srgbClr>
                  </a:outerShdw>
                </a:effectLst>
                <a:latin typeface="Elephant" panose="02020904090505020303" pitchFamily="18" charset="0"/>
              </a:rPr>
              <a:t>augustea: </a:t>
            </a:r>
            <a:r>
              <a:rPr lang="it-IT" dirty="0">
                <a:effectLst>
                  <a:outerShdw blurRad="38100" dist="38100" dir="2700000" algn="tl">
                    <a:srgbClr val="000000">
                      <a:alpha val="43137"/>
                    </a:srgbClr>
                  </a:outerShdw>
                </a:effectLst>
                <a:latin typeface="Elephant" panose="02020904090505020303" pitchFamily="18" charset="0"/>
              </a:rPr>
              <a:t>nel corso del suo sviluppo fu notevolmente ampliata ed abbellita. Si trattava originariamente di una villa d'</a:t>
            </a:r>
            <a:r>
              <a:rPr lang="it-IT" dirty="0" err="1">
                <a:effectLst>
                  <a:outerShdw blurRad="38100" dist="38100" dir="2700000" algn="tl">
                    <a:srgbClr val="000000">
                      <a:alpha val="43137"/>
                    </a:srgbClr>
                  </a:outerShdw>
                </a:effectLst>
                <a:latin typeface="Elephant" panose="02020904090505020303" pitchFamily="18" charset="0"/>
              </a:rPr>
              <a:t>otium</a:t>
            </a:r>
            <a:r>
              <a:rPr lang="it-IT" dirty="0">
                <a:effectLst>
                  <a:outerShdw blurRad="38100" dist="38100" dir="2700000" algn="tl">
                    <a:srgbClr val="000000">
                      <a:alpha val="43137"/>
                    </a:srgbClr>
                  </a:outerShdw>
                </a:effectLst>
                <a:latin typeface="Elephant" panose="02020904090505020303" pitchFamily="18" charset="0"/>
              </a:rPr>
              <a:t> dotata di ampie sale e giardini pensili, in una posizione panoramica, a pochi passi dal mare, ma in seguito al terremoto del 62 d.C. cadde in rovina, così come il resto della città, e fu trasformata in villa rustica con l'aggiunta di diversi ambienti ed attrezzi agricoli come torchi per la spremitura </a:t>
            </a:r>
            <a:r>
              <a:rPr lang="it-IT" dirty="0" smtClean="0">
                <a:effectLst>
                  <a:outerShdw blurRad="38100" dist="38100" dir="2700000" algn="tl">
                    <a:srgbClr val="000000">
                      <a:alpha val="43137"/>
                    </a:srgbClr>
                  </a:outerShdw>
                </a:effectLst>
                <a:latin typeface="Elephant" panose="02020904090505020303" pitchFamily="18" charset="0"/>
              </a:rPr>
              <a:t>dell'uva: </a:t>
            </a:r>
            <a:r>
              <a:rPr lang="it-IT" dirty="0">
                <a:effectLst>
                  <a:outerShdw blurRad="38100" dist="38100" dir="2700000" algn="tl">
                    <a:srgbClr val="000000">
                      <a:alpha val="43137"/>
                    </a:srgbClr>
                  </a:outerShdw>
                </a:effectLst>
                <a:latin typeface="Elephant" panose="02020904090505020303" pitchFamily="18" charset="0"/>
              </a:rPr>
              <a:t>la costruzione fu infatti adibita alla produzione e alla vendita del </a:t>
            </a:r>
            <a:r>
              <a:rPr lang="it-IT" dirty="0" smtClean="0">
                <a:effectLst>
                  <a:outerShdw blurRad="38100" dist="38100" dir="2700000" algn="tl">
                    <a:srgbClr val="000000">
                      <a:alpha val="43137"/>
                    </a:srgbClr>
                  </a:outerShdw>
                </a:effectLst>
                <a:latin typeface="Elephant" panose="02020904090505020303" pitchFamily="18" charset="0"/>
              </a:rPr>
              <a:t>vino. </a:t>
            </a:r>
            <a:r>
              <a:rPr lang="it-IT" dirty="0">
                <a:effectLst>
                  <a:outerShdw blurRad="38100" dist="38100" dir="2700000" algn="tl">
                    <a:srgbClr val="000000">
                      <a:alpha val="43137"/>
                    </a:srgbClr>
                  </a:outerShdw>
                </a:effectLst>
                <a:latin typeface="Elephant" panose="02020904090505020303" pitchFamily="18" charset="0"/>
              </a:rPr>
              <a:t>Della villa non si conosce il proprietario, ma solo il nome del custode che l'ha abitata durante l'età augustea, Lucio </a:t>
            </a:r>
            <a:r>
              <a:rPr lang="it-IT" dirty="0" err="1">
                <a:effectLst>
                  <a:outerShdw blurRad="38100" dist="38100" dir="2700000" algn="tl">
                    <a:srgbClr val="000000">
                      <a:alpha val="43137"/>
                    </a:srgbClr>
                  </a:outerShdw>
                </a:effectLst>
                <a:latin typeface="Elephant" panose="02020904090505020303" pitchFamily="18" charset="0"/>
              </a:rPr>
              <a:t>Istacidio</a:t>
            </a:r>
            <a:r>
              <a:rPr lang="it-IT" dirty="0">
                <a:effectLst>
                  <a:outerShdw blurRad="38100" dist="38100" dir="2700000" algn="tl">
                    <a:srgbClr val="000000">
                      <a:alpha val="43137"/>
                    </a:srgbClr>
                  </a:outerShdw>
                </a:effectLst>
                <a:latin typeface="Elephant" panose="02020904090505020303" pitchFamily="18" charset="0"/>
              </a:rPr>
              <a:t> Zosimo, come testimoniato da un </a:t>
            </a:r>
            <a:r>
              <a:rPr lang="it-IT" dirty="0" smtClean="0">
                <a:effectLst>
                  <a:outerShdw blurRad="38100" dist="38100" dir="2700000" algn="tl">
                    <a:srgbClr val="000000">
                      <a:alpha val="43137"/>
                    </a:srgbClr>
                  </a:outerShdw>
                </a:effectLst>
                <a:latin typeface="Elephant" panose="02020904090505020303" pitchFamily="18" charset="0"/>
              </a:rPr>
              <a:t>sigillo. </a:t>
            </a:r>
            <a:endParaRPr lang="it-IT" dirty="0">
              <a:effectLst>
                <a:outerShdw blurRad="38100" dist="38100" dir="2700000" algn="tl">
                  <a:srgbClr val="000000">
                    <a:alpha val="43137"/>
                  </a:srgbClr>
                </a:outerShdw>
              </a:effectLst>
              <a:latin typeface="Elephant" panose="02020904090505020303" pitchFamily="18" charset="0"/>
            </a:endParaRPr>
          </a:p>
        </p:txBody>
      </p:sp>
      <p:pic>
        <p:nvPicPr>
          <p:cNvPr id="8" name="Immagine 7"/>
          <p:cNvPicPr>
            <a:picLocks noChangeAspect="1"/>
          </p:cNvPicPr>
          <p:nvPr/>
        </p:nvPicPr>
        <p:blipFill>
          <a:blip r:embed="rId3"/>
          <a:stretch>
            <a:fillRect/>
          </a:stretch>
        </p:blipFill>
        <p:spPr>
          <a:xfrm>
            <a:off x="404667" y="2751669"/>
            <a:ext cx="4375151" cy="3281363"/>
          </a:xfrm>
          <a:prstGeom prst="rect">
            <a:avLst/>
          </a:prstGeom>
          <a:effectLst>
            <a:outerShdw blurRad="50800" dist="38100" dir="2700000" algn="tl" rotWithShape="0">
              <a:prstClr val="black">
                <a:alpha val="40000"/>
              </a:prstClr>
            </a:outerShdw>
          </a:effectLst>
        </p:spPr>
      </p:pic>
      <p:pic>
        <p:nvPicPr>
          <p:cNvPr id="9" name="Immagine 8"/>
          <p:cNvPicPr>
            <a:picLocks noChangeAspect="1"/>
          </p:cNvPicPr>
          <p:nvPr/>
        </p:nvPicPr>
        <p:blipFill>
          <a:blip r:embed="rId4"/>
          <a:stretch>
            <a:fillRect/>
          </a:stretch>
        </p:blipFill>
        <p:spPr>
          <a:xfrm>
            <a:off x="8638309" y="71681"/>
            <a:ext cx="2857500" cy="294322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6490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3000" r="-13000"/>
          </a:stretch>
        </a:blip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52848" y="110837"/>
            <a:ext cx="3580756" cy="3580756"/>
          </a:xfrm>
          <a:prstGeom prst="rect">
            <a:avLst/>
          </a:prstGeom>
          <a:effectLst>
            <a:outerShdw blurRad="50800" dist="38100" dir="2700000" algn="tl" rotWithShape="0">
              <a:prstClr val="black">
                <a:alpha val="40000"/>
              </a:prstClr>
            </a:outerShdw>
          </a:effectLst>
        </p:spPr>
      </p:pic>
      <p:pic>
        <p:nvPicPr>
          <p:cNvPr id="5" name="Immagine 4"/>
          <p:cNvPicPr>
            <a:picLocks noChangeAspect="1"/>
          </p:cNvPicPr>
          <p:nvPr/>
        </p:nvPicPr>
        <p:blipFill>
          <a:blip r:embed="rId4"/>
          <a:stretch>
            <a:fillRect/>
          </a:stretch>
        </p:blipFill>
        <p:spPr>
          <a:xfrm>
            <a:off x="7651172" y="3137188"/>
            <a:ext cx="4038600" cy="3409950"/>
          </a:xfrm>
          <a:prstGeom prst="rect">
            <a:avLst/>
          </a:prstGeom>
          <a:effectLst>
            <a:outerShdw blurRad="50800" dist="38100" dir="5400000" algn="t" rotWithShape="0">
              <a:prstClr val="black">
                <a:alpha val="40000"/>
              </a:prstClr>
            </a:outerShdw>
          </a:effectLst>
        </p:spPr>
      </p:pic>
      <p:sp>
        <p:nvSpPr>
          <p:cNvPr id="2" name="Rettangolo 1"/>
          <p:cNvSpPr/>
          <p:nvPr/>
        </p:nvSpPr>
        <p:spPr>
          <a:xfrm>
            <a:off x="3833604" y="292523"/>
            <a:ext cx="6096000" cy="2677656"/>
          </a:xfrm>
          <a:prstGeom prst="rect">
            <a:avLst/>
          </a:prstGeom>
        </p:spPr>
        <p:txBody>
          <a:bodyPr>
            <a:spAutoFit/>
          </a:bodyPr>
          <a:lstStyle/>
          <a:p>
            <a:r>
              <a:rPr lang="it-IT" sz="2400" dirty="0" smtClean="0">
                <a:effectLst>
                  <a:outerShdw blurRad="38100" dist="38100" dir="2700000" algn="tl">
                    <a:srgbClr val="000000">
                      <a:alpha val="43137"/>
                    </a:srgbClr>
                  </a:outerShdw>
                </a:effectLst>
                <a:latin typeface="Elephant" panose="02020904090505020303" pitchFamily="18" charset="0"/>
              </a:rPr>
              <a:t>Questa è una </a:t>
            </a:r>
            <a:r>
              <a:rPr lang="it-IT" sz="2400" dirty="0">
                <a:effectLst>
                  <a:outerShdw blurRad="38100" dist="38100" dir="2700000" algn="tl">
                    <a:srgbClr val="000000">
                      <a:alpha val="43137"/>
                    </a:srgbClr>
                  </a:outerShdw>
                </a:effectLst>
                <a:latin typeface="Elephant" panose="02020904090505020303" pitchFamily="18" charset="0"/>
              </a:rPr>
              <a:t>ricostruzione del </a:t>
            </a:r>
            <a:r>
              <a:rPr lang="it-IT" sz="2400" dirty="0" err="1">
                <a:effectLst>
                  <a:outerShdw blurRad="38100" dist="38100" dir="2700000" algn="tl">
                    <a:srgbClr val="000000">
                      <a:alpha val="43137"/>
                    </a:srgbClr>
                  </a:outerShdw>
                </a:effectLst>
                <a:latin typeface="Elephant" panose="02020904090505020303" pitchFamily="18" charset="0"/>
              </a:rPr>
              <a:t>triclinium</a:t>
            </a:r>
            <a:r>
              <a:rPr lang="it-IT" sz="2400" dirty="0">
                <a:effectLst>
                  <a:outerShdw blurRad="38100" dist="38100" dir="2700000" algn="tl">
                    <a:srgbClr val="000000">
                      <a:alpha val="43137"/>
                    </a:srgbClr>
                  </a:outerShdw>
                </a:effectLst>
                <a:latin typeface="Elephant" panose="02020904090505020303" pitchFamily="18" charset="0"/>
              </a:rPr>
              <a:t>, la famosa sala da pranzo presso la Villa dei Misteri a Pompei. </a:t>
            </a:r>
          </a:p>
          <a:p>
            <a:r>
              <a:rPr lang="it-IT" sz="2400" dirty="0">
                <a:effectLst>
                  <a:outerShdw blurRad="38100" dist="38100" dir="2700000" algn="tl">
                    <a:srgbClr val="000000">
                      <a:alpha val="43137"/>
                    </a:srgbClr>
                  </a:outerShdw>
                </a:effectLst>
                <a:latin typeface="Elephant" panose="02020904090505020303" pitchFamily="18" charset="0"/>
              </a:rPr>
              <a:t>La camera in sé è ancora relativamente intatta, ma è ormai spenta dalla luce esterna al fine di preservare i meravigliosi affreschi all'interno.</a:t>
            </a:r>
          </a:p>
        </p:txBody>
      </p:sp>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67" y="3455088"/>
            <a:ext cx="3217718" cy="321771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43579291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3000" r="-13000"/>
          </a:stretch>
        </a:blipFill>
        <a:effectLst/>
      </p:bgPr>
    </p:bg>
    <p:spTree>
      <p:nvGrpSpPr>
        <p:cNvPr id="1" name=""/>
        <p:cNvGrpSpPr/>
        <p:nvPr/>
      </p:nvGrpSpPr>
      <p:grpSpPr>
        <a:xfrm>
          <a:off x="0" y="0"/>
          <a:ext cx="0" cy="0"/>
          <a:chOff x="0" y="0"/>
          <a:chExt cx="0" cy="0"/>
        </a:xfrm>
      </p:grpSpPr>
      <p:sp>
        <p:nvSpPr>
          <p:cNvPr id="3" name="Rettangolo 2"/>
          <p:cNvSpPr/>
          <p:nvPr/>
        </p:nvSpPr>
        <p:spPr>
          <a:xfrm>
            <a:off x="1399309" y="113668"/>
            <a:ext cx="9351818" cy="3785652"/>
          </a:xfrm>
          <a:prstGeom prst="rect">
            <a:avLst/>
          </a:prstGeom>
        </p:spPr>
        <p:txBody>
          <a:bodyPr wrap="square">
            <a:spAutoFit/>
          </a:bodyPr>
          <a:lstStyle/>
          <a:p>
            <a:pPr algn="ctr"/>
            <a:r>
              <a:rPr lang="it-IT" sz="2400" dirty="0">
                <a:latin typeface="Bell MT" panose="02020503060305020303" pitchFamily="18" charset="0"/>
              </a:rPr>
              <a:t>Gli affreschi sono caratterizzati da pochi elementi architettonici in prospettiva (nella parte inferiore c'è un ripiano, delle lesene dividono lo sfondo in riquadri, nella parte superiore c'è un fregio composto da tre fasce).</a:t>
            </a:r>
          </a:p>
          <a:p>
            <a:pPr algn="ctr"/>
            <a:r>
              <a:rPr lang="it-IT" sz="2400" dirty="0">
                <a:latin typeface="Bell MT" panose="02020503060305020303" pitchFamily="18" charset="0"/>
              </a:rPr>
              <a:t>Rappresentano, con numerose megalografie (figure rappresentate ad altezza naturale), un rito di iniziazione ai misteri dionisiaci (dal cui il nome della villa).</a:t>
            </a:r>
          </a:p>
          <a:p>
            <a:pPr algn="ctr"/>
            <a:r>
              <a:rPr lang="it-IT" sz="2400" dirty="0" smtClean="0">
                <a:latin typeface="Bell MT" panose="02020503060305020303" pitchFamily="18" charset="0"/>
              </a:rPr>
              <a:t>I </a:t>
            </a:r>
            <a:r>
              <a:rPr lang="it-IT" sz="2400" dirty="0">
                <a:latin typeface="Bell MT" panose="02020503060305020303" pitchFamily="18" charset="0"/>
              </a:rPr>
              <a:t>personaggi dipinti, in </a:t>
            </a:r>
            <a:r>
              <a:rPr lang="it-IT" sz="2400" dirty="0" err="1" smtClean="0">
                <a:latin typeface="Bell MT" panose="02020503060305020303" pitchFamily="18" charset="0"/>
              </a:rPr>
              <a:t>patrte</a:t>
            </a:r>
            <a:r>
              <a:rPr lang="it-IT" sz="2400" dirty="0" smtClean="0">
                <a:latin typeface="Bell MT" panose="02020503060305020303" pitchFamily="18" charset="0"/>
              </a:rPr>
              <a:t> reali</a:t>
            </a:r>
            <a:r>
              <a:rPr lang="it-IT" sz="2400" dirty="0">
                <a:latin typeface="Bell MT" panose="02020503060305020303" pitchFamily="18" charset="0"/>
              </a:rPr>
              <a:t>, in parte mitologici, sono raccolti in gruppi che si dispongono contro il rosso della superficie di fondo e sono incorniciati dalle lesene e da un fregio a meandri.</a:t>
            </a:r>
          </a:p>
        </p:txBody>
      </p:sp>
      <p:pic>
        <p:nvPicPr>
          <p:cNvPr id="4" name="Immagine 3"/>
          <p:cNvPicPr>
            <a:picLocks noChangeAspect="1"/>
          </p:cNvPicPr>
          <p:nvPr/>
        </p:nvPicPr>
        <p:blipFill>
          <a:blip r:embed="rId3"/>
          <a:stretch>
            <a:fillRect/>
          </a:stretch>
        </p:blipFill>
        <p:spPr>
          <a:xfrm>
            <a:off x="194712" y="4907537"/>
            <a:ext cx="11761011" cy="1619938"/>
          </a:xfrm>
          <a:prstGeom prst="rect">
            <a:avLst/>
          </a:prstGeom>
          <a:ln>
            <a:noFill/>
          </a:ln>
          <a:effectLst>
            <a:softEdge rad="112500"/>
          </a:effectLst>
        </p:spPr>
      </p:pic>
    </p:spTree>
    <p:extLst>
      <p:ext uri="{BB962C8B-B14F-4D97-AF65-F5344CB8AC3E}">
        <p14:creationId xmlns:p14="http://schemas.microsoft.com/office/powerpoint/2010/main" val="1884677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1062</Words>
  <Application>Microsoft Office PowerPoint</Application>
  <PresentationFormat>Widescreen</PresentationFormat>
  <Paragraphs>33</Paragraphs>
  <Slides>11</Slides>
  <Notes>0</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11</vt:i4>
      </vt:variant>
    </vt:vector>
  </HeadingPairs>
  <TitlesOfParts>
    <vt:vector size="19" baseType="lpstr">
      <vt:lpstr>Arial</vt:lpstr>
      <vt:lpstr>Arial Rounded MT Bold</vt:lpstr>
      <vt:lpstr>Bahnschrift Light</vt:lpstr>
      <vt:lpstr>Bell MT</vt:lpstr>
      <vt:lpstr>Calibri</vt:lpstr>
      <vt:lpstr>Calibri Light</vt:lpstr>
      <vt:lpstr>Elephant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2018</dc:creator>
  <cp:lastModifiedBy>2018</cp:lastModifiedBy>
  <cp:revision>21</cp:revision>
  <dcterms:created xsi:type="dcterms:W3CDTF">2020-05-17T09:52:04Z</dcterms:created>
  <dcterms:modified xsi:type="dcterms:W3CDTF">2020-05-24T08:42:05Z</dcterms:modified>
</cp:coreProperties>
</file>